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86" r:id="rId3"/>
    <p:sldId id="504" r:id="rId4"/>
    <p:sldId id="497" r:id="rId5"/>
    <p:sldId id="498" r:id="rId6"/>
    <p:sldId id="499" r:id="rId7"/>
    <p:sldId id="501" r:id="rId8"/>
    <p:sldId id="503" r:id="rId9"/>
    <p:sldId id="502" r:id="rId10"/>
    <p:sldId id="4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C5E0B4"/>
    <a:srgbClr val="FFE699"/>
    <a:srgbClr val="BDD7EE"/>
    <a:srgbClr val="FF9933"/>
    <a:srgbClr val="3383C0"/>
    <a:srgbClr val="B4C7E7"/>
    <a:srgbClr val="ADB9CA"/>
    <a:srgbClr val="DBDBDB"/>
    <a:srgbClr val="368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B15CA-E23B-4CFB-8F6F-C811B3E9A1C0}" type="datetimeFigureOut">
              <a:rPr lang="es-PE" smtClean="0"/>
              <a:t>7/03/2024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508A5-86C1-434E-AA80-FD06B9B2742A}" type="slidenum">
              <a:rPr lang="es-PE" smtClean="0"/>
              <a:t>‹Nº›</a:t>
            </a:fld>
            <a:endParaRPr lang="es-PE"/>
          </a:p>
        </p:txBody>
      </p:sp>
    </p:spTree>
    <p:extLst>
      <p:ext uri="{BB962C8B-B14F-4D97-AF65-F5344CB8AC3E}">
        <p14:creationId xmlns:p14="http://schemas.microsoft.com/office/powerpoint/2010/main" val="289490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202929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221367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131280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31521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409499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10544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21306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130884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82519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75834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B345BD0-14C7-4C9D-A288-CE01053FCFF0}" type="datetimeFigureOut">
              <a:rPr lang="en-US" smtClean="0"/>
              <a:t>3/7/2024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C50871FA-0FB9-4596-84F3-B1D1280C261F}" type="slidenum">
              <a:rPr lang="en-US" smtClean="0"/>
              <a:t>‹Nº›</a:t>
            </a:fld>
            <a:endParaRPr lang="en-US" dirty="0"/>
          </a:p>
        </p:txBody>
      </p:sp>
    </p:spTree>
    <p:extLst>
      <p:ext uri="{BB962C8B-B14F-4D97-AF65-F5344CB8AC3E}">
        <p14:creationId xmlns:p14="http://schemas.microsoft.com/office/powerpoint/2010/main" val="241588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45BD0-14C7-4C9D-A288-CE01053FCFF0}" type="datetimeFigureOut">
              <a:rPr lang="en-US" smtClean="0"/>
              <a:t>3/7/2024</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871FA-0FB9-4596-84F3-B1D1280C261F}" type="slidenum">
              <a:rPr lang="en-US" smtClean="0"/>
              <a:t>‹Nº›</a:t>
            </a:fld>
            <a:endParaRPr lang="en-US" dirty="0"/>
          </a:p>
        </p:txBody>
      </p:sp>
    </p:spTree>
    <p:extLst>
      <p:ext uri="{BB962C8B-B14F-4D97-AF65-F5344CB8AC3E}">
        <p14:creationId xmlns:p14="http://schemas.microsoft.com/office/powerpoint/2010/main" val="378008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8227" y="721861"/>
            <a:ext cx="10108784" cy="3532057"/>
          </a:xfrm>
          <a:prstGeom prst="rect">
            <a:avLst/>
          </a:prstGeom>
          <a:noFill/>
        </p:spPr>
        <p:txBody>
          <a:bodyPr wrap="square" rtlCol="0">
            <a:spAutoFit/>
          </a:bodyPr>
          <a:lstStyle/>
          <a:p>
            <a:pPr>
              <a:lnSpc>
                <a:spcPts val="5500"/>
              </a:lnSpc>
            </a:pPr>
            <a:endParaRPr lang="es-ES" sz="4000" b="1" dirty="0">
              <a:solidFill>
                <a:schemeClr val="bg1"/>
              </a:solidFill>
              <a:latin typeface="Century Gothic" panose="020B0502020202020204" pitchFamily="34" charset="0"/>
            </a:endParaRPr>
          </a:p>
          <a:p>
            <a:pPr>
              <a:lnSpc>
                <a:spcPts val="5500"/>
              </a:lnSpc>
            </a:pPr>
            <a:r>
              <a:rPr lang="es-ES" sz="4000" b="1" dirty="0">
                <a:solidFill>
                  <a:schemeClr val="bg1"/>
                </a:solidFill>
                <a:latin typeface="Century Gothic" panose="020B0502020202020204" pitchFamily="34" charset="0"/>
              </a:rPr>
              <a:t>Nombre del proyecto: Ubicación NI</a:t>
            </a:r>
          </a:p>
          <a:p>
            <a:pPr>
              <a:lnSpc>
                <a:spcPts val="5500"/>
              </a:lnSpc>
            </a:pPr>
            <a:r>
              <a:rPr lang="es-ES" sz="2800" b="1" dirty="0">
                <a:solidFill>
                  <a:schemeClr val="bg1"/>
                </a:solidFill>
                <a:latin typeface="Century Gothic" panose="020B0502020202020204" pitchFamily="34" charset="0"/>
              </a:rPr>
              <a:t>Fecha creación: 23/01/2024</a:t>
            </a:r>
          </a:p>
          <a:p>
            <a:pPr>
              <a:lnSpc>
                <a:spcPts val="5500"/>
              </a:lnSpc>
            </a:pPr>
            <a:r>
              <a:rPr lang="es-ES" sz="2800" b="1" dirty="0">
                <a:solidFill>
                  <a:schemeClr val="bg1"/>
                </a:solidFill>
                <a:latin typeface="Century Gothic" panose="020B0502020202020204" pitchFamily="34" charset="0"/>
              </a:rPr>
              <a:t>Preparado por: Luis Rojas – Jefe de Proyectos</a:t>
            </a:r>
          </a:p>
          <a:p>
            <a:pPr>
              <a:lnSpc>
                <a:spcPts val="5500"/>
              </a:lnSpc>
            </a:pPr>
            <a:r>
              <a:rPr lang="es-ES" sz="2800" b="1" dirty="0">
                <a:solidFill>
                  <a:schemeClr val="bg1"/>
                </a:solidFill>
                <a:latin typeface="Century Gothic" panose="020B0502020202020204" pitchFamily="34" charset="0"/>
              </a:rPr>
              <a:t>Área solicitante: Comercial - NI </a:t>
            </a:r>
            <a:endParaRPr lang="en-US" sz="2800" b="1" dirty="0">
              <a:solidFill>
                <a:schemeClr val="bg1"/>
              </a:solidFill>
              <a:latin typeface="Century Gothic" panose="020B0502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377" y="3658477"/>
            <a:ext cx="857250" cy="523875"/>
          </a:xfrm>
          <a:prstGeom prst="rect">
            <a:avLst/>
          </a:prstGeom>
        </p:spPr>
      </p:pic>
      <p:pic>
        <p:nvPicPr>
          <p:cNvPr id="8" name="Imagen 7">
            <a:extLst>
              <a:ext uri="{FF2B5EF4-FFF2-40B4-BE49-F238E27FC236}">
                <a16:creationId xmlns:a16="http://schemas.microsoft.com/office/drawing/2014/main" id="{8C0B1CE0-1139-766D-6F47-C60BABD73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33" y="607036"/>
            <a:ext cx="1666614" cy="1177715"/>
          </a:xfrm>
          <a:prstGeom prst="rect">
            <a:avLst/>
          </a:prstGeom>
        </p:spPr>
      </p:pic>
      <p:pic>
        <p:nvPicPr>
          <p:cNvPr id="10" name="Imagen 9">
            <a:extLst>
              <a:ext uri="{FF2B5EF4-FFF2-40B4-BE49-F238E27FC236}">
                <a16:creationId xmlns:a16="http://schemas.microsoft.com/office/drawing/2014/main" id="{DFBCE0AE-9132-A21D-C35F-75415249B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3121" y="5759556"/>
            <a:ext cx="1419283" cy="1419283"/>
          </a:xfrm>
          <a:prstGeom prst="rect">
            <a:avLst/>
          </a:prstGeom>
        </p:spPr>
      </p:pic>
      <p:pic>
        <p:nvPicPr>
          <p:cNvPr id="1030" name="Picture 6" descr="What is Digital Marketing?">
            <a:extLst>
              <a:ext uri="{FF2B5EF4-FFF2-40B4-BE49-F238E27FC236}">
                <a16:creationId xmlns:a16="http://schemas.microsoft.com/office/drawing/2014/main" id="{51783F37-0A4A-2DE2-3D3F-8B39E45F79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2381" y="3506530"/>
            <a:ext cx="2889108" cy="2166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2E0127E3-8737-03FE-E094-04BB6D690E0F}"/>
              </a:ext>
            </a:extLst>
          </p:cNvPr>
          <p:cNvSpPr txBox="1"/>
          <p:nvPr/>
        </p:nvSpPr>
        <p:spPr>
          <a:xfrm>
            <a:off x="848227" y="5515090"/>
            <a:ext cx="4867275" cy="1169551"/>
          </a:xfrm>
          <a:prstGeom prst="rect">
            <a:avLst/>
          </a:prstGeom>
          <a:noFill/>
        </p:spPr>
        <p:txBody>
          <a:bodyPr wrap="square" rtlCol="0">
            <a:spAutoFit/>
          </a:bodyPr>
          <a:lstStyle/>
          <a:p>
            <a:r>
              <a:rPr lang="es-ES" sz="1400" b="1" dirty="0">
                <a:solidFill>
                  <a:schemeClr val="bg1"/>
                </a:solidFill>
                <a:latin typeface="Century Gothic" panose="020B0502020202020204" pitchFamily="34" charset="0"/>
              </a:rPr>
              <a:t>Plan</a:t>
            </a:r>
          </a:p>
          <a:p>
            <a:r>
              <a:rPr lang="es-ES" sz="1400" b="1" dirty="0">
                <a:solidFill>
                  <a:schemeClr val="bg1"/>
                </a:solidFill>
                <a:latin typeface="Century Gothic" panose="020B0502020202020204" pitchFamily="34" charset="0"/>
              </a:rPr>
              <a:t>Presentado por : ÁREA DE OPERACIONES – PROYECTOS</a:t>
            </a:r>
          </a:p>
          <a:p>
            <a:r>
              <a:rPr lang="es-ES" sz="1400" b="1" dirty="0">
                <a:solidFill>
                  <a:schemeClr val="bg1"/>
                </a:solidFill>
                <a:latin typeface="Century Gothic" panose="020B0502020202020204" pitchFamily="34" charset="0"/>
              </a:rPr>
              <a:t>Fecha de presentación: 08/03/2024</a:t>
            </a:r>
          </a:p>
          <a:p>
            <a:r>
              <a:rPr lang="es-ES" sz="1400" b="1" dirty="0">
                <a:solidFill>
                  <a:schemeClr val="bg1"/>
                </a:solidFill>
                <a:latin typeface="Century Gothic" panose="020B0502020202020204" pitchFamily="34" charset="0"/>
              </a:rPr>
              <a:t>Dirigido a: ÁREA COMERCIAL</a:t>
            </a:r>
            <a:endParaRPr lang="en-US" sz="1400" b="1" dirty="0">
              <a:solidFill>
                <a:schemeClr val="bg1"/>
              </a:solidFill>
              <a:latin typeface="Century Gothic" panose="020B0502020202020204" pitchFamily="34" charset="0"/>
            </a:endParaRPr>
          </a:p>
          <a:p>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355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8638" y="2709024"/>
            <a:ext cx="3514725" cy="1439953"/>
          </a:xfrm>
          <a:prstGeom prst="rect">
            <a:avLst/>
          </a:prstGeom>
        </p:spPr>
      </p:pic>
    </p:spTree>
    <p:extLst>
      <p:ext uri="{BB962C8B-B14F-4D97-AF65-F5344CB8AC3E}">
        <p14:creationId xmlns:p14="http://schemas.microsoft.com/office/powerpoint/2010/main" val="306771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B021F9-193E-33C2-3613-7A5BFAA6A73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1E37374-AF9B-AB46-1AFA-936714D21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E5856256-5003-92F0-C2A8-C487142E09AC}"/>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pic>
        <p:nvPicPr>
          <p:cNvPr id="3" name="Picture 2" descr="How to have a animated GIF image as the background of a website - Quora">
            <a:extLst>
              <a:ext uri="{FF2B5EF4-FFF2-40B4-BE49-F238E27FC236}">
                <a16:creationId xmlns:a16="http://schemas.microsoft.com/office/drawing/2014/main" id="{8C5EA32B-CE08-A2E4-9E27-6D07D85A75EE}"/>
              </a:ext>
            </a:extLst>
          </p:cNvPr>
          <p:cNvPicPr>
            <a:picLocks noChangeAspect="1" noChangeArrowheads="1"/>
          </p:cNvPicPr>
          <p:nvPr/>
        </p:nvPicPr>
        <p:blipFill>
          <a:blip r:embed="rId4" cstate="print">
            <a:clrChange>
              <a:clrFrom>
                <a:srgbClr val="F5F6F7"/>
              </a:clrFrom>
              <a:clrTo>
                <a:srgbClr val="F5F6F7">
                  <a:alpha val="0"/>
                </a:srgbClr>
              </a:clrTo>
            </a:clrChange>
            <a:extLst>
              <a:ext uri="{28A0092B-C50C-407E-A947-70E740481C1C}">
                <a14:useLocalDpi xmlns:a14="http://schemas.microsoft.com/office/drawing/2010/main" val="0"/>
              </a:ext>
            </a:extLst>
          </a:blip>
          <a:srcRect/>
          <a:stretch>
            <a:fillRect/>
          </a:stretch>
        </p:blipFill>
        <p:spPr bwMode="auto">
          <a:xfrm>
            <a:off x="7660981" y="1354394"/>
            <a:ext cx="4297532" cy="225620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5CD5878-5096-156C-BC4E-EE4B891BE350}"/>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Resumen ejecutivo: </a:t>
            </a:r>
          </a:p>
          <a:p>
            <a:pPr algn="just"/>
            <a:r>
              <a:rPr lang="es-MX" b="0" i="0" dirty="0">
                <a:solidFill>
                  <a:srgbClr val="0D0D0D"/>
                </a:solidFill>
                <a:effectLst/>
                <a:latin typeface="Söhne"/>
              </a:rPr>
              <a:t>El proyecto </a:t>
            </a:r>
            <a:r>
              <a:rPr lang="es-MX" b="1" i="0" dirty="0">
                <a:solidFill>
                  <a:srgbClr val="0D0D0D"/>
                </a:solidFill>
                <a:effectLst/>
                <a:latin typeface="Söhne"/>
              </a:rPr>
              <a:t>Ubicación NI</a:t>
            </a:r>
            <a:r>
              <a:rPr lang="es-MX" b="0" i="0" dirty="0">
                <a:solidFill>
                  <a:srgbClr val="0D0D0D"/>
                </a:solidFill>
                <a:effectLst/>
                <a:latin typeface="Söhne"/>
              </a:rPr>
              <a:t> tiene como objetivo implementar una aplicación móvil que permita el monitoreo efectivo de los vendedores de campo por parte de la gerencia de ventas. La aplicación proporcionará la ubicación en tiempo real de los vendedores, registros detallados de las rutas diarias, identificación de puntos más frecuentados, generación de informes estadísticos, y facilitará la comunicación a través de chats, incluyendo el envío de fotos de evidencias.</a:t>
            </a:r>
          </a:p>
          <a:p>
            <a:pPr algn="just"/>
            <a:endParaRPr lang="es-MX" b="0" i="0" dirty="0">
              <a:solidFill>
                <a:srgbClr val="0D0D0D"/>
              </a:solidFill>
              <a:effectLst/>
              <a:latin typeface="Söhne"/>
            </a:endParaRPr>
          </a:p>
          <a:p>
            <a:pPr algn="just"/>
            <a:r>
              <a:rPr lang="es-PE" dirty="0"/>
              <a:t>Justificación del proyecto:</a:t>
            </a:r>
          </a:p>
          <a:p>
            <a:pPr algn="just"/>
            <a:r>
              <a:rPr lang="es-MX" b="0" i="0" dirty="0">
                <a:solidFill>
                  <a:srgbClr val="0D0D0D"/>
                </a:solidFill>
                <a:effectLst/>
                <a:latin typeface="Söhne"/>
              </a:rPr>
              <a:t>La implementación de </a:t>
            </a:r>
            <a:r>
              <a:rPr lang="es-MX" b="1" i="0" dirty="0">
                <a:solidFill>
                  <a:srgbClr val="0D0D0D"/>
                </a:solidFill>
                <a:effectLst/>
                <a:latin typeface="Söhne"/>
              </a:rPr>
              <a:t>Ubicación NI</a:t>
            </a:r>
            <a:r>
              <a:rPr lang="es-MX" b="0" i="0" dirty="0">
                <a:solidFill>
                  <a:srgbClr val="0D0D0D"/>
                </a:solidFill>
                <a:effectLst/>
                <a:latin typeface="Söhne"/>
              </a:rPr>
              <a:t> es esencial para optimizar la gestión de ventas en el campo. Este proyecto permitirá mejorar la eficiencia operativa, aumentar la productividad de los vendedores y mejorar la toma de decisiones estratégicas. Los beneficios incluyen una mayor visibilidad sobre las actividades de ventas, la identificación de áreas de oportunidad y la mejora de la comunicación entre vendedores y coordinadores.</a:t>
            </a:r>
            <a:endParaRPr lang="es-PE" dirty="0"/>
          </a:p>
          <a:p>
            <a:pPr algn="just"/>
            <a:endParaRPr lang="es-PE" dirty="0"/>
          </a:p>
        </p:txBody>
      </p:sp>
    </p:spTree>
    <p:extLst>
      <p:ext uri="{BB962C8B-B14F-4D97-AF65-F5344CB8AC3E}">
        <p14:creationId xmlns:p14="http://schemas.microsoft.com/office/powerpoint/2010/main" val="254108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92EC0-01A7-AAA7-B0DF-F94090AE330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C3F48EA-74D8-A77B-1CCC-41F92441D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5CC89C59-7F50-1760-94F4-F6C2227EE97E}"/>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pic>
        <p:nvPicPr>
          <p:cNvPr id="3" name="Picture 2" descr="How to have a animated GIF image as the background of a website - Quora">
            <a:extLst>
              <a:ext uri="{FF2B5EF4-FFF2-40B4-BE49-F238E27FC236}">
                <a16:creationId xmlns:a16="http://schemas.microsoft.com/office/drawing/2014/main" id="{89EB158C-A2FC-A358-87A0-CCF4F3A967AC}"/>
              </a:ext>
            </a:extLst>
          </p:cNvPr>
          <p:cNvPicPr>
            <a:picLocks noChangeAspect="1" noChangeArrowheads="1"/>
          </p:cNvPicPr>
          <p:nvPr/>
        </p:nvPicPr>
        <p:blipFill>
          <a:blip r:embed="rId3" cstate="print">
            <a:clrChange>
              <a:clrFrom>
                <a:srgbClr val="F5F6F7"/>
              </a:clrFrom>
              <a:clrTo>
                <a:srgbClr val="F5F6F7">
                  <a:alpha val="0"/>
                </a:srgbClr>
              </a:clrTo>
            </a:clrChange>
            <a:extLst>
              <a:ext uri="{28A0092B-C50C-407E-A947-70E740481C1C}">
                <a14:useLocalDpi xmlns:a14="http://schemas.microsoft.com/office/drawing/2010/main" val="0"/>
              </a:ext>
            </a:extLst>
          </a:blip>
          <a:srcRect/>
          <a:stretch>
            <a:fillRect/>
          </a:stretch>
        </p:blipFill>
        <p:spPr bwMode="auto">
          <a:xfrm>
            <a:off x="7660981" y="1354394"/>
            <a:ext cx="4297532" cy="225620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C08A5B0-24A7-A631-5DD9-B96547814912}"/>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Interesados del proyecto: </a:t>
            </a:r>
          </a:p>
          <a:p>
            <a:endParaRPr lang="es-PE" dirty="0"/>
          </a:p>
          <a:p>
            <a:pPr marL="342900" indent="-342900" algn="l">
              <a:buFont typeface="+mj-lt"/>
              <a:buAutoNum type="arabicPeriod"/>
            </a:pPr>
            <a:r>
              <a:rPr lang="es-MX" sz="1600" i="0" dirty="0">
                <a:solidFill>
                  <a:srgbClr val="0D0D0D"/>
                </a:solidFill>
                <a:effectLst/>
                <a:latin typeface="Söhne"/>
              </a:rPr>
              <a:t>Patrocinador del Proyecto: Área comercial</a:t>
            </a:r>
          </a:p>
          <a:p>
            <a:pPr marL="342900" indent="-342900" algn="l">
              <a:buFont typeface="+mj-lt"/>
              <a:buAutoNum type="arabicPeriod"/>
            </a:pPr>
            <a:r>
              <a:rPr lang="es-MX" sz="1600" dirty="0">
                <a:solidFill>
                  <a:srgbClr val="0D0D0D"/>
                </a:solidFill>
                <a:latin typeface="Söhne"/>
              </a:rPr>
              <a:t>Project Manager: Luis Rojas</a:t>
            </a:r>
            <a:endParaRPr lang="es-MX" sz="1600" i="0" dirty="0">
              <a:solidFill>
                <a:srgbClr val="0D0D0D"/>
              </a:solidFill>
              <a:effectLst/>
              <a:latin typeface="Söhne"/>
            </a:endParaRPr>
          </a:p>
          <a:p>
            <a:pPr marL="342900" indent="-342900" algn="l">
              <a:buFont typeface="+mj-lt"/>
              <a:buAutoNum type="arabicPeriod"/>
            </a:pPr>
            <a:r>
              <a:rPr lang="es-MX" sz="1600" i="0" dirty="0">
                <a:solidFill>
                  <a:srgbClr val="0D0D0D"/>
                </a:solidFill>
                <a:effectLst/>
                <a:latin typeface="Söhne"/>
              </a:rPr>
              <a:t>Administrador del sistema: se encarga de supervisar y configurar la app</a:t>
            </a:r>
          </a:p>
          <a:p>
            <a:pPr marL="342900" indent="-342900" algn="l">
              <a:buFont typeface="+mj-lt"/>
              <a:buAutoNum type="arabicPeriod"/>
            </a:pPr>
            <a:r>
              <a:rPr lang="es-MX" sz="1600" i="0" dirty="0">
                <a:solidFill>
                  <a:srgbClr val="0D0D0D"/>
                </a:solidFill>
                <a:effectLst/>
                <a:latin typeface="Söhne"/>
              </a:rPr>
              <a:t>Vendedores NI: todos los vendedores NI que usarán la app</a:t>
            </a:r>
          </a:p>
          <a:p>
            <a:pPr marL="342900" indent="-342900" algn="l">
              <a:buFont typeface="+mj-lt"/>
              <a:buAutoNum type="arabicPeriod"/>
            </a:pPr>
            <a:r>
              <a:rPr lang="es-MX" sz="1600" i="0" dirty="0">
                <a:solidFill>
                  <a:srgbClr val="0D0D0D"/>
                </a:solidFill>
                <a:effectLst/>
                <a:latin typeface="Söhne"/>
              </a:rPr>
              <a:t>Usuarios de la Aplicación: </a:t>
            </a:r>
            <a:r>
              <a:rPr lang="es-MX" sz="1600" b="0" i="0" dirty="0">
                <a:solidFill>
                  <a:srgbClr val="0D0D0D"/>
                </a:solidFill>
                <a:effectLst/>
                <a:latin typeface="Söhne"/>
              </a:rPr>
              <a:t>Incluyen tanto a los coordinadores de ventas como a los vendedores de campo. Están interesados en la usabilidad y la eficacia de la aplicación para sus tareas diarias.</a:t>
            </a:r>
          </a:p>
          <a:p>
            <a:pPr marL="342900" indent="-342900">
              <a:buFont typeface="+mj-lt"/>
              <a:buAutoNum type="arabicPeriod"/>
            </a:pPr>
            <a:r>
              <a:rPr lang="es-MX" sz="1600" i="0" dirty="0">
                <a:solidFill>
                  <a:srgbClr val="0D0D0D"/>
                </a:solidFill>
                <a:effectLst/>
                <a:latin typeface="Söhne"/>
              </a:rPr>
              <a:t>Departamento de Tecnología: área T.I. de </a:t>
            </a:r>
            <a:r>
              <a:rPr lang="es-MX" sz="1600" i="0" dirty="0" err="1">
                <a:solidFill>
                  <a:srgbClr val="0D0D0D"/>
                </a:solidFill>
                <a:effectLst/>
                <a:latin typeface="Söhne"/>
              </a:rPr>
              <a:t>Muya</a:t>
            </a:r>
            <a:endParaRPr lang="es-MX" sz="1600" i="0" dirty="0">
              <a:solidFill>
                <a:srgbClr val="0D0D0D"/>
              </a:solidFill>
              <a:effectLst/>
              <a:latin typeface="Söhne"/>
            </a:endParaRPr>
          </a:p>
          <a:p>
            <a:pPr marL="342900" indent="-342900" algn="l">
              <a:buFont typeface="+mj-lt"/>
              <a:buAutoNum type="arabicPeriod"/>
            </a:pPr>
            <a:r>
              <a:rPr lang="es-MX" sz="1600" i="0" dirty="0">
                <a:solidFill>
                  <a:srgbClr val="0D0D0D"/>
                </a:solidFill>
                <a:effectLst/>
                <a:latin typeface="Söhne"/>
              </a:rPr>
              <a:t>Equipo de Desarrollo y Mantenimiento: </a:t>
            </a:r>
            <a:r>
              <a:rPr lang="es-MX" sz="1600" b="0" i="0" dirty="0">
                <a:solidFill>
                  <a:srgbClr val="0D0D0D"/>
                </a:solidFill>
                <a:effectLst/>
                <a:latin typeface="Söhne"/>
              </a:rPr>
              <a:t>Involucrado en la creación y mantenimiento continuo de la aplicación. Interesado en el éxito del proyecto y en la satisfacción de los usuarios.</a:t>
            </a:r>
            <a:endParaRPr lang="es-MX" sz="1600" i="0" dirty="0">
              <a:solidFill>
                <a:srgbClr val="0D0D0D"/>
              </a:solidFill>
              <a:effectLst/>
              <a:latin typeface="Söhne"/>
            </a:endParaRPr>
          </a:p>
          <a:p>
            <a:pPr marL="342900" indent="-342900" algn="l">
              <a:buFont typeface="+mj-lt"/>
              <a:buAutoNum type="arabicPeriod"/>
            </a:pPr>
            <a:r>
              <a:rPr lang="es-MX" sz="1600" i="0" dirty="0">
                <a:solidFill>
                  <a:srgbClr val="0D0D0D"/>
                </a:solidFill>
                <a:effectLst/>
                <a:latin typeface="Söhne"/>
              </a:rPr>
              <a:t>Equipo de Capacitación: </a:t>
            </a:r>
            <a:r>
              <a:rPr lang="es-MX" sz="1600" b="0" i="0" dirty="0">
                <a:solidFill>
                  <a:srgbClr val="0D0D0D"/>
                </a:solidFill>
                <a:effectLst/>
                <a:latin typeface="Söhne"/>
              </a:rPr>
              <a:t>Responsable de capacitar al personal en el uso efectivo de la aplicación. Interesado en la adopción exitosa por parte de los usuarios.</a:t>
            </a:r>
            <a:endParaRPr lang="es-MX" sz="1600" i="0" dirty="0">
              <a:solidFill>
                <a:srgbClr val="0D0D0D"/>
              </a:solidFill>
              <a:effectLst/>
              <a:latin typeface="Söhne"/>
            </a:endParaRPr>
          </a:p>
          <a:p>
            <a:pPr marL="342900" indent="-342900" algn="l">
              <a:buFont typeface="+mj-lt"/>
              <a:buAutoNum type="arabicPeriod"/>
            </a:pPr>
            <a:r>
              <a:rPr lang="es-MX" sz="1600" i="0" dirty="0">
                <a:solidFill>
                  <a:srgbClr val="0D0D0D"/>
                </a:solidFill>
                <a:effectLst/>
                <a:latin typeface="Söhne"/>
              </a:rPr>
              <a:t>Equipo Legal y de Cumplimiento: </a:t>
            </a:r>
            <a:r>
              <a:rPr lang="es-MX" sz="1600" b="0" i="0" dirty="0">
                <a:solidFill>
                  <a:srgbClr val="0D0D0D"/>
                </a:solidFill>
                <a:effectLst/>
                <a:latin typeface="Söhne"/>
              </a:rPr>
              <a:t>Puede tener interés en asegurar que la aplicación cumpla con todas las normativas y regulaciones relevantes.</a:t>
            </a:r>
            <a:endParaRPr lang="es-MX" sz="1600" i="0" dirty="0">
              <a:solidFill>
                <a:srgbClr val="0D0D0D"/>
              </a:solidFill>
              <a:effectLst/>
              <a:latin typeface="Söhne"/>
            </a:endParaRPr>
          </a:p>
          <a:p>
            <a:pPr algn="just"/>
            <a:endParaRPr lang="es-PE" dirty="0"/>
          </a:p>
        </p:txBody>
      </p:sp>
    </p:spTree>
    <p:extLst>
      <p:ext uri="{BB962C8B-B14F-4D97-AF65-F5344CB8AC3E}">
        <p14:creationId xmlns:p14="http://schemas.microsoft.com/office/powerpoint/2010/main" val="401887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4C387D-7938-80CE-7631-BDDDD4A15E44}"/>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888484D-7E1D-2F1D-2F0A-35D92EAA9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4F55ED90-E011-864C-667D-47801FA69A7F}"/>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FC42FBAC-9BD3-CBA0-2670-64BC5316643C}"/>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Alternativas consideradas: </a:t>
            </a:r>
          </a:p>
          <a:p>
            <a:pPr algn="l">
              <a:buFont typeface="Arial" panose="020B0604020202020204" pitchFamily="34" charset="0"/>
              <a:buChar char="•"/>
            </a:pPr>
            <a:r>
              <a:rPr lang="es-MX" b="1" i="0" dirty="0">
                <a:solidFill>
                  <a:srgbClr val="0D0D0D"/>
                </a:solidFill>
                <a:effectLst/>
                <a:latin typeface="Söhne"/>
              </a:rPr>
              <a:t>Alternativa 1: Desarrollo Interno</a:t>
            </a:r>
            <a:endParaRPr lang="es-MX" b="0" i="0" dirty="0">
              <a:solidFill>
                <a:srgbClr val="0D0D0D"/>
              </a:solidFill>
              <a:effectLst/>
              <a:latin typeface="Söhne"/>
            </a:endParaRPr>
          </a:p>
          <a:p>
            <a:pPr marL="742950" lvl="1" indent="-285750" algn="l">
              <a:buFont typeface="Arial" panose="020B0604020202020204" pitchFamily="34" charset="0"/>
              <a:buChar char="•"/>
            </a:pPr>
            <a:r>
              <a:rPr lang="es-MX" b="0" i="0" dirty="0">
                <a:solidFill>
                  <a:srgbClr val="0D0D0D"/>
                </a:solidFill>
                <a:effectLst/>
                <a:latin typeface="Söhne"/>
              </a:rPr>
              <a:t>Ventajas: Mayor control sobre el desarrollo y personalización.</a:t>
            </a:r>
          </a:p>
          <a:p>
            <a:pPr marL="742950" lvl="1" indent="-285750" algn="l">
              <a:buFont typeface="Arial" panose="020B0604020202020204" pitchFamily="34" charset="0"/>
              <a:buChar char="•"/>
            </a:pPr>
            <a:r>
              <a:rPr lang="es-MX" b="0" i="0" dirty="0">
                <a:solidFill>
                  <a:srgbClr val="0D0D0D"/>
                </a:solidFill>
                <a:effectLst/>
                <a:latin typeface="Söhne"/>
              </a:rPr>
              <a:t>Desventajas: Posible aumento en costos y tiempo de implementación de mínimo 4 meses. Canal de desarrollo ocupado por otro proyecto para comercial</a:t>
            </a:r>
          </a:p>
          <a:p>
            <a:pPr algn="l">
              <a:buFont typeface="Arial" panose="020B0604020202020204" pitchFamily="34" charset="0"/>
              <a:buChar char="•"/>
            </a:pPr>
            <a:r>
              <a:rPr lang="es-MX" b="1" i="0" dirty="0">
                <a:solidFill>
                  <a:srgbClr val="0D0D0D"/>
                </a:solidFill>
                <a:effectLst/>
                <a:latin typeface="Söhne"/>
              </a:rPr>
              <a:t>Alternativa 2: Adquisición de Software Existente</a:t>
            </a:r>
            <a:endParaRPr lang="es-MX" b="0" i="0" dirty="0">
              <a:solidFill>
                <a:srgbClr val="0D0D0D"/>
              </a:solidFill>
              <a:effectLst/>
              <a:latin typeface="Söhne"/>
            </a:endParaRPr>
          </a:p>
          <a:p>
            <a:pPr marL="742950" lvl="1" indent="-285750" algn="l">
              <a:buFont typeface="Arial" panose="020B0604020202020204" pitchFamily="34" charset="0"/>
              <a:buChar char="•"/>
            </a:pPr>
            <a:r>
              <a:rPr lang="es-MX" b="0" i="0" dirty="0">
                <a:solidFill>
                  <a:srgbClr val="0D0D0D"/>
                </a:solidFill>
                <a:effectLst/>
                <a:latin typeface="Söhne"/>
              </a:rPr>
              <a:t>Ventajas: Implementación más rápida de 1 a 2 semanas. Comparación entre diversos proveedores.</a:t>
            </a:r>
          </a:p>
          <a:p>
            <a:pPr marL="742950" lvl="1" indent="-285750" algn="l">
              <a:buFont typeface="Arial" panose="020B0604020202020204" pitchFamily="34" charset="0"/>
              <a:buChar char="•"/>
            </a:pPr>
            <a:r>
              <a:rPr lang="es-MX" b="0" i="0" dirty="0">
                <a:solidFill>
                  <a:srgbClr val="0D0D0D"/>
                </a:solidFill>
                <a:effectLst/>
                <a:latin typeface="Söhne"/>
              </a:rPr>
              <a:t>Desventajas: Menos personalización, posibles limitaciones en controles de cambio.</a:t>
            </a:r>
          </a:p>
          <a:p>
            <a:pPr marL="742950" lvl="1" indent="-285750" algn="l">
              <a:buFont typeface="Arial" panose="020B0604020202020204" pitchFamily="34" charset="0"/>
              <a:buChar char="•"/>
            </a:pPr>
            <a:r>
              <a:rPr lang="es-MX" b="0" i="0" dirty="0">
                <a:solidFill>
                  <a:srgbClr val="0D0D0D"/>
                </a:solidFill>
                <a:effectLst/>
                <a:latin typeface="Söhne"/>
              </a:rPr>
              <a:t>Proveedores: se realiz</a:t>
            </a:r>
            <a:r>
              <a:rPr lang="es-MX" dirty="0">
                <a:solidFill>
                  <a:srgbClr val="0D0D0D"/>
                </a:solidFill>
                <a:latin typeface="Söhne"/>
              </a:rPr>
              <a:t>ó la comparación de 4 proveedores.</a:t>
            </a:r>
          </a:p>
          <a:p>
            <a:pPr algn="just"/>
            <a:endParaRPr lang="es-PE" dirty="0"/>
          </a:p>
        </p:txBody>
      </p:sp>
      <p:pic>
        <p:nvPicPr>
          <p:cNvPr id="4" name="Picture 2" descr="GIF computing - animated GIF on GIFER">
            <a:extLst>
              <a:ext uri="{FF2B5EF4-FFF2-40B4-BE49-F238E27FC236}">
                <a16:creationId xmlns:a16="http://schemas.microsoft.com/office/drawing/2014/main" id="{EC3A91C0-3B45-89E9-9B4C-F78EA4CAB8E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7374" y="3179035"/>
            <a:ext cx="4102794" cy="25081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sulta Comprobantes Electórnicos - SG5 Software">
            <a:extLst>
              <a:ext uri="{FF2B5EF4-FFF2-40B4-BE49-F238E27FC236}">
                <a16:creationId xmlns:a16="http://schemas.microsoft.com/office/drawing/2014/main" id="{4740D456-1440-5D2F-FA40-57A515B35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884" y="1419724"/>
            <a:ext cx="1495937" cy="132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1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EFE84A-E953-C3E2-8490-9ED502F389D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A9EE51F-06B2-576C-6EE0-8BCF9F083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241CF3CF-66D8-5129-B570-8539D74062BC}"/>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C46A3418-A196-C520-6AC1-D7CE0CDFC79C}"/>
              </a:ext>
            </a:extLst>
          </p:cNvPr>
          <p:cNvSpPr/>
          <p:nvPr/>
        </p:nvSpPr>
        <p:spPr>
          <a:xfrm>
            <a:off x="528507" y="1153682"/>
            <a:ext cx="11059590"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Comparación de proveedores: </a:t>
            </a:r>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r>
              <a:rPr lang="es-PE" dirty="0"/>
              <a:t>Viabilidad técnica: </a:t>
            </a:r>
          </a:p>
          <a:p>
            <a:r>
              <a:rPr lang="es-MX" sz="1600" b="0" i="0" dirty="0">
                <a:solidFill>
                  <a:srgbClr val="0D0D0D"/>
                </a:solidFill>
                <a:effectLst/>
                <a:latin typeface="Söhne"/>
              </a:rPr>
              <a:t>La implementación técnica de </a:t>
            </a:r>
            <a:r>
              <a:rPr lang="es-MX" sz="1600" b="1" i="0" dirty="0">
                <a:solidFill>
                  <a:srgbClr val="0D0D0D"/>
                </a:solidFill>
                <a:effectLst/>
                <a:latin typeface="Söhne"/>
              </a:rPr>
              <a:t>Ubicación NI</a:t>
            </a:r>
            <a:r>
              <a:rPr lang="es-MX" sz="1600" b="0" i="0" dirty="0">
                <a:solidFill>
                  <a:srgbClr val="0D0D0D"/>
                </a:solidFill>
                <a:effectLst/>
                <a:latin typeface="Söhne"/>
              </a:rPr>
              <a:t> se considera viable utilizando tecnologías de rastreo GPS y desarrollo de aplicaciones móviles. Se requerirá la colaboración de T.I. para garantizar la integración efectiva con los sistemas existentes.</a:t>
            </a:r>
          </a:p>
          <a:p>
            <a:r>
              <a:rPr lang="es-PE" dirty="0"/>
              <a:t>Viabilidad operativa: </a:t>
            </a:r>
          </a:p>
          <a:p>
            <a:r>
              <a:rPr lang="es-MX" sz="1600" b="0" i="0" dirty="0">
                <a:solidFill>
                  <a:srgbClr val="0D0D0D"/>
                </a:solidFill>
                <a:effectLst/>
                <a:latin typeface="Söhne"/>
              </a:rPr>
              <a:t>La implementación de </a:t>
            </a:r>
            <a:r>
              <a:rPr lang="es-MX" sz="1600" b="1" i="0" dirty="0">
                <a:solidFill>
                  <a:srgbClr val="0D0D0D"/>
                </a:solidFill>
                <a:effectLst/>
                <a:latin typeface="Söhne"/>
              </a:rPr>
              <a:t>Ubicación NI</a:t>
            </a:r>
            <a:r>
              <a:rPr lang="es-MX" sz="1600" b="0" i="0" dirty="0">
                <a:solidFill>
                  <a:srgbClr val="0D0D0D"/>
                </a:solidFill>
                <a:effectLst/>
                <a:latin typeface="Söhne"/>
              </a:rPr>
              <a:t> se integrará sin problemas en las operaciones diarias de los vendedores. Se prevé que el personal reciba capacitación para maximizar la adopción y minimizar la resistencia al cambio.</a:t>
            </a:r>
            <a:endParaRPr lang="es-PE" sz="1600" dirty="0"/>
          </a:p>
          <a:p>
            <a:endParaRPr lang="es-PE" dirty="0"/>
          </a:p>
          <a:p>
            <a:endParaRPr lang="es-PE" dirty="0"/>
          </a:p>
        </p:txBody>
      </p:sp>
      <p:graphicFrame>
        <p:nvGraphicFramePr>
          <p:cNvPr id="4" name="Tabla 3">
            <a:extLst>
              <a:ext uri="{FF2B5EF4-FFF2-40B4-BE49-F238E27FC236}">
                <a16:creationId xmlns:a16="http://schemas.microsoft.com/office/drawing/2014/main" id="{B902184F-E9AA-AE6F-31F4-E454421697EF}"/>
              </a:ext>
            </a:extLst>
          </p:cNvPr>
          <p:cNvGraphicFramePr>
            <a:graphicFrameLocks noGrp="1"/>
          </p:cNvGraphicFramePr>
          <p:nvPr>
            <p:extLst>
              <p:ext uri="{D42A27DB-BD31-4B8C-83A1-F6EECF244321}">
                <p14:modId xmlns:p14="http://schemas.microsoft.com/office/powerpoint/2010/main" val="2207529110"/>
              </p:ext>
            </p:extLst>
          </p:nvPr>
        </p:nvGraphicFramePr>
        <p:xfrm>
          <a:off x="1229775" y="1561151"/>
          <a:ext cx="9657053" cy="2719588"/>
        </p:xfrm>
        <a:graphic>
          <a:graphicData uri="http://schemas.openxmlformats.org/drawingml/2006/table">
            <a:tbl>
              <a:tblPr>
                <a:tableStyleId>{BDBED569-4797-4DF1-A0F4-6AAB3CD982D8}</a:tableStyleId>
              </a:tblPr>
              <a:tblGrid>
                <a:gridCol w="1095389">
                  <a:extLst>
                    <a:ext uri="{9D8B030D-6E8A-4147-A177-3AD203B41FA5}">
                      <a16:colId xmlns:a16="http://schemas.microsoft.com/office/drawing/2014/main" val="1353609584"/>
                    </a:ext>
                  </a:extLst>
                </a:gridCol>
                <a:gridCol w="1070208">
                  <a:extLst>
                    <a:ext uri="{9D8B030D-6E8A-4147-A177-3AD203B41FA5}">
                      <a16:colId xmlns:a16="http://schemas.microsoft.com/office/drawing/2014/main" val="401011477"/>
                    </a:ext>
                  </a:extLst>
                </a:gridCol>
                <a:gridCol w="1070208">
                  <a:extLst>
                    <a:ext uri="{9D8B030D-6E8A-4147-A177-3AD203B41FA5}">
                      <a16:colId xmlns:a16="http://schemas.microsoft.com/office/drawing/2014/main" val="4086288850"/>
                    </a:ext>
                  </a:extLst>
                </a:gridCol>
                <a:gridCol w="1070208">
                  <a:extLst>
                    <a:ext uri="{9D8B030D-6E8A-4147-A177-3AD203B41FA5}">
                      <a16:colId xmlns:a16="http://schemas.microsoft.com/office/drawing/2014/main" val="188538525"/>
                    </a:ext>
                  </a:extLst>
                </a:gridCol>
                <a:gridCol w="1070208">
                  <a:extLst>
                    <a:ext uri="{9D8B030D-6E8A-4147-A177-3AD203B41FA5}">
                      <a16:colId xmlns:a16="http://schemas.microsoft.com/office/drawing/2014/main" val="3226554979"/>
                    </a:ext>
                  </a:extLst>
                </a:gridCol>
                <a:gridCol w="1070208">
                  <a:extLst>
                    <a:ext uri="{9D8B030D-6E8A-4147-A177-3AD203B41FA5}">
                      <a16:colId xmlns:a16="http://schemas.microsoft.com/office/drawing/2014/main" val="3329982245"/>
                    </a:ext>
                  </a:extLst>
                </a:gridCol>
                <a:gridCol w="1070208">
                  <a:extLst>
                    <a:ext uri="{9D8B030D-6E8A-4147-A177-3AD203B41FA5}">
                      <a16:colId xmlns:a16="http://schemas.microsoft.com/office/drawing/2014/main" val="811332711"/>
                    </a:ext>
                  </a:extLst>
                </a:gridCol>
                <a:gridCol w="1070208">
                  <a:extLst>
                    <a:ext uri="{9D8B030D-6E8A-4147-A177-3AD203B41FA5}">
                      <a16:colId xmlns:a16="http://schemas.microsoft.com/office/drawing/2014/main" val="3705524682"/>
                    </a:ext>
                  </a:extLst>
                </a:gridCol>
                <a:gridCol w="1070208">
                  <a:extLst>
                    <a:ext uri="{9D8B030D-6E8A-4147-A177-3AD203B41FA5}">
                      <a16:colId xmlns:a16="http://schemas.microsoft.com/office/drawing/2014/main" val="47059083"/>
                    </a:ext>
                  </a:extLst>
                </a:gridCol>
              </a:tblGrid>
              <a:tr h="181306">
                <a:tc gridSpan="9">
                  <a:txBody>
                    <a:bodyPr/>
                    <a:lstStyle/>
                    <a:p>
                      <a:pPr algn="l" fontAlgn="b"/>
                      <a:r>
                        <a:rPr lang="es-MX" sz="1100" u="none" strike="noStrike" dirty="0">
                          <a:effectLst/>
                        </a:rPr>
                        <a:t>Puntuación de proveedores en base a 15 características técnicas</a:t>
                      </a:r>
                    </a:p>
                  </a:txBody>
                  <a:tcPr marL="7554" marR="7554" marT="7554" marB="0" anchor="b"/>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dirty="0"/>
                    </a:p>
                  </a:txBody>
                  <a:tcPr marL="7554" marR="7554" marT="7554" marB="0" anchor="b"/>
                </a:tc>
                <a:extLst>
                  <a:ext uri="{0D108BD9-81ED-4DB2-BD59-A6C34878D82A}">
                    <a16:rowId xmlns:a16="http://schemas.microsoft.com/office/drawing/2014/main" val="2589147682"/>
                  </a:ext>
                </a:extLst>
              </a:tr>
              <a:tr h="543917">
                <a:tc>
                  <a:txBody>
                    <a:bodyPr/>
                    <a:lstStyle/>
                    <a:p>
                      <a:pPr algn="l" fontAlgn="b"/>
                      <a:r>
                        <a:rPr lang="es-PE" sz="1100" u="none" strike="noStrike" dirty="0">
                          <a:effectLst/>
                        </a:rPr>
                        <a:t>Proveedor</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it-IT" sz="1100" u="none" strike="noStrike">
                          <a:effectLst/>
                        </a:rPr>
                        <a:t>Operan con Samsung A14 Android</a:t>
                      </a:r>
                      <a:endParaRPr lang="it-IT"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a:effectLst/>
                        </a:rPr>
                        <a:t>Operan con plan de 10 GB</a:t>
                      </a:r>
                      <a:endParaRPr lang="es-MX"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dirty="0">
                          <a:effectLst/>
                        </a:rPr>
                        <a:t>Puedo adquirir mínimo 10 licencias</a:t>
                      </a:r>
                      <a:endParaRPr lang="es-MX"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a:effectLst/>
                        </a:rPr>
                        <a:t>Configuración de sistema por proveedor</a:t>
                      </a:r>
                      <a:endParaRPr lang="es-MX"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dirty="0">
                          <a:effectLst/>
                        </a:rPr>
                        <a:t>Menos de 7 días para implementar</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dirty="0">
                          <a:effectLst/>
                        </a:rPr>
                        <a:t>Soporte 24 horas</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dirty="0">
                          <a:effectLst/>
                        </a:rPr>
                        <a:t>Envío de posición tiempo real</a:t>
                      </a:r>
                      <a:endParaRPr lang="es-MX"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dirty="0">
                          <a:effectLst/>
                        </a:rPr>
                        <a:t>Trabaja offline (sin datos)</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826843274"/>
                  </a:ext>
                </a:extLst>
              </a:tr>
              <a:tr h="181306">
                <a:tc>
                  <a:txBody>
                    <a:bodyPr/>
                    <a:lstStyle/>
                    <a:p>
                      <a:pPr algn="l" fontAlgn="b"/>
                      <a:r>
                        <a:rPr lang="es-PE" sz="1100" u="none" strike="noStrike" dirty="0">
                          <a:effectLst/>
                        </a:rPr>
                        <a:t>SERCOM</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b="0" i="0" u="none" strike="noStrike" dirty="0">
                          <a:solidFill>
                            <a:srgbClr val="000000"/>
                          </a:solidFill>
                          <a:effectLst/>
                          <a:latin typeface="Calibri" panose="020F0502020204030204" pitchFamily="34" charset="0"/>
                        </a:rPr>
                        <a:t>Sí</a:t>
                      </a: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dirty="0">
                          <a:effectLst/>
                        </a:rPr>
                        <a:t>Sí</a:t>
                      </a:r>
                      <a:endParaRPr lang="es-PE" sz="1100" b="0"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344720627"/>
                  </a:ext>
                </a:extLst>
              </a:tr>
              <a:tr h="181306">
                <a:tc>
                  <a:txBody>
                    <a:bodyPr/>
                    <a:lstStyle/>
                    <a:p>
                      <a:pPr algn="l" fontAlgn="b"/>
                      <a:r>
                        <a:rPr lang="es-PE" sz="1100" u="none" strike="noStrike">
                          <a:effectLst/>
                        </a:rPr>
                        <a:t>SMART</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902567122"/>
                  </a:ext>
                </a:extLst>
              </a:tr>
              <a:tr h="181306">
                <a:tc>
                  <a:txBody>
                    <a:bodyPr/>
                    <a:lstStyle/>
                    <a:p>
                      <a:pPr algn="l" fontAlgn="b"/>
                      <a:r>
                        <a:rPr lang="es-PE" sz="1100" u="none" strike="noStrike">
                          <a:effectLst/>
                        </a:rPr>
                        <a:t>PERSAT</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3533935929"/>
                  </a:ext>
                </a:extLst>
              </a:tr>
              <a:tr h="181306">
                <a:tc>
                  <a:txBody>
                    <a:bodyPr/>
                    <a:lstStyle/>
                    <a:p>
                      <a:pPr algn="l" fontAlgn="b"/>
                      <a:r>
                        <a:rPr lang="es-PE" sz="1100" u="none" strike="noStrike">
                          <a:effectLst/>
                        </a:rPr>
                        <a:t>UBIQO</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653544676"/>
                  </a:ext>
                </a:extLst>
              </a:tr>
              <a:tr h="543917">
                <a:tc>
                  <a:txBody>
                    <a:bodyPr/>
                    <a:lstStyle/>
                    <a:p>
                      <a:pPr algn="l" fontAlgn="b"/>
                      <a:r>
                        <a:rPr lang="es-PE" sz="1100" u="none" strike="noStrike" dirty="0">
                          <a:effectLst/>
                        </a:rPr>
                        <a:t>Proveedor</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Bloqueo de apagado GPS</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Notificaciones al supervisor</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a:effectLst/>
                        </a:rPr>
                        <a:t>Creación de geocercas, pines en mapa</a:t>
                      </a:r>
                      <a:endParaRPr lang="es-MX"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a:effectLst/>
                        </a:rPr>
                        <a:t>Chat en línea e imágenes </a:t>
                      </a:r>
                      <a:endParaRPr lang="es-MX"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Reportes de gps</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Formularios personalizados</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u="none" strike="noStrike">
                          <a:effectLst/>
                        </a:rPr>
                        <a:t>Creación y asignación de rutas</a:t>
                      </a:r>
                      <a:endParaRPr lang="es-MX"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b="1" u="none" strike="noStrike" dirty="0">
                          <a:effectLst/>
                        </a:rPr>
                        <a:t>Puntuación</a:t>
                      </a:r>
                      <a:br>
                        <a:rPr lang="es-PE" sz="1100" b="1" u="none" strike="noStrike" dirty="0">
                          <a:effectLst/>
                        </a:rPr>
                      </a:br>
                      <a:r>
                        <a:rPr lang="es-PE" sz="1100" b="1" u="none" strike="noStrike" dirty="0">
                          <a:effectLst/>
                        </a:rPr>
                        <a:t>técnica</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189097738"/>
                  </a:ext>
                </a:extLst>
              </a:tr>
              <a:tr h="181306">
                <a:tc>
                  <a:txBody>
                    <a:bodyPr/>
                    <a:lstStyle/>
                    <a:p>
                      <a:pPr algn="l" fontAlgn="b"/>
                      <a:r>
                        <a:rPr lang="es-PE" sz="1100" u="none" strike="noStrike" dirty="0">
                          <a:effectLst/>
                        </a:rPr>
                        <a:t>SERCOM</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12</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884367632"/>
                  </a:ext>
                </a:extLst>
              </a:tr>
              <a:tr h="181306">
                <a:tc>
                  <a:txBody>
                    <a:bodyPr/>
                    <a:lstStyle/>
                    <a:p>
                      <a:pPr algn="l" fontAlgn="b"/>
                      <a:r>
                        <a:rPr lang="es-PE" sz="1100" u="none" strike="noStrike" dirty="0">
                          <a:effectLst/>
                        </a:rPr>
                        <a:t>SMART</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12</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387978498"/>
                  </a:ext>
                </a:extLst>
              </a:tr>
              <a:tr h="181306">
                <a:tc>
                  <a:txBody>
                    <a:bodyPr/>
                    <a:lstStyle/>
                    <a:p>
                      <a:pPr algn="l" fontAlgn="b"/>
                      <a:r>
                        <a:rPr lang="es-PE" sz="1100" u="none" strike="noStrike" dirty="0">
                          <a:effectLst/>
                        </a:rPr>
                        <a:t>PERSAT</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No</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12</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3921774863"/>
                  </a:ext>
                </a:extLst>
              </a:tr>
              <a:tr h="181306">
                <a:tc>
                  <a:txBody>
                    <a:bodyPr/>
                    <a:lstStyle/>
                    <a:p>
                      <a:pPr algn="l" fontAlgn="b"/>
                      <a:r>
                        <a:rPr lang="es-PE" sz="1100" u="none" strike="noStrike" dirty="0">
                          <a:effectLst/>
                        </a:rPr>
                        <a:t>UBIQO</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dirty="0">
                          <a:effectLst/>
                        </a:rPr>
                        <a:t>Sí</a:t>
                      </a:r>
                      <a:endParaRPr lang="es-PE" sz="1100" b="0"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Sí</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12</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927717626"/>
                  </a:ext>
                </a:extLst>
              </a:tr>
            </a:tbl>
          </a:graphicData>
        </a:graphic>
      </p:graphicFrame>
    </p:spTree>
    <p:extLst>
      <p:ext uri="{BB962C8B-B14F-4D97-AF65-F5344CB8AC3E}">
        <p14:creationId xmlns:p14="http://schemas.microsoft.com/office/powerpoint/2010/main" val="64933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3AE57-0C0E-7B6C-F08B-F1F16B1DB70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274A18E-58C5-535C-31EC-F35280ED7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FC761C4D-8ED4-479E-F2FB-366A4A88BB1F}"/>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737A9FEF-1DFE-9A3B-3C61-90B17363C6B3}"/>
              </a:ext>
            </a:extLst>
          </p:cNvPr>
          <p:cNvSpPr/>
          <p:nvPr/>
        </p:nvSpPr>
        <p:spPr>
          <a:xfrm>
            <a:off x="528507" y="1153682"/>
            <a:ext cx="11059590"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Comparación de proveedores:</a:t>
            </a:r>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r>
              <a:rPr lang="es-PE" dirty="0"/>
              <a:t>Análisis Costo-Beneficio:</a:t>
            </a:r>
          </a:p>
          <a:p>
            <a:pPr algn="just"/>
            <a:r>
              <a:rPr lang="es-MX" b="0" i="0" dirty="0">
                <a:solidFill>
                  <a:srgbClr val="0D0D0D"/>
                </a:solidFill>
                <a:effectLst/>
                <a:latin typeface="Söhne"/>
              </a:rPr>
              <a:t>El costo estimado del proyecto incluye la implementación de la aplicación, capacitación del personal y mantenimiento. Se espera que los beneficios, como la mejora en la eficiencia y la toma de decisiones más informada, superen estos costos significativamente.</a:t>
            </a:r>
          </a:p>
          <a:p>
            <a:r>
              <a:rPr lang="es-PE" dirty="0"/>
              <a:t> </a:t>
            </a:r>
          </a:p>
        </p:txBody>
      </p:sp>
      <p:graphicFrame>
        <p:nvGraphicFramePr>
          <p:cNvPr id="2" name="Tabla 1">
            <a:extLst>
              <a:ext uri="{FF2B5EF4-FFF2-40B4-BE49-F238E27FC236}">
                <a16:creationId xmlns:a16="http://schemas.microsoft.com/office/drawing/2014/main" id="{0AFBB774-FEA8-CF01-B663-78A3CF2421E0}"/>
              </a:ext>
            </a:extLst>
          </p:cNvPr>
          <p:cNvGraphicFramePr>
            <a:graphicFrameLocks noGrp="1"/>
          </p:cNvGraphicFramePr>
          <p:nvPr>
            <p:extLst>
              <p:ext uri="{D42A27DB-BD31-4B8C-83A1-F6EECF244321}">
                <p14:modId xmlns:p14="http://schemas.microsoft.com/office/powerpoint/2010/main" val="2401654467"/>
              </p:ext>
            </p:extLst>
          </p:nvPr>
        </p:nvGraphicFramePr>
        <p:xfrm>
          <a:off x="921614" y="2945689"/>
          <a:ext cx="4343400" cy="1280160"/>
        </p:xfrm>
        <a:graphic>
          <a:graphicData uri="http://schemas.openxmlformats.org/drawingml/2006/table">
            <a:tbl>
              <a:tblPr>
                <a:tableStyleId>{BDBED569-4797-4DF1-A0F4-6AAB3CD982D8}</a:tableStyleId>
              </a:tblPr>
              <a:tblGrid>
                <a:gridCol w="931302">
                  <a:extLst>
                    <a:ext uri="{9D8B030D-6E8A-4147-A177-3AD203B41FA5}">
                      <a16:colId xmlns:a16="http://schemas.microsoft.com/office/drawing/2014/main" val="2072124766"/>
                    </a:ext>
                  </a:extLst>
                </a:gridCol>
                <a:gridCol w="1137366">
                  <a:extLst>
                    <a:ext uri="{9D8B030D-6E8A-4147-A177-3AD203B41FA5}">
                      <a16:colId xmlns:a16="http://schemas.microsoft.com/office/drawing/2014/main" val="3380466615"/>
                    </a:ext>
                  </a:extLst>
                </a:gridCol>
                <a:gridCol w="1137366">
                  <a:extLst>
                    <a:ext uri="{9D8B030D-6E8A-4147-A177-3AD203B41FA5}">
                      <a16:colId xmlns:a16="http://schemas.microsoft.com/office/drawing/2014/main" val="4093310127"/>
                    </a:ext>
                  </a:extLst>
                </a:gridCol>
                <a:gridCol w="1137366">
                  <a:extLst>
                    <a:ext uri="{9D8B030D-6E8A-4147-A177-3AD203B41FA5}">
                      <a16:colId xmlns:a16="http://schemas.microsoft.com/office/drawing/2014/main" val="92169576"/>
                    </a:ext>
                  </a:extLst>
                </a:gridCol>
              </a:tblGrid>
              <a:tr h="182880">
                <a:tc gridSpan="4">
                  <a:txBody>
                    <a:bodyPr/>
                    <a:lstStyle/>
                    <a:p>
                      <a:pPr algn="l" fontAlgn="b"/>
                      <a:r>
                        <a:rPr lang="es-PE" sz="1100" u="none" strike="noStrike">
                          <a:effectLst/>
                        </a:rPr>
                        <a:t>Puntuación total (notas de costos+ características técnicas)</a:t>
                      </a:r>
                      <a:endParaRPr lang="es-PE" sz="11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44623823"/>
                  </a:ext>
                </a:extLst>
              </a:tr>
              <a:tr h="365760">
                <a:tc>
                  <a:txBody>
                    <a:bodyPr/>
                    <a:lstStyle/>
                    <a:p>
                      <a:pPr algn="l" fontAlgn="b"/>
                      <a:r>
                        <a:rPr lang="es-PE" sz="1100" u="none" strike="noStrike">
                          <a:effectLst/>
                        </a:rPr>
                        <a:t>Proveedor</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100" u="none" strike="noStrike">
                          <a:effectLst/>
                        </a:rPr>
                        <a:t>Puntuación de costos del 1 al 10</a:t>
                      </a:r>
                      <a:endParaRPr lang="es-MX"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PE" sz="1100" u="none" strike="noStrike">
                          <a:effectLst/>
                        </a:rPr>
                        <a:t>Puntuación</a:t>
                      </a:r>
                      <a:br>
                        <a:rPr lang="es-PE" sz="1100" u="none" strike="noStrike">
                          <a:effectLst/>
                        </a:rPr>
                      </a:br>
                      <a:r>
                        <a:rPr lang="es-PE" sz="1100" u="none" strike="noStrike">
                          <a:effectLst/>
                        </a:rPr>
                        <a:t>técnica</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100" b="1" u="none" strike="noStrike" dirty="0">
                          <a:effectLst/>
                        </a:rPr>
                        <a:t>Puntuación total</a:t>
                      </a:r>
                      <a:br>
                        <a:rPr lang="es-MX" sz="1100" b="1" u="none" strike="noStrike" dirty="0">
                          <a:effectLst/>
                        </a:rPr>
                      </a:br>
                      <a:r>
                        <a:rPr lang="es-MX" sz="1100" b="1" u="none" strike="noStrike" dirty="0">
                          <a:effectLst/>
                        </a:rPr>
                        <a:t>(máx. 25 puntos) </a:t>
                      </a:r>
                      <a:endParaRPr lang="es-MX"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40495533"/>
                  </a:ext>
                </a:extLst>
              </a:tr>
              <a:tr h="182880">
                <a:tc>
                  <a:txBody>
                    <a:bodyPr/>
                    <a:lstStyle/>
                    <a:p>
                      <a:pPr algn="l" fontAlgn="b"/>
                      <a:r>
                        <a:rPr lang="es-PE" sz="1100" u="none" strike="noStrike">
                          <a:effectLst/>
                        </a:rPr>
                        <a:t>SERCOM</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8</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dirty="0">
                          <a:effectLst/>
                        </a:rPr>
                        <a:t>12</a:t>
                      </a:r>
                      <a:endParaRPr lang="es-PE"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PE" sz="1100" b="1"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538253007"/>
                  </a:ext>
                </a:extLst>
              </a:tr>
              <a:tr h="182880">
                <a:tc>
                  <a:txBody>
                    <a:bodyPr/>
                    <a:lstStyle/>
                    <a:p>
                      <a:pPr algn="l" fontAlgn="b"/>
                      <a:r>
                        <a:rPr lang="es-PE" sz="1100" u="none" strike="noStrike">
                          <a:effectLst/>
                        </a:rPr>
                        <a:t>SMART</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7</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12</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b="1" u="none" strike="noStrike">
                          <a:effectLst/>
                        </a:rPr>
                        <a:t>19</a:t>
                      </a:r>
                      <a:endParaRPr lang="es-PE"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8647839"/>
                  </a:ext>
                </a:extLst>
              </a:tr>
              <a:tr h="182880">
                <a:tc>
                  <a:txBody>
                    <a:bodyPr/>
                    <a:lstStyle/>
                    <a:p>
                      <a:pPr algn="l" fontAlgn="b"/>
                      <a:r>
                        <a:rPr lang="es-PE" sz="1100" u="none" strike="noStrike">
                          <a:effectLst/>
                        </a:rPr>
                        <a:t>PERSAT</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1</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12</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b="1" u="none" strike="noStrike" dirty="0">
                          <a:effectLst/>
                        </a:rPr>
                        <a:t>13</a:t>
                      </a:r>
                      <a:endParaRPr lang="es-PE"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1830148"/>
                  </a:ext>
                </a:extLst>
              </a:tr>
              <a:tr h="182880">
                <a:tc>
                  <a:txBody>
                    <a:bodyPr/>
                    <a:lstStyle/>
                    <a:p>
                      <a:pPr algn="l" fontAlgn="b"/>
                      <a:r>
                        <a:rPr lang="es-PE" sz="1100" u="none" strike="noStrike">
                          <a:effectLst/>
                        </a:rPr>
                        <a:t>UBIQO</a:t>
                      </a:r>
                      <a:endParaRPr lang="es-PE"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a:effectLst/>
                        </a:rPr>
                        <a:t>3</a:t>
                      </a:r>
                      <a:endParaRPr lang="es-PE"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PE" sz="1100" u="none" strike="noStrike" dirty="0">
                          <a:effectLst/>
                        </a:rPr>
                        <a:t>12</a:t>
                      </a:r>
                      <a:endParaRPr lang="es-PE"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PE" sz="1100" b="1" u="none" strike="noStrike" dirty="0">
                          <a:effectLst/>
                        </a:rPr>
                        <a:t>15</a:t>
                      </a:r>
                      <a:endParaRPr lang="es-PE"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9045339"/>
                  </a:ext>
                </a:extLst>
              </a:tr>
            </a:tbl>
          </a:graphicData>
        </a:graphic>
      </p:graphicFrame>
      <p:pic>
        <p:nvPicPr>
          <p:cNvPr id="3" name="Picture 2" descr="GIF seta flecha arrow - GIF animado en GIFER">
            <a:extLst>
              <a:ext uri="{FF2B5EF4-FFF2-40B4-BE49-F238E27FC236}">
                <a16:creationId xmlns:a16="http://schemas.microsoft.com/office/drawing/2014/main" id="{5234A1E8-0E74-AF31-9256-A2BF4BFE32B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5265014" y="3429000"/>
            <a:ext cx="734617" cy="4897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84FE3948-D384-002A-E7C9-86CBFFE82F3C}"/>
              </a:ext>
            </a:extLst>
          </p:cNvPr>
          <p:cNvGraphicFramePr>
            <a:graphicFrameLocks noGrp="1"/>
          </p:cNvGraphicFramePr>
          <p:nvPr>
            <p:extLst>
              <p:ext uri="{D42A27DB-BD31-4B8C-83A1-F6EECF244321}">
                <p14:modId xmlns:p14="http://schemas.microsoft.com/office/powerpoint/2010/main" val="507034333"/>
              </p:ext>
            </p:extLst>
          </p:nvPr>
        </p:nvGraphicFramePr>
        <p:xfrm>
          <a:off x="921614" y="1556453"/>
          <a:ext cx="9657053" cy="1269141"/>
        </p:xfrm>
        <a:graphic>
          <a:graphicData uri="http://schemas.openxmlformats.org/drawingml/2006/table">
            <a:tbl>
              <a:tblPr>
                <a:tableStyleId>{BDBED569-4797-4DF1-A0F4-6AAB3CD982D8}</a:tableStyleId>
              </a:tblPr>
              <a:tblGrid>
                <a:gridCol w="1095389">
                  <a:extLst>
                    <a:ext uri="{9D8B030D-6E8A-4147-A177-3AD203B41FA5}">
                      <a16:colId xmlns:a16="http://schemas.microsoft.com/office/drawing/2014/main" val="1139127164"/>
                    </a:ext>
                  </a:extLst>
                </a:gridCol>
                <a:gridCol w="1070208">
                  <a:extLst>
                    <a:ext uri="{9D8B030D-6E8A-4147-A177-3AD203B41FA5}">
                      <a16:colId xmlns:a16="http://schemas.microsoft.com/office/drawing/2014/main" val="2146367874"/>
                    </a:ext>
                  </a:extLst>
                </a:gridCol>
                <a:gridCol w="1070208">
                  <a:extLst>
                    <a:ext uri="{9D8B030D-6E8A-4147-A177-3AD203B41FA5}">
                      <a16:colId xmlns:a16="http://schemas.microsoft.com/office/drawing/2014/main" val="1283164881"/>
                    </a:ext>
                  </a:extLst>
                </a:gridCol>
                <a:gridCol w="1070208">
                  <a:extLst>
                    <a:ext uri="{9D8B030D-6E8A-4147-A177-3AD203B41FA5}">
                      <a16:colId xmlns:a16="http://schemas.microsoft.com/office/drawing/2014/main" val="2825646373"/>
                    </a:ext>
                  </a:extLst>
                </a:gridCol>
                <a:gridCol w="1070208">
                  <a:extLst>
                    <a:ext uri="{9D8B030D-6E8A-4147-A177-3AD203B41FA5}">
                      <a16:colId xmlns:a16="http://schemas.microsoft.com/office/drawing/2014/main" val="186233354"/>
                    </a:ext>
                  </a:extLst>
                </a:gridCol>
                <a:gridCol w="1070208">
                  <a:extLst>
                    <a:ext uri="{9D8B030D-6E8A-4147-A177-3AD203B41FA5}">
                      <a16:colId xmlns:a16="http://schemas.microsoft.com/office/drawing/2014/main" val="3872590163"/>
                    </a:ext>
                  </a:extLst>
                </a:gridCol>
                <a:gridCol w="1070208">
                  <a:extLst>
                    <a:ext uri="{9D8B030D-6E8A-4147-A177-3AD203B41FA5}">
                      <a16:colId xmlns:a16="http://schemas.microsoft.com/office/drawing/2014/main" val="2204216007"/>
                    </a:ext>
                  </a:extLst>
                </a:gridCol>
                <a:gridCol w="1070208">
                  <a:extLst>
                    <a:ext uri="{9D8B030D-6E8A-4147-A177-3AD203B41FA5}">
                      <a16:colId xmlns:a16="http://schemas.microsoft.com/office/drawing/2014/main" val="229894045"/>
                    </a:ext>
                  </a:extLst>
                </a:gridCol>
                <a:gridCol w="1070208">
                  <a:extLst>
                    <a:ext uri="{9D8B030D-6E8A-4147-A177-3AD203B41FA5}">
                      <a16:colId xmlns:a16="http://schemas.microsoft.com/office/drawing/2014/main" val="503823769"/>
                    </a:ext>
                  </a:extLst>
                </a:gridCol>
              </a:tblGrid>
              <a:tr h="181306">
                <a:tc gridSpan="9">
                  <a:txBody>
                    <a:bodyPr/>
                    <a:lstStyle/>
                    <a:p>
                      <a:pPr algn="l" fontAlgn="b"/>
                      <a:r>
                        <a:rPr lang="es-MX" sz="1100" u="none" strike="noStrike" dirty="0">
                          <a:effectLst/>
                        </a:rPr>
                        <a:t>Puntuación de proveedores por costo anual</a:t>
                      </a:r>
                      <a:r>
                        <a:rPr lang="es-PE" sz="1100" u="none" strike="noStrike" dirty="0">
                          <a:effectLst/>
                        </a:rPr>
                        <a:t> </a:t>
                      </a:r>
                      <a:endParaRPr lang="es-PE" sz="1100" b="0" i="0" u="none" strike="noStrike" dirty="0">
                        <a:solidFill>
                          <a:srgbClr val="000000"/>
                        </a:solidFill>
                        <a:effectLst/>
                        <a:latin typeface="Calibri" panose="020F0502020204030204" pitchFamily="34" charset="0"/>
                      </a:endParaRPr>
                    </a:p>
                  </a:txBody>
                  <a:tcPr marL="7554" marR="7554" marT="7554" marB="0" anchor="b"/>
                </a:tc>
                <a:tc hMerge="1">
                  <a:txBody>
                    <a:bodyPr/>
                    <a:lstStyle/>
                    <a:p>
                      <a:endParaRPr lang="es-PE"/>
                    </a:p>
                  </a:txBody>
                  <a:tcPr/>
                </a:tc>
                <a:tc hMerge="1">
                  <a:txBody>
                    <a:bodyPr/>
                    <a:lstStyle/>
                    <a:p>
                      <a:endParaRPr lang="es-PE"/>
                    </a:p>
                  </a:txBody>
                  <a:tcPr/>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a:p>
                  </a:txBody>
                  <a:tcPr marL="7554" marR="7554" marT="7554" marB="0" anchor="b"/>
                </a:tc>
                <a:tc hMerge="1">
                  <a:txBody>
                    <a:bodyPr/>
                    <a:lstStyle/>
                    <a:p>
                      <a:endParaRPr dirty="0"/>
                    </a:p>
                  </a:txBody>
                  <a:tcPr marL="7554" marR="7554" marT="7554" marB="0" anchor="b"/>
                </a:tc>
                <a:extLst>
                  <a:ext uri="{0D108BD9-81ED-4DB2-BD59-A6C34878D82A}">
                    <a16:rowId xmlns:a16="http://schemas.microsoft.com/office/drawing/2014/main" val="2934986183"/>
                  </a:ext>
                </a:extLst>
              </a:tr>
              <a:tr h="362611">
                <a:tc>
                  <a:txBody>
                    <a:bodyPr/>
                    <a:lstStyle/>
                    <a:p>
                      <a:pPr algn="l" fontAlgn="b"/>
                      <a:r>
                        <a:rPr lang="es-PE" sz="1100" u="none" strike="noStrike" dirty="0">
                          <a:effectLst/>
                        </a:rPr>
                        <a:t>Proveedor</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Costo Implementacion</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Costo Licencia Usuario</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Nro Licencias Usuario</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Costo Licencia Admin</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Nro Licencias Admin</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Costo Mensual Licencias</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PE" sz="1100" u="none" strike="noStrike">
                          <a:effectLst/>
                        </a:rPr>
                        <a:t>Costo Anual+ implementacion</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l" fontAlgn="b"/>
                      <a:r>
                        <a:rPr lang="es-MX" sz="1100" b="1" u="none" strike="noStrike" dirty="0">
                          <a:effectLst/>
                        </a:rPr>
                        <a:t>Puntuación de costos del 1 al 10</a:t>
                      </a:r>
                      <a:endParaRPr lang="es-MX"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088090878"/>
                  </a:ext>
                </a:extLst>
              </a:tr>
              <a:tr h="181306">
                <a:tc>
                  <a:txBody>
                    <a:bodyPr/>
                    <a:lstStyle/>
                    <a:p>
                      <a:pPr algn="l" fontAlgn="b"/>
                      <a:r>
                        <a:rPr lang="es-PE" sz="1100" u="none" strike="noStrike">
                          <a:effectLst/>
                        </a:rPr>
                        <a:t>SERCOM (sin IGV)</a:t>
                      </a:r>
                      <a:endParaRPr lang="es-PE" sz="1100" b="1"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220.00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2,640.00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8</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304870750"/>
                  </a:ext>
                </a:extLst>
              </a:tr>
              <a:tr h="181306">
                <a:tc>
                  <a:txBody>
                    <a:bodyPr/>
                    <a:lstStyle/>
                    <a:p>
                      <a:pPr algn="l" fontAlgn="b"/>
                      <a:r>
                        <a:rPr lang="es-PE" sz="1100" u="none" strike="noStrike" dirty="0">
                          <a:effectLst/>
                        </a:rPr>
                        <a:t>SMART (sin IGV)</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25.43</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25.43</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279.73</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3,356.76</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7</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3665891741"/>
                  </a:ext>
                </a:extLst>
              </a:tr>
              <a:tr h="181306">
                <a:tc>
                  <a:txBody>
                    <a:bodyPr/>
                    <a:lstStyle/>
                    <a:p>
                      <a:pPr algn="l" fontAlgn="b"/>
                      <a:r>
                        <a:rPr lang="es-PE" sz="1100" u="none" strike="noStrike" dirty="0">
                          <a:effectLst/>
                        </a:rPr>
                        <a:t>PERSAT (</a:t>
                      </a:r>
                      <a:r>
                        <a:rPr lang="es-PE" sz="1100" u="none" strike="noStrike" dirty="0" err="1">
                          <a:effectLst/>
                        </a:rPr>
                        <a:t>inc</a:t>
                      </a:r>
                      <a:r>
                        <a:rPr lang="es-PE" sz="1100" u="none" strike="noStrike" dirty="0">
                          <a:effectLst/>
                        </a:rPr>
                        <a:t> IVA)</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1,270.50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96.25</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96.25</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1,058.75</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13,975.50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1</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689974478"/>
                  </a:ext>
                </a:extLst>
              </a:tr>
              <a:tr h="181306">
                <a:tc>
                  <a:txBody>
                    <a:bodyPr/>
                    <a:lstStyle/>
                    <a:p>
                      <a:pPr algn="l" fontAlgn="b"/>
                      <a:r>
                        <a:rPr lang="es-PE" sz="1100" u="none" strike="noStrike" dirty="0">
                          <a:effectLst/>
                        </a:rPr>
                        <a:t>UBIQO (sin IVA)</a:t>
                      </a:r>
                      <a:endParaRPr lang="es-PE" sz="1100" b="1" i="0" u="none" strike="noStrike" dirty="0">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77.00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10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770.00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u="none" strike="noStrike">
                          <a:effectLst/>
                        </a:rPr>
                        <a:t>S/ 9,240.00</a:t>
                      </a:r>
                      <a:endParaRPr lang="es-PE" sz="1100" b="0" i="0" u="none" strike="noStrike">
                        <a:solidFill>
                          <a:srgbClr val="000000"/>
                        </a:solidFill>
                        <a:effectLst/>
                        <a:latin typeface="Calibri" panose="020F0502020204030204" pitchFamily="34" charset="0"/>
                      </a:endParaRPr>
                    </a:p>
                  </a:txBody>
                  <a:tcPr marL="7554" marR="7554" marT="7554" marB="0" anchor="b"/>
                </a:tc>
                <a:tc>
                  <a:txBody>
                    <a:bodyPr/>
                    <a:lstStyle/>
                    <a:p>
                      <a:pPr algn="r" fontAlgn="b"/>
                      <a:r>
                        <a:rPr lang="es-PE" sz="1100" b="1" u="none" strike="noStrike" dirty="0">
                          <a:effectLst/>
                        </a:rPr>
                        <a:t>3</a:t>
                      </a:r>
                      <a:endParaRPr lang="es-PE" sz="1100" b="1" i="0" u="none" strike="noStrike" dirty="0">
                        <a:solidFill>
                          <a:srgbClr val="000000"/>
                        </a:solidFill>
                        <a:effectLst/>
                        <a:latin typeface="Calibri" panose="020F0502020204030204" pitchFamily="34" charset="0"/>
                      </a:endParaRPr>
                    </a:p>
                  </a:txBody>
                  <a:tcPr marL="7554" marR="7554" marT="7554" marB="0" anchor="b"/>
                </a:tc>
                <a:extLst>
                  <a:ext uri="{0D108BD9-81ED-4DB2-BD59-A6C34878D82A}">
                    <a16:rowId xmlns:a16="http://schemas.microsoft.com/office/drawing/2014/main" val="1958327929"/>
                  </a:ext>
                </a:extLst>
              </a:tr>
            </a:tbl>
          </a:graphicData>
        </a:graphic>
      </p:graphicFrame>
    </p:spTree>
    <p:extLst>
      <p:ext uri="{BB962C8B-B14F-4D97-AF65-F5344CB8AC3E}">
        <p14:creationId xmlns:p14="http://schemas.microsoft.com/office/powerpoint/2010/main" val="104744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C2A4-C48C-877B-A20B-4F60CCD3796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99D0B76-2660-92BA-E061-003EA33F3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24153CAF-9581-697F-1598-914B5FEA241E}"/>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F0C9C667-F10D-8DDB-6F25-8F748B787C19}"/>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Viabilidad legal: </a:t>
            </a:r>
          </a:p>
          <a:p>
            <a:pPr algn="l"/>
            <a:r>
              <a:rPr lang="es-MX" b="0" i="0" dirty="0">
                <a:solidFill>
                  <a:srgbClr val="0D0D0D"/>
                </a:solidFill>
                <a:effectLst/>
                <a:latin typeface="Söhne"/>
              </a:rPr>
              <a:t>Se debe consultar al área legal si </a:t>
            </a:r>
            <a:r>
              <a:rPr lang="es-MX" sz="1800" b="1" i="0" dirty="0">
                <a:solidFill>
                  <a:srgbClr val="0D0D0D"/>
                </a:solidFill>
                <a:effectLst/>
                <a:latin typeface="Söhne"/>
              </a:rPr>
              <a:t>Ubicación NI</a:t>
            </a:r>
            <a:r>
              <a:rPr lang="es-MX" b="0" i="0" dirty="0">
                <a:solidFill>
                  <a:srgbClr val="0D0D0D"/>
                </a:solidFill>
                <a:effectLst/>
                <a:latin typeface="Söhne"/>
              </a:rPr>
              <a:t> cumple con todas las normativas vigentes en cuanto a privacidad y protección de datos. </a:t>
            </a:r>
          </a:p>
          <a:p>
            <a:pPr algn="l"/>
            <a:endParaRPr lang="es-MX" dirty="0">
              <a:solidFill>
                <a:srgbClr val="0D0D0D"/>
              </a:solidFill>
              <a:latin typeface="Söhne"/>
            </a:endParaRPr>
          </a:p>
          <a:p>
            <a:r>
              <a:rPr lang="es-PE" dirty="0"/>
              <a:t>Riesgos: </a:t>
            </a:r>
          </a:p>
          <a:p>
            <a:pPr algn="l">
              <a:buFont typeface="Arial" panose="020B0604020202020204" pitchFamily="34" charset="0"/>
              <a:buChar char="•"/>
            </a:pPr>
            <a:r>
              <a:rPr lang="es-MX" b="1" i="0" dirty="0">
                <a:solidFill>
                  <a:srgbClr val="0D0D0D"/>
                </a:solidFill>
                <a:effectLst/>
                <a:latin typeface="Söhne"/>
              </a:rPr>
              <a:t>Riesgo 1: Resistencia al Cambio</a:t>
            </a:r>
            <a:endParaRPr lang="es-MX" b="0" i="0" dirty="0">
              <a:solidFill>
                <a:srgbClr val="0D0D0D"/>
              </a:solidFill>
              <a:effectLst/>
              <a:latin typeface="Söhne"/>
            </a:endParaRPr>
          </a:p>
          <a:p>
            <a:pPr marL="742950" lvl="1" indent="-285750" algn="l">
              <a:buFont typeface="Arial" panose="020B0604020202020204" pitchFamily="34" charset="0"/>
              <a:buChar char="•"/>
            </a:pPr>
            <a:r>
              <a:rPr lang="es-MX" b="0" i="0" dirty="0">
                <a:solidFill>
                  <a:srgbClr val="0D0D0D"/>
                </a:solidFill>
                <a:effectLst/>
                <a:latin typeface="Söhne"/>
              </a:rPr>
              <a:t>Mitigación: Programa de comunicación y capacitación efectivo.</a:t>
            </a:r>
          </a:p>
          <a:p>
            <a:pPr algn="l">
              <a:buFont typeface="Arial" panose="020B0604020202020204" pitchFamily="34" charset="0"/>
              <a:buChar char="•"/>
            </a:pPr>
            <a:r>
              <a:rPr lang="es-MX" b="1" i="0" dirty="0">
                <a:solidFill>
                  <a:srgbClr val="0D0D0D"/>
                </a:solidFill>
                <a:effectLst/>
                <a:latin typeface="Söhne"/>
              </a:rPr>
              <a:t>Riesgo 2: Problemas Técnicos Inesperados</a:t>
            </a:r>
            <a:endParaRPr lang="es-MX" b="0" i="0" dirty="0">
              <a:solidFill>
                <a:srgbClr val="0D0D0D"/>
              </a:solidFill>
              <a:effectLst/>
              <a:latin typeface="Söhne"/>
            </a:endParaRPr>
          </a:p>
          <a:p>
            <a:pPr marL="742950" lvl="1" indent="-285750" algn="l">
              <a:buFont typeface="Arial" panose="020B0604020202020204" pitchFamily="34" charset="0"/>
              <a:buChar char="•"/>
            </a:pPr>
            <a:r>
              <a:rPr lang="es-MX" b="0" i="0" dirty="0">
                <a:solidFill>
                  <a:srgbClr val="0D0D0D"/>
                </a:solidFill>
                <a:effectLst/>
                <a:latin typeface="Söhne"/>
              </a:rPr>
              <a:t>Mitigación: Establecimiento de un equipo de soporte técnico dedicado.</a:t>
            </a:r>
          </a:p>
          <a:p>
            <a:endParaRPr lang="es-PE" dirty="0"/>
          </a:p>
          <a:p>
            <a:pPr algn="l"/>
            <a:endParaRPr lang="es-PE" dirty="0"/>
          </a:p>
        </p:txBody>
      </p:sp>
      <p:pic>
        <p:nvPicPr>
          <p:cNvPr id="2" name="Picture 2" descr="La clave está en una clave segura – Equipo Infonavit">
            <a:extLst>
              <a:ext uri="{FF2B5EF4-FFF2-40B4-BE49-F238E27FC236}">
                <a16:creationId xmlns:a16="http://schemas.microsoft.com/office/drawing/2014/main" id="{EC02D115-7306-E784-FD91-BB32E9CC1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235" y="1178417"/>
            <a:ext cx="4180650" cy="225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1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0347-B2BD-8989-C6A6-7297A795030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89B653F-7373-07DB-D515-0FEB33803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2BF735B9-33DF-7EDA-BDE1-B0510CCBB3FC}"/>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C1259A12-EC7D-3F81-0A8A-882D29A52262}"/>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Cronograma: </a:t>
            </a:r>
          </a:p>
          <a:p>
            <a:pPr algn="l"/>
            <a:r>
              <a:rPr lang="es-PE" b="0" i="0" dirty="0">
                <a:solidFill>
                  <a:srgbClr val="0D0D0D"/>
                </a:solidFill>
                <a:effectLst/>
                <a:latin typeface="Söhne"/>
              </a:rPr>
              <a:t>….</a:t>
            </a:r>
            <a:endParaRPr lang="es-MX" b="0" i="0" dirty="0">
              <a:solidFill>
                <a:srgbClr val="0D0D0D"/>
              </a:solidFill>
              <a:effectLst/>
              <a:latin typeface="Söhne"/>
            </a:endParaRPr>
          </a:p>
          <a:p>
            <a:endParaRPr lang="es-PE" dirty="0"/>
          </a:p>
          <a:p>
            <a:pPr algn="l"/>
            <a:endParaRPr lang="es-PE" dirty="0"/>
          </a:p>
        </p:txBody>
      </p:sp>
    </p:spTree>
    <p:extLst>
      <p:ext uri="{BB962C8B-B14F-4D97-AF65-F5344CB8AC3E}">
        <p14:creationId xmlns:p14="http://schemas.microsoft.com/office/powerpoint/2010/main" val="322463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B6CD-98D3-63F1-9223-61D592A8ABA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608AF6B-D675-B59E-7DD6-34774F33F4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50044" cy="1059225"/>
          </a:xfrm>
          <a:prstGeom prst="rect">
            <a:avLst/>
          </a:prstGeom>
        </p:spPr>
      </p:pic>
      <p:sp>
        <p:nvSpPr>
          <p:cNvPr id="6" name="CuadroTexto 5">
            <a:extLst>
              <a:ext uri="{FF2B5EF4-FFF2-40B4-BE49-F238E27FC236}">
                <a16:creationId xmlns:a16="http://schemas.microsoft.com/office/drawing/2014/main" id="{F8AAD653-FCF4-3543-EFDC-4C36CB3A1F33}"/>
              </a:ext>
            </a:extLst>
          </p:cNvPr>
          <p:cNvSpPr txBox="1"/>
          <p:nvPr/>
        </p:nvSpPr>
        <p:spPr>
          <a:xfrm>
            <a:off x="528507" y="364478"/>
            <a:ext cx="2701254" cy="338554"/>
          </a:xfrm>
          <a:prstGeom prst="rect">
            <a:avLst/>
          </a:prstGeom>
          <a:noFill/>
        </p:spPr>
        <p:txBody>
          <a:bodyPr wrap="square" rtlCol="0">
            <a:spAutoFit/>
          </a:bodyPr>
          <a:lstStyle/>
          <a:p>
            <a:r>
              <a:rPr lang="es-ES" sz="1600" b="1" dirty="0">
                <a:solidFill>
                  <a:schemeClr val="bg1"/>
                </a:solidFill>
                <a:latin typeface="Century Gothic" panose="020B0502020202020204" pitchFamily="34" charset="0"/>
              </a:rPr>
              <a:t>UBICACIÓN NI</a:t>
            </a:r>
            <a:endParaRPr lang="en-US" sz="1600" b="1" dirty="0">
              <a:solidFill>
                <a:schemeClr val="bg1"/>
              </a:solidFill>
              <a:latin typeface="Century Gothic" panose="020B0502020202020204" pitchFamily="34" charset="0"/>
            </a:endParaRPr>
          </a:p>
        </p:txBody>
      </p:sp>
      <p:sp>
        <p:nvSpPr>
          <p:cNvPr id="7" name="Rectángulo 6">
            <a:extLst>
              <a:ext uri="{FF2B5EF4-FFF2-40B4-BE49-F238E27FC236}">
                <a16:creationId xmlns:a16="http://schemas.microsoft.com/office/drawing/2014/main" id="{9E4ABFD0-ED90-E0AC-2FBB-AF9FDC5F11FD}"/>
              </a:ext>
            </a:extLst>
          </p:cNvPr>
          <p:cNvSpPr/>
          <p:nvPr/>
        </p:nvSpPr>
        <p:spPr>
          <a:xfrm>
            <a:off x="528507" y="1153682"/>
            <a:ext cx="7025975" cy="49138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r>
              <a:rPr lang="es-PE" dirty="0"/>
              <a:t>Aprobación: </a:t>
            </a:r>
          </a:p>
          <a:p>
            <a:pPr algn="l"/>
            <a:r>
              <a:rPr lang="es-MX" b="0" i="0" dirty="0">
                <a:solidFill>
                  <a:srgbClr val="0D0D0D"/>
                </a:solidFill>
                <a:effectLst/>
                <a:latin typeface="Söhne"/>
              </a:rPr>
              <a:t>Aprobado por:</a:t>
            </a:r>
          </a:p>
          <a:p>
            <a:pPr algn="l"/>
            <a:r>
              <a:rPr lang="es-MX" b="0" i="0" dirty="0">
                <a:solidFill>
                  <a:srgbClr val="0D0D0D"/>
                </a:solidFill>
                <a:effectLst/>
                <a:latin typeface="Söhne"/>
              </a:rPr>
              <a:t>[Nombre y Cargo del Patrocinador]</a:t>
            </a:r>
          </a:p>
          <a:p>
            <a:pPr algn="l"/>
            <a:r>
              <a:rPr lang="es-MX" b="0" i="0" dirty="0">
                <a:solidFill>
                  <a:srgbClr val="0D0D0D"/>
                </a:solidFill>
                <a:effectLst/>
                <a:latin typeface="Söhne"/>
              </a:rPr>
              <a:t>Fecha: [Fecha de Aprobación]</a:t>
            </a:r>
          </a:p>
          <a:p>
            <a:endParaRPr lang="es-PE" dirty="0"/>
          </a:p>
          <a:p>
            <a:pPr algn="l"/>
            <a:endParaRPr lang="es-PE" dirty="0"/>
          </a:p>
        </p:txBody>
      </p:sp>
    </p:spTree>
    <p:extLst>
      <p:ext uri="{BB962C8B-B14F-4D97-AF65-F5344CB8AC3E}">
        <p14:creationId xmlns:p14="http://schemas.microsoft.com/office/powerpoint/2010/main" val="3623248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UYA 2023" id="{7DD56CC6-AE38-4447-B65C-DAB723F2308D}" vid="{EEE17C1D-81DA-4B2F-9A4D-7AE3C219A2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MUYA 2023 (1)</Template>
  <TotalTime>20533</TotalTime>
  <Words>1011</Words>
  <Application>Microsoft Office PowerPoint</Application>
  <PresentationFormat>Panorámica</PresentationFormat>
  <Paragraphs>245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Century Gothic</vt:lpstr>
      <vt:lpstr>Söhne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Priscila Dominguez Calle</dc:creator>
  <cp:lastModifiedBy>Luigi Valle Mejia</cp:lastModifiedBy>
  <cp:revision>91</cp:revision>
  <dcterms:created xsi:type="dcterms:W3CDTF">2023-01-06T18:04:24Z</dcterms:created>
  <dcterms:modified xsi:type="dcterms:W3CDTF">2024-03-07T21:10:42Z</dcterms:modified>
</cp:coreProperties>
</file>