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66" r:id="rId4"/>
    <p:sldId id="267" r:id="rId5"/>
    <p:sldId id="271" r:id="rId6"/>
    <p:sldId id="281" r:id="rId7"/>
    <p:sldId id="296" r:id="rId8"/>
    <p:sldId id="298" r:id="rId9"/>
    <p:sldId id="300" r:id="rId10"/>
    <p:sldId id="269" r:id="rId11"/>
    <p:sldId id="273" r:id="rId12"/>
    <p:sldId id="287" r:id="rId13"/>
    <p:sldId id="294" r:id="rId14"/>
    <p:sldId id="292" r:id="rId15"/>
    <p:sldId id="279" r:id="rId16"/>
    <p:sldId id="275"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B9CA"/>
    <a:srgbClr val="BDD7EE"/>
    <a:srgbClr val="F8CBAD"/>
    <a:srgbClr val="DBDBDB"/>
    <a:srgbClr val="FFE699"/>
    <a:srgbClr val="B4C7E7"/>
    <a:srgbClr val="C5E0B4"/>
    <a:srgbClr val="3688C5"/>
    <a:srgbClr val="3E42B7"/>
    <a:srgbClr val="DDA7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2029290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2213678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1312807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31521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4094996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105441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2130694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130884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82519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758349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p:cNvSpPr>
            <a:spLocks noGrp="1"/>
          </p:cNvSpPr>
          <p:nvPr>
            <p:ph type="dt" sz="half" idx="10"/>
          </p:nvPr>
        </p:nvSpPr>
        <p:spPr/>
        <p:txBody>
          <a:bodyPr/>
          <a:lstStyle/>
          <a:p>
            <a:fld id="{8B345BD0-14C7-4C9D-A288-CE01053FCFF0}" type="datetimeFigureOut">
              <a:rPr lang="en-US" smtClean="0"/>
              <a:t>10/20/2023</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C50871FA-0FB9-4596-84F3-B1D1280C261F}" type="slidenum">
              <a:rPr lang="en-US" smtClean="0"/>
              <a:t>‹Nº›</a:t>
            </a:fld>
            <a:endParaRPr lang="en-US" dirty="0"/>
          </a:p>
        </p:txBody>
      </p:sp>
    </p:spTree>
    <p:extLst>
      <p:ext uri="{BB962C8B-B14F-4D97-AF65-F5344CB8AC3E}">
        <p14:creationId xmlns:p14="http://schemas.microsoft.com/office/powerpoint/2010/main" val="241588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45BD0-14C7-4C9D-A288-CE01053FCFF0}" type="datetimeFigureOut">
              <a:rPr lang="en-US" smtClean="0"/>
              <a:t>10/20/2023</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871FA-0FB9-4596-84F3-B1D1280C261F}" type="slidenum">
              <a:rPr lang="en-US" smtClean="0"/>
              <a:t>‹Nº›</a:t>
            </a:fld>
            <a:endParaRPr lang="en-US" dirty="0"/>
          </a:p>
        </p:txBody>
      </p:sp>
    </p:spTree>
    <p:extLst>
      <p:ext uri="{BB962C8B-B14F-4D97-AF65-F5344CB8AC3E}">
        <p14:creationId xmlns:p14="http://schemas.microsoft.com/office/powerpoint/2010/main" val="3780087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7.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8.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9.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10.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11.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1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13.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3.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4.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5.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9.xml"/><Relationship Id="rId1" Type="http://schemas.openxmlformats.org/officeDocument/2006/relationships/themeOverride" Target="../theme/themeOverride6.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3136702" y="2544424"/>
            <a:ext cx="5918596" cy="1427314"/>
          </a:xfrm>
          <a:prstGeom prst="rect">
            <a:avLst/>
          </a:prstGeom>
          <a:noFill/>
        </p:spPr>
        <p:txBody>
          <a:bodyPr wrap="square" rtlCol="0">
            <a:spAutoFit/>
          </a:bodyPr>
          <a:lstStyle/>
          <a:p>
            <a:pPr algn="ctr">
              <a:lnSpc>
                <a:spcPts val="5500"/>
              </a:lnSpc>
            </a:pPr>
            <a:r>
              <a:rPr lang="es-ES" sz="3600" b="1" dirty="0">
                <a:solidFill>
                  <a:schemeClr val="bg1"/>
                </a:solidFill>
                <a:latin typeface="Century Gothic" panose="020B0502020202020204" pitchFamily="34" charset="0"/>
              </a:rPr>
              <a:t>Iniciativas de proyectos 2024</a:t>
            </a:r>
            <a:endParaRPr lang="en-US" sz="3600" b="1" dirty="0">
              <a:solidFill>
                <a:schemeClr val="bg1"/>
              </a:solidFill>
              <a:latin typeface="Century Gothic" panose="020B0502020202020204" pitchFamily="34" charset="0"/>
            </a:endParaRPr>
          </a:p>
        </p:txBody>
      </p:sp>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6700" y="3362324"/>
            <a:ext cx="857250" cy="523875"/>
          </a:xfrm>
          <a:prstGeom prst="rect">
            <a:avLst/>
          </a:prstGeom>
        </p:spPr>
      </p:pic>
      <p:sp>
        <p:nvSpPr>
          <p:cNvPr id="7" name="CuadroTexto 6"/>
          <p:cNvSpPr txBox="1"/>
          <p:nvPr/>
        </p:nvSpPr>
        <p:spPr>
          <a:xfrm>
            <a:off x="3876675" y="5133975"/>
            <a:ext cx="4438650" cy="307777"/>
          </a:xfrm>
          <a:prstGeom prst="rect">
            <a:avLst/>
          </a:prstGeom>
          <a:noFill/>
        </p:spPr>
        <p:txBody>
          <a:bodyPr wrap="square" rtlCol="0">
            <a:spAutoFit/>
          </a:bodyPr>
          <a:lstStyle/>
          <a:p>
            <a:pPr algn="ctr"/>
            <a:r>
              <a:rPr lang="es-ES" sz="1400" dirty="0">
                <a:solidFill>
                  <a:schemeClr val="bg1"/>
                </a:solidFill>
                <a:latin typeface="Century Gothic" panose="020B0502020202020204" pitchFamily="34" charset="0"/>
              </a:rPr>
              <a:t>Planeamiento Estratégico 2024</a:t>
            </a:r>
            <a:endParaRPr lang="en-US" sz="1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63551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630132" y="3109507"/>
            <a:ext cx="11222876" cy="3785652"/>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Controlar los inventarios de forma automatizada.</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Cumplimiento de obligaciones ante SUNAT - </a:t>
            </a:r>
            <a:r>
              <a:rPr lang="es-MX" sz="1600" b="1" dirty="0">
                <a:solidFill>
                  <a:srgbClr val="FF0000"/>
                </a:solidFill>
                <a:highlight>
                  <a:srgbClr val="FFFF00"/>
                </a:highlight>
                <a:latin typeface="Century Gothic" panose="020B0502020202020204" pitchFamily="34" charset="0"/>
              </a:rPr>
              <a:t>Normativo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 interno de existencias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Valorización de costos correcta de las unidades físicas de mercadería y productos terminados.</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Tratamiento de inventarios en tránsito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Nuevo flujo de costeo de producción</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Kardex en unidades físicas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Kardex Valorizado Electrónico (PLE) - </a:t>
            </a:r>
            <a:r>
              <a:rPr lang="es-MX" sz="1600" b="1" dirty="0">
                <a:solidFill>
                  <a:srgbClr val="FF0000"/>
                </a:solidFill>
                <a:highlight>
                  <a:srgbClr val="FFFF00"/>
                </a:highlight>
                <a:latin typeface="Century Gothic" panose="020B0502020202020204" pitchFamily="34" charset="0"/>
              </a:rPr>
              <a:t>Normativo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Registro de Costos Electrónico (PLE) - </a:t>
            </a:r>
            <a:r>
              <a:rPr lang="es-MX" sz="1600" b="1" dirty="0">
                <a:solidFill>
                  <a:srgbClr val="FF0000"/>
                </a:solidFill>
                <a:highlight>
                  <a:srgbClr val="FFFF00"/>
                </a:highlight>
                <a:latin typeface="Century Gothic" panose="020B0502020202020204" pitchFamily="34" charset="0"/>
              </a:rPr>
              <a:t>Normativo</a:t>
            </a:r>
          </a:p>
          <a:p>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20F6D9FB-052C-9CEE-4406-569A46D18C5C}"/>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179480891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2308324"/>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Emisión automatizada de Libro de Inventarios y Balances Electrónico.</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Cumplimiento de obligaciones ante SUNAT - </a:t>
            </a:r>
            <a:r>
              <a:rPr lang="es-MX" sz="1600" b="1" dirty="0">
                <a:solidFill>
                  <a:srgbClr val="FF0000"/>
                </a:solidFill>
                <a:highlight>
                  <a:srgbClr val="FFFF00"/>
                </a:highlight>
                <a:latin typeface="Century Gothic" panose="020B0502020202020204" pitchFamily="34" charset="0"/>
              </a:rPr>
              <a:t>Normativo</a:t>
            </a:r>
            <a:r>
              <a:rPr lang="es-MX" sz="1600" dirty="0">
                <a:solidFill>
                  <a:schemeClr val="bg1"/>
                </a:solidFill>
                <a:latin typeface="Century Gothic" panose="020B0502020202020204" pitchFamily="34" charset="0"/>
              </a:rPr>
              <a:t>.</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Ahorro de tiempo 100H/H al año</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Aplicación de estructura del libro electrónico de SUNAT (PLE) - </a:t>
            </a:r>
            <a:r>
              <a:rPr lang="es-MX" sz="1600" b="1" dirty="0">
                <a:solidFill>
                  <a:srgbClr val="FF0000"/>
                </a:solidFill>
                <a:highlight>
                  <a:srgbClr val="FFFF00"/>
                </a:highlight>
                <a:latin typeface="Century Gothic" panose="020B0502020202020204" pitchFamily="34" charset="0"/>
              </a:rPr>
              <a:t>Normativo</a:t>
            </a: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938DE8CD-B3CA-38F8-249C-4B322538626C}"/>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56218556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3046988"/>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Emisión de comprobantes de pago por separaciones de contratos en calidad de anticipos.</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Cumplir con la obligación ante SUNAT de la emisión de un comprobante de pago por el cobro anticipado de un bien o servicio.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Aplicar correctamente la dinámica contable financiera de las separaciones de contratos.</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Habilitar la emisión de comprobantes de pago por separaciones.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Aplicar las separaciones como anticipos de clientes.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Vincular la aplicación del anticipos a las cuotas iniciales.</a:t>
            </a:r>
          </a:p>
        </p:txBody>
      </p:sp>
      <p:sp>
        <p:nvSpPr>
          <p:cNvPr id="3" name="CuadroTexto 2">
            <a:extLst>
              <a:ext uri="{FF2B5EF4-FFF2-40B4-BE49-F238E27FC236}">
                <a16:creationId xmlns:a16="http://schemas.microsoft.com/office/drawing/2014/main" id="{A086A724-8D23-754C-227D-60C284755CAE}"/>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286560582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3293209"/>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Automatizar la emisión de reporte de cronograma de pago de Alianza comercial mensualmente incluyendo aplicación de casos Espacios </a:t>
            </a:r>
            <a:r>
              <a:rPr lang="es-MX" sz="1600" dirty="0" err="1">
                <a:solidFill>
                  <a:schemeClr val="bg1"/>
                </a:solidFill>
                <a:latin typeface="Century Gothic" panose="020B0502020202020204" pitchFamily="34" charset="0"/>
              </a:rPr>
              <a:t>Muya</a:t>
            </a:r>
            <a:r>
              <a:rPr lang="es-MX" sz="1600" dirty="0">
                <a:solidFill>
                  <a:schemeClr val="bg1"/>
                </a:solidFill>
                <a:latin typeface="Century Gothic" panose="020B0502020202020204" pitchFamily="34" charset="0"/>
              </a:rPr>
              <a:t>.</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Reducción de 7H/H al mes por cálculo manual de cronograma.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Validación automática de facturación mensual de Alianzas.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Disminución de errores de cálculo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Validación de saldos de Alianzas Comercial.</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de cronograma de pago de Alianza con detalle de contrato, cliente, porcentaje, tipo de comparto, sede, cuotas, importe cuota, fecha de vencimiento, etc.</a:t>
            </a:r>
          </a:p>
        </p:txBody>
      </p:sp>
      <p:sp>
        <p:nvSpPr>
          <p:cNvPr id="3" name="CuadroTexto 2">
            <a:extLst>
              <a:ext uri="{FF2B5EF4-FFF2-40B4-BE49-F238E27FC236}">
                <a16:creationId xmlns:a16="http://schemas.microsoft.com/office/drawing/2014/main" id="{5513EE99-DD03-71AE-9ECB-E888423CBF35}"/>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361230259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2308324"/>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Migración automatizada validada de cuentas por cobrar de contratos de SG5 a </a:t>
            </a:r>
            <a:r>
              <a:rPr lang="es-MX" sz="1600" dirty="0" err="1">
                <a:solidFill>
                  <a:schemeClr val="bg1"/>
                </a:solidFill>
                <a:latin typeface="Century Gothic" panose="020B0502020202020204" pitchFamily="34" charset="0"/>
              </a:rPr>
              <a:t>Exactus</a:t>
            </a:r>
            <a:r>
              <a:rPr lang="es-MX" sz="1600" dirty="0">
                <a:solidFill>
                  <a:schemeClr val="bg1"/>
                </a:solidFill>
                <a:latin typeface="Century Gothic" panose="020B0502020202020204" pitchFamily="34" charset="0"/>
              </a:rPr>
              <a:t> (cartera por cobrar)</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EE. FF. Que reflejen información válida de cuentas por cobrar.</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Reconfiguración de migración de cuentas por cobrar de SG5 a </a:t>
            </a:r>
            <a:r>
              <a:rPr lang="es-MX" sz="1600" dirty="0" err="1">
                <a:solidFill>
                  <a:schemeClr val="bg1"/>
                </a:solidFill>
                <a:latin typeface="Century Gothic" panose="020B0502020202020204" pitchFamily="34" charset="0"/>
              </a:rPr>
              <a:t>Exactus</a:t>
            </a:r>
            <a:r>
              <a:rPr lang="es-MX" sz="1600" dirty="0">
                <a:solidFill>
                  <a:schemeClr val="bg1"/>
                </a:solidFill>
                <a:latin typeface="Century Gothic" panose="020B0502020202020204" pitchFamily="34" charset="0"/>
              </a:rPr>
              <a:t> .</a:t>
            </a:r>
          </a:p>
        </p:txBody>
      </p:sp>
      <p:sp>
        <p:nvSpPr>
          <p:cNvPr id="3" name="CuadroTexto 2">
            <a:extLst>
              <a:ext uri="{FF2B5EF4-FFF2-40B4-BE49-F238E27FC236}">
                <a16:creationId xmlns:a16="http://schemas.microsoft.com/office/drawing/2014/main" id="{3B4F543A-F3E6-4C2D-A622-055FCC6E90DB}"/>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129297060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3570208"/>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Registro automatizado de salida de inventarios en el momento de cada facturación por artículo/ producto vendido</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Reconocimiento inmediato de cada salida de inventario por costo de ventas de todos los productos vendidos.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tiempos 112 H/H mensuales.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tiempos de análisis y correcciones 20H/H mensuales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Eliminación de omisiones de salidas de inventarios.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Presentación de saldos de balance correctos cada cierre mensual.</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Reconocer/registrar las salidas de inventario por costo de ventas en el momento de cada facturación de productos vendidos (</a:t>
            </a:r>
            <a:r>
              <a:rPr lang="es-MX" sz="1400" dirty="0" err="1">
                <a:solidFill>
                  <a:schemeClr val="bg1"/>
                </a:solidFill>
                <a:latin typeface="Century Gothic" panose="020B0502020202020204" pitchFamily="34" charset="0"/>
              </a:rPr>
              <a:t>MuyaShop</a:t>
            </a:r>
            <a:r>
              <a:rPr lang="es-MX" sz="1400" dirty="0">
                <a:solidFill>
                  <a:schemeClr val="bg1"/>
                </a:solidFill>
                <a:latin typeface="Century Gothic" panose="020B0502020202020204" pitchFamily="34" charset="0"/>
              </a:rPr>
              <a:t>, lápidas, floreros, flores, sarcófagos, mausoleos, </a:t>
            </a:r>
            <a:r>
              <a:rPr lang="es-MX" sz="1400" dirty="0" err="1">
                <a:solidFill>
                  <a:schemeClr val="bg1"/>
                </a:solidFill>
                <a:latin typeface="Century Gothic" panose="020B0502020202020204" pitchFamily="34" charset="0"/>
              </a:rPr>
              <a:t>etc</a:t>
            </a:r>
            <a:r>
              <a:rPr lang="es-MX" sz="1400" dirty="0">
                <a:solidFill>
                  <a:schemeClr val="bg1"/>
                </a:solidFill>
                <a:latin typeface="Century Gothic" panose="020B0502020202020204" pitchFamily="34" charset="0"/>
              </a:rPr>
              <a:t>)</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A4308654-0DFD-FF89-2386-9C8AA67019FC}"/>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93742711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2554545"/>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Habilitación de desarrollo de reportes a demanda por usuario</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Capacidad de atención rápida de requerimientos internos, auditoría financiera, SUNAT, etc.</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Ahorros de costos futuros de desarrollo de reportes.</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Habilitación de selección de orden, filtro y rango de campos a reportar con disponibilidad de todos los campos del diario y reportes de los módulos.</a:t>
            </a:r>
          </a:p>
        </p:txBody>
      </p:sp>
      <p:sp>
        <p:nvSpPr>
          <p:cNvPr id="3" name="CuadroTexto 2">
            <a:extLst>
              <a:ext uri="{FF2B5EF4-FFF2-40B4-BE49-F238E27FC236}">
                <a16:creationId xmlns:a16="http://schemas.microsoft.com/office/drawing/2014/main" id="{744A6D99-5A94-904A-C86B-6C0861191680}"/>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265512554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8638" y="2709024"/>
            <a:ext cx="3514725" cy="1439953"/>
          </a:xfrm>
          <a:prstGeom prst="rect">
            <a:avLst/>
          </a:prstGeom>
        </p:spPr>
      </p:pic>
    </p:spTree>
    <p:extLst>
      <p:ext uri="{BB962C8B-B14F-4D97-AF65-F5344CB8AC3E}">
        <p14:creationId xmlns:p14="http://schemas.microsoft.com/office/powerpoint/2010/main" val="158572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4431983"/>
          </a:xfrm>
          <a:prstGeom prst="rect">
            <a:avLst/>
          </a:prstGeom>
        </p:spPr>
        <p:txBody>
          <a:bodyPr wrap="square">
            <a:spAutoFit/>
          </a:bodyPr>
          <a:lstStyle/>
          <a:p>
            <a:r>
              <a:rPr lang="es-MX" sz="1400" b="1" dirty="0">
                <a:solidFill>
                  <a:schemeClr val="bg1"/>
                </a:solidFill>
                <a:latin typeface="Century Gothic" panose="020B0502020202020204" pitchFamily="34" charset="0"/>
              </a:rPr>
              <a:t>Objetivo:</a:t>
            </a:r>
            <a:endParaRPr lang="es-MX" sz="14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Brindar el tratamiento financiero correcto a cada operación generada por efecto de las planillas de forma automatizada hasta su cancelación (pagos) y tu reporte final en </a:t>
            </a:r>
            <a:r>
              <a:rPr lang="es-MX" sz="1400" dirty="0" err="1">
                <a:solidFill>
                  <a:schemeClr val="bg1"/>
                </a:solidFill>
                <a:latin typeface="Century Gothic" panose="020B0502020202020204" pitchFamily="34" charset="0"/>
              </a:rPr>
              <a:t>Exactus</a:t>
            </a:r>
            <a:endParaRPr lang="es-MX" sz="1400" dirty="0">
              <a:solidFill>
                <a:schemeClr val="bg1"/>
              </a:solidFill>
              <a:latin typeface="Century Gothic" panose="020B0502020202020204" pitchFamily="34" charset="0"/>
            </a:endParaRPr>
          </a:p>
          <a:p>
            <a:endParaRPr lang="es-MX" sz="1400" dirty="0">
              <a:solidFill>
                <a:schemeClr val="bg1"/>
              </a:solidFill>
              <a:latin typeface="Century Gothic" panose="020B0502020202020204" pitchFamily="34" charset="0"/>
            </a:endParaRPr>
          </a:p>
          <a:p>
            <a:r>
              <a:rPr lang="es-MX" sz="1400" b="1" dirty="0">
                <a:solidFill>
                  <a:schemeClr val="bg1"/>
                </a:solidFill>
                <a:latin typeface="Century Gothic" panose="020B0502020202020204" pitchFamily="34" charset="0"/>
              </a:rPr>
              <a:t>Resultado esperado:</a:t>
            </a:r>
            <a:endParaRPr lang="es-MX" sz="14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Asegurar que los conceptos de planilla se reflejen correctamente en </a:t>
            </a:r>
            <a:r>
              <a:rPr lang="es-MX" sz="1400" dirty="0" err="1">
                <a:solidFill>
                  <a:schemeClr val="bg1"/>
                </a:solidFill>
                <a:latin typeface="Century Gothic" panose="020B0502020202020204" pitchFamily="34" charset="0"/>
              </a:rPr>
              <a:t>Exactus</a:t>
            </a:r>
            <a:r>
              <a:rPr lang="es-MX" sz="1400" dirty="0">
                <a:solidFill>
                  <a:schemeClr val="bg1"/>
                </a:solidFill>
                <a:latin typeface="Century Gothic" panose="020B0502020202020204" pitchFamily="34" charset="0"/>
              </a:rPr>
              <a:t> desde su generación en SG5</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tiempos de análisis y correcciones 20H/H mensuales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Presentación de saldos de balance correctos cada cierre mensual (validación conforme GDH Vs. </a:t>
            </a:r>
            <a:r>
              <a:rPr lang="es-MX" sz="1400" dirty="0" err="1">
                <a:solidFill>
                  <a:schemeClr val="bg1"/>
                </a:solidFill>
                <a:latin typeface="Century Gothic" panose="020B0502020202020204" pitchFamily="34" charset="0"/>
              </a:rPr>
              <a:t>Exactus</a:t>
            </a:r>
            <a:r>
              <a:rPr lang="es-MX" sz="1400" dirty="0">
                <a:solidFill>
                  <a:schemeClr val="bg1"/>
                </a:solidFill>
                <a:latin typeface="Century Gothic" panose="020B0502020202020204" pitchFamily="34" charset="0"/>
              </a:rPr>
              <a:t>)</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Presentación razonable de los gastos reflejando el real impacto financiero de las provisiones mensuales.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Ahorro de tiempo en el proceso de registro de cancelaciones 2H/H mensuales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Proteger la confidencialidad de datos de remuneraciones de trabajadores.</a:t>
            </a:r>
          </a:p>
          <a:p>
            <a:endParaRPr lang="es-MX" sz="1400" dirty="0">
              <a:solidFill>
                <a:schemeClr val="bg1"/>
              </a:solidFill>
              <a:latin typeface="Century Gothic" panose="020B0502020202020204" pitchFamily="34" charset="0"/>
            </a:endParaRPr>
          </a:p>
          <a:p>
            <a:r>
              <a:rPr lang="es-MX" sz="14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Vinculación adecuada de cada operación de planilla con cuentas contables, centros de costo y sedes.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Cálculo de provisiones (Gratificaciones, Vacaciones, CTS, Bonos) con enfoque de obligaciones legales laborales y financiero.</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Cancelación masiva automática de pagos de vinculados a planilla (sueldos, vacaciones, adelantos, CTS, gratificaciones, </a:t>
            </a:r>
            <a:r>
              <a:rPr lang="es-MX" sz="1400" dirty="0" err="1">
                <a:solidFill>
                  <a:schemeClr val="bg1"/>
                </a:solidFill>
                <a:latin typeface="Century Gothic" panose="020B0502020202020204" pitchFamily="34" charset="0"/>
              </a:rPr>
              <a:t>liquidaciones,etc</a:t>
            </a:r>
            <a:r>
              <a:rPr lang="es-MX" sz="1400" dirty="0">
                <a:solidFill>
                  <a:schemeClr val="bg1"/>
                </a:solidFill>
                <a:latin typeface="Century Gothic" panose="020B0502020202020204" pitchFamily="34" charset="0"/>
              </a:rPr>
              <a:t>), una sola operación.</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Reportes detallados de todos saldos cuentas por cobrar y pagar vinculados a planillas.</a:t>
            </a:r>
          </a:p>
          <a:p>
            <a:pPr marL="285750" indent="-285750">
              <a:buFont typeface="Arial" panose="020B0604020202020204" pitchFamily="34" charset="0"/>
              <a:buChar char="•"/>
            </a:pPr>
            <a:endParaRPr lang="es-MX" sz="14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CFB910EC-923B-C55B-0E95-B08187417A86}"/>
              </a:ext>
            </a:extLst>
          </p:cNvPr>
          <p:cNvSpPr txBox="1"/>
          <p:nvPr/>
        </p:nvSpPr>
        <p:spPr>
          <a:xfrm>
            <a:off x="4110527" y="335421"/>
            <a:ext cx="7246834" cy="1200329"/>
          </a:xfrm>
          <a:prstGeom prst="rect">
            <a:avLst/>
          </a:prstGeom>
          <a:noFill/>
        </p:spPr>
        <p:txBody>
          <a:bodyPr wrap="square" rtlCol="0">
            <a:spAutoFit/>
          </a:bodyPr>
          <a:lstStyle/>
          <a:p>
            <a:r>
              <a:rPr lang="es-PE" dirty="0">
                <a:solidFill>
                  <a:srgbClr val="FF0000"/>
                </a:solidFill>
              </a:rPr>
              <a:t>Alcance:</a:t>
            </a:r>
          </a:p>
          <a:p>
            <a:r>
              <a:rPr lang="es-PE" dirty="0">
                <a:solidFill>
                  <a:srgbClr val="FF0000"/>
                </a:solidFill>
              </a:rPr>
              <a:t>GDH: provisiones (cálculo y asientos), modificación de los asientos, pago practicantes, </a:t>
            </a:r>
            <a:r>
              <a:rPr lang="es-PE" dirty="0" err="1">
                <a:solidFill>
                  <a:srgbClr val="FF0000"/>
                </a:solidFill>
              </a:rPr>
              <a:t>desc</a:t>
            </a:r>
            <a:r>
              <a:rPr lang="es-PE" dirty="0">
                <a:solidFill>
                  <a:srgbClr val="FF0000"/>
                </a:solidFill>
              </a:rPr>
              <a:t> y prestamos + Reporte de saldos </a:t>
            </a:r>
            <a:r>
              <a:rPr lang="es-PE" dirty="0" err="1">
                <a:solidFill>
                  <a:srgbClr val="FF0000"/>
                </a:solidFill>
              </a:rPr>
              <a:t>CxP</a:t>
            </a:r>
            <a:r>
              <a:rPr lang="es-PE" dirty="0">
                <a:solidFill>
                  <a:srgbClr val="FF0000"/>
                </a:solidFill>
              </a:rPr>
              <a:t> y </a:t>
            </a:r>
            <a:r>
              <a:rPr lang="es-PE" dirty="0" err="1">
                <a:solidFill>
                  <a:srgbClr val="FF0000"/>
                </a:solidFill>
              </a:rPr>
              <a:t>CxC</a:t>
            </a:r>
            <a:r>
              <a:rPr lang="es-PE" dirty="0">
                <a:solidFill>
                  <a:srgbClr val="FF0000"/>
                </a:solidFill>
              </a:rPr>
              <a:t> (SG5)</a:t>
            </a:r>
          </a:p>
          <a:p>
            <a:r>
              <a:rPr lang="es-PE" dirty="0">
                <a:solidFill>
                  <a:srgbClr val="FF0000"/>
                </a:solidFill>
              </a:rPr>
              <a:t>Tesorería: cancelaciones de planillas</a:t>
            </a:r>
          </a:p>
        </p:txBody>
      </p:sp>
    </p:spTree>
    <p:extLst>
      <p:ext uri="{BB962C8B-B14F-4D97-AF65-F5344CB8AC3E}">
        <p14:creationId xmlns:p14="http://schemas.microsoft.com/office/powerpoint/2010/main" val="329014696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1</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DDBB2FF3-23E8-AEF2-EA5F-5F19637BD7C8}"/>
              </a:ext>
            </a:extLst>
          </p:cNvPr>
          <p:cNvSpPr/>
          <p:nvPr/>
        </p:nvSpPr>
        <p:spPr>
          <a:xfrm>
            <a:off x="630132" y="3109507"/>
            <a:ext cx="11222876" cy="3539430"/>
          </a:xfrm>
          <a:prstGeom prst="rect">
            <a:avLst/>
          </a:prstGeom>
        </p:spPr>
        <p:txBody>
          <a:bodyPr wrap="square">
            <a:spAutoFit/>
          </a:bodyPr>
          <a:lstStyle/>
          <a:p>
            <a:r>
              <a:rPr lang="es-MX" sz="1600" b="1" dirty="0">
                <a:solidFill>
                  <a:schemeClr val="bg1"/>
                </a:solidFill>
                <a:latin typeface="Century Gothic" panose="020B0502020202020204" pitchFamily="34" charset="0"/>
              </a:rPr>
              <a:t>Objetivo: </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Automatizar la elaboración de Notas de los EEFF</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 </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Reducción de tiempos 50 H/H al mes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Presentación al 6to día hábil.</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Asegurar la calidad de la información</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Tomar acción oportuna de los casos particulares a analizar.</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endParaRPr lang="es-MX" sz="1600"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automatizado por cada cuenta de balance identificando datos clave como saldos, NIT, Razón social, Fecha de emisión, Fecha de vencimiento, Importe, moneda, etc.</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automatizado de componentes de las partidas del EERR según estructura propuesta.</a:t>
            </a:r>
          </a:p>
        </p:txBody>
      </p:sp>
      <p:sp>
        <p:nvSpPr>
          <p:cNvPr id="3" name="CuadroTexto 2">
            <a:extLst>
              <a:ext uri="{FF2B5EF4-FFF2-40B4-BE49-F238E27FC236}">
                <a16:creationId xmlns:a16="http://schemas.microsoft.com/office/drawing/2014/main" id="{D56BD545-E030-E446-8CBB-7B19310019DE}"/>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 ordenamiento según cuentas</a:t>
            </a:r>
          </a:p>
        </p:txBody>
      </p:sp>
    </p:spTree>
    <p:extLst>
      <p:ext uri="{BB962C8B-B14F-4D97-AF65-F5344CB8AC3E}">
        <p14:creationId xmlns:p14="http://schemas.microsoft.com/office/powerpoint/2010/main" val="3833249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4</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0C0E73FA-2258-83D7-2295-52C9CA7793C8}"/>
              </a:ext>
            </a:extLst>
          </p:cNvPr>
          <p:cNvSpPr/>
          <p:nvPr/>
        </p:nvSpPr>
        <p:spPr>
          <a:xfrm>
            <a:off x="630132" y="3109507"/>
            <a:ext cx="11222876" cy="3539430"/>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Controlar las obligaciones financieras de forma automatizada</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endParaRPr lang="es-MX" sz="1600" dirty="0">
              <a:solidFill>
                <a:schemeClr val="bg1"/>
              </a:solidFill>
              <a:latin typeface="Century Gothic" panose="020B0502020202020204" pitchFamily="34" charset="0"/>
            </a:endParaRPr>
          </a:p>
          <a:p>
            <a:r>
              <a:rPr lang="es-MX" sz="1600" dirty="0">
                <a:solidFill>
                  <a:schemeClr val="bg1"/>
                </a:solidFill>
                <a:latin typeface="Century Gothic" panose="020B0502020202020204" pitchFamily="34" charset="0"/>
              </a:rPr>
              <a:t>Reducción de tiempos 8H/H al mes</a:t>
            </a:r>
          </a:p>
          <a:p>
            <a:r>
              <a:rPr lang="es-MX" sz="1600" dirty="0">
                <a:solidFill>
                  <a:schemeClr val="bg1"/>
                </a:solidFill>
                <a:latin typeface="Century Gothic" panose="020B0502020202020204" pitchFamily="34" charset="0"/>
              </a:rPr>
              <a:t>Presentación como parte de las notas de los EEFF </a:t>
            </a:r>
          </a:p>
          <a:p>
            <a:r>
              <a:rPr lang="es-MX" sz="1600" dirty="0">
                <a:solidFill>
                  <a:schemeClr val="bg1"/>
                </a:solidFill>
                <a:latin typeface="Century Gothic" panose="020B0502020202020204" pitchFamily="34" charset="0"/>
              </a:rPr>
              <a:t>Eliminar errores de cálculos, distribución manual y reportes (internos, SUNAT, Auditoría Financiera)</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automatizado por tipo de obligación: Terceros, accionistas: plazos: Corriente, no corriente, Capital, intereses, otros gastos, fecha programada de devengo de intereses, fecha de vencimiento, código de financiamiento.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Tratamiento para amortizaciones de deuda permitiendo recalendarizar saldo posterior a amortización.</a:t>
            </a:r>
          </a:p>
        </p:txBody>
      </p:sp>
      <p:sp>
        <p:nvSpPr>
          <p:cNvPr id="3" name="CuadroTexto 2">
            <a:extLst>
              <a:ext uri="{FF2B5EF4-FFF2-40B4-BE49-F238E27FC236}">
                <a16:creationId xmlns:a16="http://schemas.microsoft.com/office/drawing/2014/main" id="{E54305FA-EACE-85AB-C34B-436C1ED7DC46}"/>
              </a:ext>
            </a:extLst>
          </p:cNvPr>
          <p:cNvSpPr txBox="1"/>
          <p:nvPr/>
        </p:nvSpPr>
        <p:spPr>
          <a:xfrm>
            <a:off x="4110527" y="335421"/>
            <a:ext cx="4931431" cy="1200329"/>
          </a:xfrm>
          <a:prstGeom prst="rect">
            <a:avLst/>
          </a:prstGeom>
          <a:noFill/>
        </p:spPr>
        <p:txBody>
          <a:bodyPr wrap="square" rtlCol="0">
            <a:spAutoFit/>
          </a:bodyPr>
          <a:lstStyle/>
          <a:p>
            <a:r>
              <a:rPr lang="es-PE" dirty="0">
                <a:solidFill>
                  <a:srgbClr val="FF0000"/>
                </a:solidFill>
              </a:rPr>
              <a:t>Alcance: Módulo obligaciones financieras</a:t>
            </a:r>
          </a:p>
          <a:p>
            <a:pPr marL="342900" indent="-342900">
              <a:buAutoNum type="arabicPeriod"/>
            </a:pPr>
            <a:r>
              <a:rPr lang="es-PE" dirty="0">
                <a:solidFill>
                  <a:srgbClr val="FF0000"/>
                </a:solidFill>
              </a:rPr>
              <a:t>separación en corto y largo plazo, actividad mensual</a:t>
            </a:r>
          </a:p>
          <a:p>
            <a:pPr marL="342900" indent="-342900">
              <a:buAutoNum type="arabicPeriod"/>
            </a:pPr>
            <a:r>
              <a:rPr lang="es-PE" dirty="0">
                <a:solidFill>
                  <a:srgbClr val="FF0000"/>
                </a:solidFill>
              </a:rPr>
              <a:t>Amortizaciones: reprogramación de saldos</a:t>
            </a:r>
          </a:p>
        </p:txBody>
      </p:sp>
    </p:spTree>
    <p:extLst>
      <p:ext uri="{BB962C8B-B14F-4D97-AF65-F5344CB8AC3E}">
        <p14:creationId xmlns:p14="http://schemas.microsoft.com/office/powerpoint/2010/main" val="929074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30" y="2946221"/>
            <a:ext cx="11222876" cy="3785652"/>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 de Activo Fijo de forma automatizada.</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Cumplimiento de obligaciones ante SUNAT – </a:t>
            </a:r>
            <a:r>
              <a:rPr lang="es-MX" sz="1600" b="1" dirty="0">
                <a:solidFill>
                  <a:srgbClr val="FF0000"/>
                </a:solidFill>
                <a:highlight>
                  <a:srgbClr val="FFFF00"/>
                </a:highlight>
                <a:latin typeface="Century Gothic" panose="020B0502020202020204" pitchFamily="34" charset="0"/>
              </a:rPr>
              <a:t>Normativo</a:t>
            </a:r>
            <a:r>
              <a:rPr lang="es-MX" sz="1600" b="1" dirty="0">
                <a:solidFill>
                  <a:schemeClr val="bg1"/>
                </a:solidFill>
                <a:highlight>
                  <a:srgbClr val="FFFF00"/>
                </a:highlight>
                <a:latin typeface="Century Gothic" panose="020B0502020202020204" pitchFamily="34" charset="0"/>
              </a:rPr>
              <a:t>.</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Atención de requerimiento de auditoría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 interno de activo fijo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Control de Obras en curso</a:t>
            </a:r>
          </a:p>
          <a:p>
            <a:r>
              <a:rPr lang="es-MX" sz="1600" b="1" dirty="0">
                <a:solidFill>
                  <a:schemeClr val="bg1"/>
                </a:solidFill>
                <a:latin typeface="Century Gothic" panose="020B0502020202020204" pitchFamily="34" charset="0"/>
              </a:rPr>
              <a:t>Especificaciones a tener en cuenta: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Tratamiento para obras en curso / Intangibles en desarrollo.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Tratamiento para agrupación y </a:t>
            </a:r>
            <a:r>
              <a:rPr lang="es-MX" sz="1600" dirty="0" err="1">
                <a:solidFill>
                  <a:schemeClr val="bg1"/>
                </a:solidFill>
                <a:latin typeface="Century Gothic" panose="020B0502020202020204" pitchFamily="34" charset="0"/>
              </a:rPr>
              <a:t>descomponetización</a:t>
            </a:r>
            <a:r>
              <a:rPr lang="es-MX" sz="1600" dirty="0">
                <a:solidFill>
                  <a:schemeClr val="bg1"/>
                </a:solidFill>
                <a:latin typeface="Century Gothic" panose="020B0502020202020204" pitchFamily="34" charset="0"/>
              </a:rPr>
              <a:t> de activos.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de activo fijo para control interno: Valor de adquisición, adiciones, mejoras, bajas por venta, bajas por destrucción, etc., Total valor de adquisición, Depreciación acumulada ejercicio anterior, depreciación mensual, bajas, Total depreciación, Valor neto del activo, etc.</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Reporte: Registro de Activo Fijo electrónico (PLE) - </a:t>
            </a:r>
            <a:r>
              <a:rPr lang="es-MX" sz="1600" b="1" dirty="0">
                <a:solidFill>
                  <a:srgbClr val="FF0000"/>
                </a:solidFill>
                <a:highlight>
                  <a:srgbClr val="FFFF00"/>
                </a:highlight>
                <a:latin typeface="Century Gothic" panose="020B0502020202020204" pitchFamily="34" charset="0"/>
              </a:rPr>
              <a:t>Normativo</a:t>
            </a: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7AE33F52-A210-37B5-D21F-51958DE1AEED}"/>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 módulo de obras en curso</a:t>
            </a:r>
          </a:p>
        </p:txBody>
      </p:sp>
    </p:spTree>
    <p:extLst>
      <p:ext uri="{BB962C8B-B14F-4D97-AF65-F5344CB8AC3E}">
        <p14:creationId xmlns:p14="http://schemas.microsoft.com/office/powerpoint/2010/main" val="190629625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2893100"/>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Automatización eficiente del flujo de cuentas por pagar desde el requerimiento del bien o servicio, contabilización hasta el pago a proveedores con impacto en mejora en Logística, Contabilidad y Tesorería</a:t>
            </a:r>
          </a:p>
          <a:p>
            <a:endParaRPr lang="es-MX" sz="1600" dirty="0">
              <a:solidFill>
                <a:schemeClr val="bg1"/>
              </a:solidFill>
              <a:latin typeface="Century Gothic" panose="020B0502020202020204" pitchFamily="34" charset="0"/>
            </a:endParaRPr>
          </a:p>
          <a:p>
            <a:r>
              <a:rPr lang="es-MX" sz="1600" b="1" dirty="0">
                <a:solidFill>
                  <a:schemeClr val="bg1"/>
                </a:solidFill>
                <a:latin typeface="Century Gothic" panose="020B0502020202020204" pitchFamily="34" charset="0"/>
              </a:rPr>
              <a:t>Resultado esperado: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campos a completar de forma manual.</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tiempos en doble a triple digitación de mismos datos en distintas etapas del proceso.</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tiempos por búsqueda de listas desplegables.</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Reducción de tiempo en anulación de operación</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Presentación adecuada de libros electrónicos a SUNAT.</a:t>
            </a:r>
          </a:p>
          <a:p>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52F07B03-7A08-FDA6-462E-137D0223CD0C}"/>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4753808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4770537"/>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Automatización eficiente del flujo de cuentas por pagar desde el requerimiento del bien o servicio, contabilización hasta el pago a proveedores con impacto en mejora en Logística, Contabilidad y Tesorería</a:t>
            </a:r>
          </a:p>
          <a:p>
            <a:endParaRPr lang="es-MX" sz="1600" dirty="0">
              <a:solidFill>
                <a:schemeClr val="bg1"/>
              </a:solidFill>
              <a:latin typeface="Century Gothic" panose="020B0502020202020204" pitchFamily="34" charset="0"/>
            </a:endParaRPr>
          </a:p>
          <a:p>
            <a:r>
              <a:rPr lang="es-MX" sz="1800" b="1" dirty="0">
                <a:solidFill>
                  <a:schemeClr val="bg1"/>
                </a:solidFill>
                <a:latin typeface="Century Gothic" panose="020B0502020202020204" pitchFamily="34" charset="0"/>
              </a:rPr>
              <a:t>Especificaciones a tener en cuenta:</a:t>
            </a:r>
          </a:p>
          <a:p>
            <a:r>
              <a:rPr lang="es-MX" sz="1800" b="1" dirty="0">
                <a:solidFill>
                  <a:schemeClr val="bg1"/>
                </a:solidFill>
                <a:latin typeface="Century Gothic" panose="020B0502020202020204" pitchFamily="34" charset="0"/>
              </a:rPr>
              <a:t>Requerimiento, órdenes de compra y embarques (Logística):</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Configurar reconocimiento de tipo de compra y códigos de detracción (tabla SUNAT) desde la creación del producto).</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Configurar código de adquisición desde la orden de compra.</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Configurar condiciones de pago únicos desde la creación del proveedor.</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Habilitar listas desplegables vinculadas a proveedor en registro.</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Limitar la visualización de órdenes para aprobación según niveles, comunicación directa a aprobador autorizado.</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Otros datos ingresados en esta etapa deben viajar a etapas siguientes (Ejemplo: sede, centro de costo, </a:t>
            </a:r>
            <a:r>
              <a:rPr lang="es-MX" sz="1400" dirty="0" err="1">
                <a:solidFill>
                  <a:schemeClr val="bg1"/>
                </a:solidFill>
                <a:latin typeface="Century Gothic" panose="020B0502020202020204" pitchFamily="34" charset="0"/>
              </a:rPr>
              <a:t>etc</a:t>
            </a:r>
            <a:r>
              <a:rPr lang="es-MX" sz="1400" dirty="0">
                <a:solidFill>
                  <a:schemeClr val="bg1"/>
                </a:solidFill>
                <a:latin typeface="Century Gothic" panose="020B0502020202020204" pitchFamily="34" charset="0"/>
              </a:rPr>
              <a:t>)</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Limitar registro de usuarios, solo debe figurar el ejecutante.</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Vinculación de datos de guía de remisión para que figure en Kardex.</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Habilitación para el tratamiento de gastos diferidos (cuenta 18)</a:t>
            </a:r>
          </a:p>
          <a:p>
            <a:pPr marL="285750" indent="-285750">
              <a:buFont typeface="Arial" panose="020B0604020202020204" pitchFamily="34" charset="0"/>
              <a:buChar char="•"/>
            </a:pPr>
            <a:r>
              <a:rPr lang="es-MX" sz="1400" dirty="0">
                <a:solidFill>
                  <a:schemeClr val="bg1"/>
                </a:solidFill>
                <a:latin typeface="Century Gothic" panose="020B0502020202020204" pitchFamily="34" charset="0"/>
              </a:rPr>
              <a:t>Habilitación de datos bancarios completos, incluye CCI desde creación de proveedor.</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endParaRPr lang="es-MX" sz="1600" b="1"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3EC23337-AEB9-FCD2-9781-824822B3CEDB}"/>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248726857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5016758"/>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Automatización eficiente del flujo de cuentas por pagar desde el requerimiento del bien o servicio, contabilización hasta el pago a proveedores con impacto en mejora en Logística, Contabilidad y Tesorería</a:t>
            </a:r>
          </a:p>
          <a:p>
            <a:endParaRPr lang="es-MX" sz="1600" dirty="0">
              <a:solidFill>
                <a:schemeClr val="bg1"/>
              </a:solidFill>
              <a:latin typeface="Century Gothic" panose="020B0502020202020204" pitchFamily="34" charset="0"/>
            </a:endParaRPr>
          </a:p>
          <a:p>
            <a:r>
              <a:rPr lang="es-MX" sz="1800" b="1" dirty="0">
                <a:solidFill>
                  <a:schemeClr val="bg1"/>
                </a:solidFill>
                <a:latin typeface="Century Gothic" panose="020B0502020202020204" pitchFamily="34" charset="0"/>
              </a:rPr>
              <a:t>Especificaciones a tener en cuenta:</a:t>
            </a:r>
          </a:p>
          <a:p>
            <a:r>
              <a:rPr lang="es-MX" sz="1800" b="1" dirty="0">
                <a:solidFill>
                  <a:schemeClr val="bg1"/>
                </a:solidFill>
                <a:latin typeface="Century Gothic" panose="020B0502020202020204" pitchFamily="34" charset="0"/>
              </a:rPr>
              <a:t>Contabilización de comprobantes de pago (Contabilidad)</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Bloqueo de registro en cuentas de la clase 6 en registros manuales(cuentas de destino).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Bloqueo de contabilización de asientos descuadrados.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Bloqueo de contabilización en casos de no llenado de datos clave (</a:t>
            </a:r>
            <a:r>
              <a:rPr lang="es-MX" sz="1600" dirty="0" err="1">
                <a:solidFill>
                  <a:schemeClr val="bg1"/>
                </a:solidFill>
                <a:latin typeface="Century Gothic" panose="020B0502020202020204" pitchFamily="34" charset="0"/>
              </a:rPr>
              <a:t>Ceco</a:t>
            </a:r>
            <a:r>
              <a:rPr lang="es-MX" sz="1600" dirty="0">
                <a:solidFill>
                  <a:schemeClr val="bg1"/>
                </a:solidFill>
                <a:latin typeface="Century Gothic" panose="020B0502020202020204" pitchFamily="34" charset="0"/>
              </a:rPr>
              <a:t>, Sede, NIT, </a:t>
            </a:r>
            <a:r>
              <a:rPr lang="es-MX" sz="1600" dirty="0" err="1">
                <a:solidFill>
                  <a:schemeClr val="bg1"/>
                </a:solidFill>
                <a:latin typeface="Century Gothic" panose="020B0502020202020204" pitchFamily="34" charset="0"/>
              </a:rPr>
              <a:t>etc</a:t>
            </a:r>
            <a:r>
              <a:rPr lang="es-MX" sz="1600" dirty="0">
                <a:solidFill>
                  <a:schemeClr val="bg1"/>
                </a:solidFill>
                <a:latin typeface="Century Gothic" panose="020B0502020202020204" pitchFamily="34" charset="0"/>
              </a:rPr>
              <a:t>)</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Llenado automático de campo sede en función a </a:t>
            </a:r>
            <a:r>
              <a:rPr lang="es-MX" sz="1600" dirty="0" err="1">
                <a:solidFill>
                  <a:schemeClr val="bg1"/>
                </a:solidFill>
                <a:latin typeface="Century Gothic" panose="020B0502020202020204" pitchFamily="34" charset="0"/>
              </a:rPr>
              <a:t>CeCo</a:t>
            </a:r>
            <a:r>
              <a:rPr lang="es-MX" sz="1600" dirty="0">
                <a:solidFill>
                  <a:schemeClr val="bg1"/>
                </a:solidFill>
                <a:latin typeface="Century Gothic" panose="020B0502020202020204" pitchFamily="34" charset="0"/>
              </a:rPr>
              <a:t>.</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Validación continua de comprobantes de pago ante SUNAT.</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Habilitación de aplicación de anticipos en el mismo proceso de registro de comprobantes de pago.</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Migración de dato ingresado a siguientes etapas.</a:t>
            </a:r>
          </a:p>
          <a:p>
            <a:pPr marL="285750" indent="-285750">
              <a:buFont typeface="Arial" panose="020B0604020202020204" pitchFamily="34" charset="0"/>
              <a:buChar char="•"/>
            </a:pPr>
            <a:endParaRPr lang="es-MX" sz="12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2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2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2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2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endParaRPr lang="es-MX" sz="1600" b="1"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9B99BCE6-2FE0-DE57-5A66-DDFCF98D34BF}"/>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187010008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990362"/>
            <a:ext cx="3452193" cy="1160825"/>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0"/>
            <a:ext cx="3150044" cy="1059225"/>
          </a:xfrm>
          <a:prstGeom prst="rect">
            <a:avLst/>
          </a:prstGeom>
        </p:spPr>
      </p:pic>
      <p:sp>
        <p:nvSpPr>
          <p:cNvPr id="6" name="CuadroTexto 5"/>
          <p:cNvSpPr txBox="1"/>
          <p:nvPr/>
        </p:nvSpPr>
        <p:spPr>
          <a:xfrm>
            <a:off x="698500" y="335421"/>
            <a:ext cx="2071593" cy="369332"/>
          </a:xfrm>
          <a:prstGeom prst="rect">
            <a:avLst/>
          </a:prstGeom>
          <a:noFill/>
        </p:spPr>
        <p:txBody>
          <a:bodyPr wrap="square" rtlCol="0">
            <a:spAutoFit/>
          </a:bodyPr>
          <a:lstStyle/>
          <a:p>
            <a:pPr algn="ctr"/>
            <a:r>
              <a:rPr lang="es-ES" b="1" dirty="0">
                <a:solidFill>
                  <a:schemeClr val="bg1"/>
                </a:solidFill>
                <a:latin typeface="Century Gothic" panose="020B0502020202020204" pitchFamily="34" charset="0"/>
              </a:rPr>
              <a:t>Iniciativa 2</a:t>
            </a:r>
            <a:endParaRPr lang="en-US" b="1" dirty="0">
              <a:solidFill>
                <a:schemeClr val="bg1"/>
              </a:solidFill>
              <a:latin typeface="Century Gothic" panose="020B0502020202020204" pitchFamily="34" charset="0"/>
            </a:endParaRPr>
          </a:p>
        </p:txBody>
      </p:sp>
      <p:sp>
        <p:nvSpPr>
          <p:cNvPr id="9" name="CuadroTexto 8"/>
          <p:cNvSpPr txBox="1"/>
          <p:nvPr/>
        </p:nvSpPr>
        <p:spPr>
          <a:xfrm>
            <a:off x="932214" y="2401498"/>
            <a:ext cx="1369286" cy="338554"/>
          </a:xfrm>
          <a:prstGeom prst="rect">
            <a:avLst/>
          </a:prstGeom>
          <a:noFill/>
        </p:spPr>
        <p:txBody>
          <a:bodyPr wrap="none" rtlCol="0">
            <a:spAutoFit/>
          </a:bodyPr>
          <a:lstStyle/>
          <a:p>
            <a:pPr algn="ctr"/>
            <a:r>
              <a:rPr lang="es-PE" sz="1600" b="1" dirty="0">
                <a:solidFill>
                  <a:schemeClr val="bg1"/>
                </a:solidFill>
                <a:latin typeface="Century Gothic" panose="020B0502020202020204" pitchFamily="34" charset="0"/>
              </a:rPr>
              <a:t>Descripción</a:t>
            </a:r>
            <a:endParaRPr lang="en-US" sz="1600" b="1" dirty="0">
              <a:solidFill>
                <a:schemeClr val="bg1"/>
              </a:solidFill>
              <a:latin typeface="Century Gothic" panose="020B0502020202020204" pitchFamily="34" charset="0"/>
            </a:endParaRPr>
          </a:p>
        </p:txBody>
      </p:sp>
      <p:cxnSp>
        <p:nvCxnSpPr>
          <p:cNvPr id="11" name="Conector recto 10"/>
          <p:cNvCxnSpPr/>
          <p:nvPr/>
        </p:nvCxnSpPr>
        <p:spPr>
          <a:xfrm>
            <a:off x="528030" y="3151187"/>
            <a:ext cx="0" cy="188753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E54885B3-4C6F-BB6B-A2D3-FA41DA1C2EF3}"/>
              </a:ext>
            </a:extLst>
          </p:cNvPr>
          <p:cNvSpPr/>
          <p:nvPr/>
        </p:nvSpPr>
        <p:spPr>
          <a:xfrm>
            <a:off x="528029" y="2946221"/>
            <a:ext cx="11516183" cy="4093428"/>
          </a:xfrm>
          <a:prstGeom prst="rect">
            <a:avLst/>
          </a:prstGeom>
        </p:spPr>
        <p:txBody>
          <a:bodyPr wrap="square">
            <a:spAutoFit/>
          </a:bodyPr>
          <a:lstStyle/>
          <a:p>
            <a:r>
              <a:rPr lang="es-MX" sz="1600" b="1" dirty="0">
                <a:solidFill>
                  <a:schemeClr val="bg1"/>
                </a:solidFill>
                <a:latin typeface="Century Gothic" panose="020B0502020202020204" pitchFamily="34" charset="0"/>
              </a:rPr>
              <a:t>Objetivo:</a:t>
            </a: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Automatización eficiente del flujo de cuentas por pagar desde el requerimiento del bien o servicio, contabilización hasta el pago a proveedores con impacto en mejora en Logística, Contabilidad y Tesorería</a:t>
            </a:r>
          </a:p>
          <a:p>
            <a:endParaRPr lang="es-MX" sz="1600" dirty="0">
              <a:solidFill>
                <a:schemeClr val="bg1"/>
              </a:solidFill>
              <a:latin typeface="Century Gothic" panose="020B0502020202020204" pitchFamily="34" charset="0"/>
            </a:endParaRPr>
          </a:p>
          <a:p>
            <a:r>
              <a:rPr lang="es-MX" sz="1800" b="1" dirty="0">
                <a:solidFill>
                  <a:schemeClr val="bg1"/>
                </a:solidFill>
                <a:latin typeface="Century Gothic" panose="020B0502020202020204" pitchFamily="34" charset="0"/>
              </a:rPr>
              <a:t>Especificaciones a tener en cuenta:</a:t>
            </a:r>
          </a:p>
          <a:p>
            <a:r>
              <a:rPr lang="es-MX" sz="1800" b="1" dirty="0">
                <a:solidFill>
                  <a:schemeClr val="bg1"/>
                </a:solidFill>
                <a:latin typeface="Century Gothic" panose="020B0502020202020204" pitchFamily="34" charset="0"/>
              </a:rPr>
              <a:t>Pago de comprobantes de pago (Tesorería):</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En el pago a proveedores, el sistema habilite de forma predeterminada la cuenta de destino alineada al banco origen seleccionado, de no existir cuenta bancaria en el mismo banco, tomar el CCI del banco alternativo, bloquear cuenta Banco de la nación en este proceso. Estos datos deben ser editables en caso requerir.</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Habilitación de pagos electrónicos para cuentas en cajas municipales.</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Habilitación para tratamiento de rebotes de pago de proveedores. Liberación de comprobantes no pagados para programación.</a:t>
            </a:r>
          </a:p>
          <a:p>
            <a:pPr marL="285750" indent="-285750">
              <a:buFont typeface="Arial" panose="020B0604020202020204" pitchFamily="34" charset="0"/>
              <a:buChar char="•"/>
            </a:pPr>
            <a:r>
              <a:rPr lang="es-MX" sz="1600" dirty="0">
                <a:solidFill>
                  <a:schemeClr val="bg1"/>
                </a:solidFill>
                <a:latin typeface="Century Gothic" panose="020B0502020202020204" pitchFamily="34" charset="0"/>
              </a:rPr>
              <a:t>Tratamiento de anulación de programación de pago..</a:t>
            </a: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a:p>
            <a:pPr marL="285750" indent="-285750">
              <a:buFont typeface="Arial" panose="020B0604020202020204" pitchFamily="34" charset="0"/>
              <a:buChar char="•"/>
            </a:pPr>
            <a:endParaRPr lang="es-MX" sz="1600" dirty="0">
              <a:solidFill>
                <a:schemeClr val="bg1"/>
              </a:solidFill>
              <a:latin typeface="Century Gothic" panose="020B0502020202020204" pitchFamily="34" charset="0"/>
            </a:endParaRPr>
          </a:p>
        </p:txBody>
      </p:sp>
      <p:sp>
        <p:nvSpPr>
          <p:cNvPr id="3" name="CuadroTexto 2">
            <a:extLst>
              <a:ext uri="{FF2B5EF4-FFF2-40B4-BE49-F238E27FC236}">
                <a16:creationId xmlns:a16="http://schemas.microsoft.com/office/drawing/2014/main" id="{09B9657F-CA4E-A8A1-C03E-4775DDDF5903}"/>
              </a:ext>
            </a:extLst>
          </p:cNvPr>
          <p:cNvSpPr txBox="1"/>
          <p:nvPr/>
        </p:nvSpPr>
        <p:spPr>
          <a:xfrm>
            <a:off x="4110527" y="335421"/>
            <a:ext cx="4931431" cy="369332"/>
          </a:xfrm>
          <a:prstGeom prst="rect">
            <a:avLst/>
          </a:prstGeom>
          <a:noFill/>
        </p:spPr>
        <p:txBody>
          <a:bodyPr wrap="square" rtlCol="0">
            <a:spAutoFit/>
          </a:bodyPr>
          <a:lstStyle/>
          <a:p>
            <a:r>
              <a:rPr lang="es-PE" dirty="0">
                <a:solidFill>
                  <a:srgbClr val="FF0000"/>
                </a:solidFill>
              </a:rPr>
              <a:t>Alcance:</a:t>
            </a:r>
          </a:p>
        </p:txBody>
      </p:sp>
    </p:spTree>
    <p:extLst>
      <p:ext uri="{BB962C8B-B14F-4D97-AF65-F5344CB8AC3E}">
        <p14:creationId xmlns:p14="http://schemas.microsoft.com/office/powerpoint/2010/main" val="293379935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UYA 2023" id="{7DD56CC6-AE38-4447-B65C-DAB723F2308D}" vid="{EEE17C1D-81DA-4B2F-9A4D-7AE3C219A21E}"/>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9225</TotalTime>
  <Words>1771</Words>
  <Application>Microsoft Office PowerPoint</Application>
  <PresentationFormat>Panorámica</PresentationFormat>
  <Paragraphs>232</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Priscila Dominguez Calle</dc:creator>
  <cp:lastModifiedBy>Luis Rojas Crisostomo</cp:lastModifiedBy>
  <cp:revision>16</cp:revision>
  <cp:lastPrinted>2023-10-10T20:11:35Z</cp:lastPrinted>
  <dcterms:created xsi:type="dcterms:W3CDTF">2023-01-06T18:04:24Z</dcterms:created>
  <dcterms:modified xsi:type="dcterms:W3CDTF">2023-10-20T16:52:24Z</dcterms:modified>
</cp:coreProperties>
</file>