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theme/themeOverride7.xml" ContentType="application/vnd.openxmlformats-officedocument.themeOverride+xml"/>
  <Override PartName="/ppt/theme/themeOverride8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67" r:id="rId4"/>
    <p:sldId id="269" r:id="rId5"/>
    <p:sldId id="271" r:id="rId6"/>
    <p:sldId id="273" r:id="rId7"/>
    <p:sldId id="275" r:id="rId8"/>
    <p:sldId id="277" r:id="rId9"/>
    <p:sldId id="279" r:id="rId10"/>
    <p:sldId id="281" r:id="rId11"/>
    <p:sldId id="283" r:id="rId12"/>
    <p:sldId id="260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DB9CA"/>
    <a:srgbClr val="BDD7EE"/>
    <a:srgbClr val="F8CBAD"/>
    <a:srgbClr val="DBDBDB"/>
    <a:srgbClr val="FFE699"/>
    <a:srgbClr val="B4C7E7"/>
    <a:srgbClr val="C5E0B4"/>
    <a:srgbClr val="3688C5"/>
    <a:srgbClr val="3E42B7"/>
    <a:srgbClr val="DDA7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49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45BD0-14C7-4C9D-A288-CE01053FCFF0}" type="datetimeFigureOut">
              <a:rPr lang="en-US" smtClean="0"/>
              <a:t>9/29/2023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871FA-0FB9-4596-84F3-B1D1280C261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2904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45BD0-14C7-4C9D-A288-CE01053FCFF0}" type="datetimeFigureOut">
              <a:rPr lang="en-US" smtClean="0"/>
              <a:t>9/29/2023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871FA-0FB9-4596-84F3-B1D1280C261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36788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45BD0-14C7-4C9D-A288-CE01053FCFF0}" type="datetimeFigureOut">
              <a:rPr lang="en-US" smtClean="0"/>
              <a:t>9/29/2023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871FA-0FB9-4596-84F3-B1D1280C261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28077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45BD0-14C7-4C9D-A288-CE01053FCFF0}" type="datetimeFigureOut">
              <a:rPr lang="en-US" smtClean="0"/>
              <a:t>9/29/2023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871FA-0FB9-4596-84F3-B1D1280C261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2169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45BD0-14C7-4C9D-A288-CE01053FCFF0}" type="datetimeFigureOut">
              <a:rPr lang="en-US" smtClean="0"/>
              <a:t>9/29/2023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871FA-0FB9-4596-84F3-B1D1280C261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4996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45BD0-14C7-4C9D-A288-CE01053FCFF0}" type="datetimeFigureOut">
              <a:rPr lang="en-US" smtClean="0"/>
              <a:t>9/29/2023</a:t>
            </a:fld>
            <a:endParaRPr lang="en-U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871FA-0FB9-4596-84F3-B1D1280C261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4419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45BD0-14C7-4C9D-A288-CE01053FCFF0}" type="datetimeFigureOut">
              <a:rPr lang="en-US" smtClean="0"/>
              <a:t>9/29/2023</a:t>
            </a:fld>
            <a:endParaRPr lang="en-US" dirty="0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871FA-0FB9-4596-84F3-B1D1280C261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06948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45BD0-14C7-4C9D-A288-CE01053FCFF0}" type="datetimeFigureOut">
              <a:rPr lang="en-US" smtClean="0"/>
              <a:t>9/29/2023</a:t>
            </a:fld>
            <a:endParaRPr lang="en-US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871FA-0FB9-4596-84F3-B1D1280C261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8840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45BD0-14C7-4C9D-A288-CE01053FCFF0}" type="datetimeFigureOut">
              <a:rPr lang="en-US" smtClean="0"/>
              <a:t>9/29/2023</a:t>
            </a:fld>
            <a:endParaRPr lang="en-US" dirty="0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871FA-0FB9-4596-84F3-B1D1280C261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51998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45BD0-14C7-4C9D-A288-CE01053FCFF0}" type="datetimeFigureOut">
              <a:rPr lang="en-US" smtClean="0"/>
              <a:t>9/29/2023</a:t>
            </a:fld>
            <a:endParaRPr lang="en-U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871FA-0FB9-4596-84F3-B1D1280C261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8349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45BD0-14C7-4C9D-A288-CE01053FCFF0}" type="datetimeFigureOut">
              <a:rPr lang="en-US" smtClean="0"/>
              <a:t>9/29/2023</a:t>
            </a:fld>
            <a:endParaRPr lang="en-U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871FA-0FB9-4596-84F3-B1D1280C261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5883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345BD0-14C7-4C9D-A288-CE01053FCFF0}" type="datetimeFigureOut">
              <a:rPr lang="en-US" smtClean="0"/>
              <a:t>9/29/2023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0871FA-0FB9-4596-84F3-B1D1280C261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0087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9.xml"/><Relationship Id="rId1" Type="http://schemas.openxmlformats.org/officeDocument/2006/relationships/themeOverride" Target="../theme/themeOverride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9.xml"/><Relationship Id="rId1" Type="http://schemas.openxmlformats.org/officeDocument/2006/relationships/themeOverride" Target="../theme/themeOverride8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9.xml"/><Relationship Id="rId1" Type="http://schemas.openxmlformats.org/officeDocument/2006/relationships/themeOverride" Target="../theme/themeOverride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9.xml"/><Relationship Id="rId1" Type="http://schemas.openxmlformats.org/officeDocument/2006/relationships/themeOverride" Target="../theme/themeOverride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9.xml"/><Relationship Id="rId1" Type="http://schemas.openxmlformats.org/officeDocument/2006/relationships/themeOverride" Target="../theme/themeOverride3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9.xml"/><Relationship Id="rId1" Type="http://schemas.openxmlformats.org/officeDocument/2006/relationships/themeOverride" Target="../theme/themeOverride4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9.xml"/><Relationship Id="rId1" Type="http://schemas.openxmlformats.org/officeDocument/2006/relationships/themeOverride" Target="../theme/themeOverride5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9.xml"/><Relationship Id="rId1" Type="http://schemas.openxmlformats.org/officeDocument/2006/relationships/themeOverride" Target="../theme/themeOverride6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/>
          <p:cNvSpPr txBox="1"/>
          <p:nvPr/>
        </p:nvSpPr>
        <p:spPr>
          <a:xfrm>
            <a:off x="3136702" y="2544424"/>
            <a:ext cx="5918596" cy="1427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5500"/>
              </a:lnSpc>
            </a:pPr>
            <a:r>
              <a:rPr lang="es-ES" sz="3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Iniciativas de proyectos 2024</a:t>
            </a:r>
            <a:endParaRPr lang="en-US" sz="36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6700" y="3362324"/>
            <a:ext cx="857250" cy="523875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3876675" y="5133975"/>
            <a:ext cx="44386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400" dirty="0">
                <a:solidFill>
                  <a:schemeClr val="bg1"/>
                </a:solidFill>
                <a:latin typeface="Century Gothic" panose="020B0502020202020204" pitchFamily="34" charset="0"/>
              </a:rPr>
              <a:t>Planeamiento Estratégico 2024</a:t>
            </a:r>
            <a:endParaRPr lang="en-US" sz="14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55192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90362"/>
            <a:ext cx="3452193" cy="1160825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150044" cy="1059225"/>
          </a:xfrm>
          <a:prstGeom prst="rect">
            <a:avLst/>
          </a:prstGeom>
        </p:spPr>
      </p:pic>
      <p:sp>
        <p:nvSpPr>
          <p:cNvPr id="6" name="CuadroTexto 5"/>
          <p:cNvSpPr txBox="1"/>
          <p:nvPr/>
        </p:nvSpPr>
        <p:spPr>
          <a:xfrm>
            <a:off x="698500" y="335421"/>
            <a:ext cx="20715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>
                <a:solidFill>
                  <a:schemeClr val="bg1"/>
                </a:solidFill>
                <a:latin typeface="Century Gothic" panose="020B0502020202020204" pitchFamily="34" charset="0"/>
              </a:rPr>
              <a:t>Iniciativa 2</a:t>
            </a:r>
            <a:endParaRPr lang="en-US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9" name="CuadroTexto 8"/>
          <p:cNvSpPr txBox="1"/>
          <p:nvPr/>
        </p:nvSpPr>
        <p:spPr>
          <a:xfrm>
            <a:off x="932214" y="2401498"/>
            <a:ext cx="136928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PE" sz="1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Descripción</a:t>
            </a:r>
            <a:endParaRPr lang="en-US" sz="16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11" name="Conector recto 10"/>
          <p:cNvCxnSpPr/>
          <p:nvPr/>
        </p:nvCxnSpPr>
        <p:spPr>
          <a:xfrm>
            <a:off x="528030" y="3151187"/>
            <a:ext cx="0" cy="1887538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ángulo 1">
            <a:extLst>
              <a:ext uri="{FF2B5EF4-FFF2-40B4-BE49-F238E27FC236}">
                <a16:creationId xmlns:a16="http://schemas.microsoft.com/office/drawing/2014/main" id="{E54885B3-4C6F-BB6B-A2D3-FA41DA1C2EF3}"/>
              </a:ext>
            </a:extLst>
          </p:cNvPr>
          <p:cNvSpPr/>
          <p:nvPr/>
        </p:nvSpPr>
        <p:spPr>
          <a:xfrm>
            <a:off x="528029" y="2946221"/>
            <a:ext cx="11516183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Objetivo:</a:t>
            </a:r>
            <a:endParaRPr lang="es-MX" sz="16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600" dirty="0">
                <a:solidFill>
                  <a:schemeClr val="bg1"/>
                </a:solidFill>
                <a:latin typeface="Century Gothic" panose="020B0502020202020204" pitchFamily="34" charset="0"/>
              </a:rPr>
              <a:t>Automatización eficiente del flujo de cuentas por pagar</a:t>
            </a:r>
          </a:p>
          <a:p>
            <a:endParaRPr lang="es-MX" sz="16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r>
              <a:rPr lang="es-MX" sz="1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Resultado esperado:</a:t>
            </a:r>
            <a:endParaRPr lang="es-MX" sz="16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400" dirty="0">
                <a:solidFill>
                  <a:schemeClr val="bg1"/>
                </a:solidFill>
                <a:latin typeface="Century Gothic" panose="020B0502020202020204" pitchFamily="34" charset="0"/>
              </a:rPr>
              <a:t>Reducción de campos a completar de forma manual.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400" dirty="0">
                <a:solidFill>
                  <a:schemeClr val="bg1"/>
                </a:solidFill>
                <a:latin typeface="Century Gothic" panose="020B0502020202020204" pitchFamily="34" charset="0"/>
              </a:rPr>
              <a:t>Reducción de tiempos por búsqueda de listas desplegables.</a:t>
            </a:r>
          </a:p>
          <a:p>
            <a:endParaRPr lang="es-MX" sz="16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r>
              <a:rPr lang="es-MX" sz="1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Especificaciones a tener en cuenta: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400" dirty="0">
                <a:solidFill>
                  <a:schemeClr val="bg1"/>
                </a:solidFill>
                <a:latin typeface="Century Gothic" panose="020B0502020202020204" pitchFamily="34" charset="0"/>
              </a:rPr>
              <a:t>Configurar reconocimiento de tipo de compra y código de adquisición desde la orden de compra.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400" dirty="0">
                <a:solidFill>
                  <a:schemeClr val="bg1"/>
                </a:solidFill>
                <a:latin typeface="Century Gothic" panose="020B0502020202020204" pitchFamily="34" charset="0"/>
              </a:rPr>
              <a:t>Habilitar listas desplegables vinculadas a proveedor en registro.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MX" sz="16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53808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90362"/>
            <a:ext cx="3452193" cy="1160825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150044" cy="1059225"/>
          </a:xfrm>
          <a:prstGeom prst="rect">
            <a:avLst/>
          </a:prstGeom>
        </p:spPr>
      </p:pic>
      <p:sp>
        <p:nvSpPr>
          <p:cNvPr id="6" name="CuadroTexto 5"/>
          <p:cNvSpPr txBox="1"/>
          <p:nvPr/>
        </p:nvSpPr>
        <p:spPr>
          <a:xfrm>
            <a:off x="698500" y="335421"/>
            <a:ext cx="20715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>
                <a:solidFill>
                  <a:schemeClr val="bg1"/>
                </a:solidFill>
                <a:latin typeface="Century Gothic" panose="020B0502020202020204" pitchFamily="34" charset="0"/>
              </a:rPr>
              <a:t>Iniciativa 2</a:t>
            </a:r>
            <a:endParaRPr lang="en-US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9" name="CuadroTexto 8"/>
          <p:cNvSpPr txBox="1"/>
          <p:nvPr/>
        </p:nvSpPr>
        <p:spPr>
          <a:xfrm>
            <a:off x="932214" y="2401498"/>
            <a:ext cx="136928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PE" sz="1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Descripción</a:t>
            </a:r>
            <a:endParaRPr lang="en-US" sz="16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11" name="Conector recto 10"/>
          <p:cNvCxnSpPr/>
          <p:nvPr/>
        </p:nvCxnSpPr>
        <p:spPr>
          <a:xfrm>
            <a:off x="528030" y="3151187"/>
            <a:ext cx="0" cy="1887538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ángulo 1">
            <a:extLst>
              <a:ext uri="{FF2B5EF4-FFF2-40B4-BE49-F238E27FC236}">
                <a16:creationId xmlns:a16="http://schemas.microsoft.com/office/drawing/2014/main" id="{E54885B3-4C6F-BB6B-A2D3-FA41DA1C2EF3}"/>
              </a:ext>
            </a:extLst>
          </p:cNvPr>
          <p:cNvSpPr/>
          <p:nvPr/>
        </p:nvSpPr>
        <p:spPr>
          <a:xfrm>
            <a:off x="528029" y="2946221"/>
            <a:ext cx="11516183" cy="3662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Objetivo:</a:t>
            </a:r>
            <a:endParaRPr lang="es-MX" sz="16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600" b="1" dirty="0">
                <a:solidFill>
                  <a:srgbClr val="FF0000"/>
                </a:solidFill>
                <a:highlight>
                  <a:srgbClr val="FFFF00"/>
                </a:highlight>
                <a:latin typeface="Century Gothic" panose="020B0502020202020204" pitchFamily="34" charset="0"/>
              </a:rPr>
              <a:t>Separaciones de contratos boletaje de anticipos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600" b="1" dirty="0">
                <a:solidFill>
                  <a:srgbClr val="FF0000"/>
                </a:solidFill>
                <a:highlight>
                  <a:srgbClr val="FFFF00"/>
                </a:highlight>
                <a:latin typeface="Century Gothic" panose="020B0502020202020204" pitchFamily="34" charset="0"/>
              </a:rPr>
              <a:t>Alianzas Cronograma  - Contratos resueltos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600" b="1" dirty="0">
                <a:solidFill>
                  <a:srgbClr val="FF0000"/>
                </a:solidFill>
                <a:highlight>
                  <a:srgbClr val="FFFF00"/>
                </a:highlight>
                <a:latin typeface="Century Gothic" panose="020B0502020202020204" pitchFamily="34" charset="0"/>
              </a:rPr>
              <a:t>Alianzas Recaudación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600" b="1" dirty="0">
                <a:solidFill>
                  <a:srgbClr val="FF0000"/>
                </a:solidFill>
                <a:highlight>
                  <a:srgbClr val="FFFF00"/>
                </a:highlight>
                <a:latin typeface="Century Gothic" panose="020B0502020202020204" pitchFamily="34" charset="0"/>
              </a:rPr>
              <a:t>Cartera Recaudación (ICA)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600" b="1" dirty="0">
                <a:solidFill>
                  <a:srgbClr val="FF0000"/>
                </a:solidFill>
                <a:highlight>
                  <a:srgbClr val="FFFF00"/>
                </a:highlight>
                <a:latin typeface="Century Gothic" panose="020B0502020202020204" pitchFamily="34" charset="0"/>
              </a:rPr>
              <a:t>Valorización de espacios </a:t>
            </a:r>
            <a:r>
              <a:rPr lang="es-MX" sz="1600" b="1" dirty="0" err="1">
                <a:solidFill>
                  <a:srgbClr val="FF0000"/>
                </a:solidFill>
                <a:highlight>
                  <a:srgbClr val="FFFF00"/>
                </a:highlight>
                <a:latin typeface="Century Gothic" panose="020B0502020202020204" pitchFamily="34" charset="0"/>
              </a:rPr>
              <a:t>Muya</a:t>
            </a:r>
            <a:endParaRPr lang="es-MX" sz="1600" b="1" dirty="0">
              <a:solidFill>
                <a:srgbClr val="FF0000"/>
              </a:solidFill>
              <a:highlight>
                <a:srgbClr val="FFFF00"/>
              </a:highlight>
              <a:latin typeface="Century Gothic" panose="020B0502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MX" sz="1600" b="1" dirty="0">
              <a:solidFill>
                <a:srgbClr val="FF0000"/>
              </a:solidFill>
              <a:highlight>
                <a:srgbClr val="FFFF00"/>
              </a:highlight>
              <a:latin typeface="Century Gothic" panose="020B0502020202020204" pitchFamily="34" charset="0"/>
            </a:endParaRPr>
          </a:p>
          <a:p>
            <a:r>
              <a:rPr lang="es-MX" sz="1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Resultado esperado:</a:t>
            </a:r>
            <a:endParaRPr lang="es-MX" sz="16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400" dirty="0">
                <a:solidFill>
                  <a:schemeClr val="bg1"/>
                </a:solidFill>
                <a:latin typeface="Century Gothic" panose="020B0502020202020204" pitchFamily="34" charset="0"/>
              </a:rPr>
              <a:t>Reducción de campos a completar de forma manual.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400" dirty="0">
                <a:solidFill>
                  <a:schemeClr val="bg1"/>
                </a:solidFill>
                <a:latin typeface="Century Gothic" panose="020B0502020202020204" pitchFamily="34" charset="0"/>
              </a:rPr>
              <a:t>Reducción de tiempos por búsqueda de listas desplegables.</a:t>
            </a:r>
          </a:p>
          <a:p>
            <a:endParaRPr lang="es-MX" sz="16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r>
              <a:rPr lang="es-MX" sz="1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Especificaciones a tener en cuenta: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400" dirty="0">
                <a:solidFill>
                  <a:schemeClr val="bg1"/>
                </a:solidFill>
                <a:latin typeface="Century Gothic" panose="020B0502020202020204" pitchFamily="34" charset="0"/>
              </a:rPr>
              <a:t>Configurar reconocimiento de tipo de compra y código de adquisición desde la orden de compra.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400" dirty="0">
                <a:solidFill>
                  <a:schemeClr val="bg1"/>
                </a:solidFill>
                <a:latin typeface="Century Gothic" panose="020B0502020202020204" pitchFamily="34" charset="0"/>
              </a:rPr>
              <a:t>Habilitar listas desplegables vinculadas a proveedor en registro.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MX" sz="16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456171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8638" y="2709024"/>
            <a:ext cx="3514725" cy="14399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5720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90362"/>
            <a:ext cx="3452193" cy="1160825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150044" cy="1059225"/>
          </a:xfrm>
          <a:prstGeom prst="rect">
            <a:avLst/>
          </a:prstGeom>
        </p:spPr>
      </p:pic>
      <p:sp>
        <p:nvSpPr>
          <p:cNvPr id="6" name="CuadroTexto 5"/>
          <p:cNvSpPr txBox="1"/>
          <p:nvPr/>
        </p:nvSpPr>
        <p:spPr>
          <a:xfrm>
            <a:off x="698500" y="335421"/>
            <a:ext cx="20715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>
                <a:solidFill>
                  <a:schemeClr val="bg1"/>
                </a:solidFill>
                <a:latin typeface="Century Gothic" panose="020B0502020202020204" pitchFamily="34" charset="0"/>
              </a:rPr>
              <a:t>Iniciativa 1</a:t>
            </a:r>
            <a:endParaRPr lang="en-US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9" name="CuadroTexto 8"/>
          <p:cNvSpPr txBox="1"/>
          <p:nvPr/>
        </p:nvSpPr>
        <p:spPr>
          <a:xfrm>
            <a:off x="932214" y="2401498"/>
            <a:ext cx="136928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PE" sz="1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Descripción</a:t>
            </a:r>
            <a:endParaRPr lang="en-US" sz="16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11" name="Conector recto 10"/>
          <p:cNvCxnSpPr/>
          <p:nvPr/>
        </p:nvCxnSpPr>
        <p:spPr>
          <a:xfrm>
            <a:off x="528030" y="3151187"/>
            <a:ext cx="0" cy="1887538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ángulo 1">
            <a:extLst>
              <a:ext uri="{FF2B5EF4-FFF2-40B4-BE49-F238E27FC236}">
                <a16:creationId xmlns:a16="http://schemas.microsoft.com/office/drawing/2014/main" id="{DDBB2FF3-23E8-AEF2-EA5F-5F19637BD7C8}"/>
              </a:ext>
            </a:extLst>
          </p:cNvPr>
          <p:cNvSpPr/>
          <p:nvPr/>
        </p:nvSpPr>
        <p:spPr>
          <a:xfrm>
            <a:off x="630132" y="3109507"/>
            <a:ext cx="11222876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Objetivo: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600" dirty="0">
                <a:solidFill>
                  <a:schemeClr val="bg1"/>
                </a:solidFill>
                <a:latin typeface="Century Gothic" panose="020B0502020202020204" pitchFamily="34" charset="0"/>
              </a:rPr>
              <a:t>Automatizar la elaboración de Notas de los EEFF</a:t>
            </a:r>
          </a:p>
          <a:p>
            <a:endParaRPr lang="es-MX" sz="16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r>
              <a:rPr lang="es-MX" sz="1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Resultado esperado: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600" dirty="0">
                <a:solidFill>
                  <a:schemeClr val="bg1"/>
                </a:solidFill>
                <a:latin typeface="Century Gothic" panose="020B0502020202020204" pitchFamily="34" charset="0"/>
              </a:rPr>
              <a:t>Reducción de tiempos 50 H/H al mes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600" dirty="0">
                <a:solidFill>
                  <a:schemeClr val="bg1"/>
                </a:solidFill>
                <a:latin typeface="Century Gothic" panose="020B0502020202020204" pitchFamily="34" charset="0"/>
              </a:rPr>
              <a:t>Presentación al 6to día hábil.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600" dirty="0">
                <a:solidFill>
                  <a:schemeClr val="bg1"/>
                </a:solidFill>
                <a:latin typeface="Century Gothic" panose="020B0502020202020204" pitchFamily="34" charset="0"/>
              </a:rPr>
              <a:t>Asegurar la calidad de la información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600" dirty="0">
                <a:solidFill>
                  <a:schemeClr val="bg1"/>
                </a:solidFill>
                <a:latin typeface="Century Gothic" panose="020B0502020202020204" pitchFamily="34" charset="0"/>
              </a:rPr>
              <a:t>Tomar acción oportuna de los casos particulares a analizar.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MX" sz="16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r>
              <a:rPr lang="es-MX" sz="1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Especificaciones a tener en cuenta:</a:t>
            </a:r>
          </a:p>
          <a:p>
            <a:endParaRPr lang="es-MX" sz="16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600" dirty="0">
                <a:solidFill>
                  <a:schemeClr val="bg1"/>
                </a:solidFill>
                <a:latin typeface="Century Gothic" panose="020B0502020202020204" pitchFamily="34" charset="0"/>
              </a:rPr>
              <a:t>Reporte automatizado por cada cuenta de balance identificando datos clave como saldos, NIT, Razón social, Fecha de emisión, Fecha de vencimiento, Importe, moneda, etc.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600" dirty="0">
                <a:solidFill>
                  <a:schemeClr val="bg1"/>
                </a:solidFill>
                <a:latin typeface="Century Gothic" panose="020B0502020202020204" pitchFamily="34" charset="0"/>
              </a:rPr>
              <a:t>Reporte automatizado de componentes de las partidas del EERR según estructura propuesta.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295A2D08-05C5-8F30-CB56-DD2372BEAF99}"/>
              </a:ext>
            </a:extLst>
          </p:cNvPr>
          <p:cNvSpPr txBox="1"/>
          <p:nvPr/>
        </p:nvSpPr>
        <p:spPr>
          <a:xfrm>
            <a:off x="4572000" y="495656"/>
            <a:ext cx="22389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dirty="0" err="1">
                <a:solidFill>
                  <a:srgbClr val="FF0000"/>
                </a:solidFill>
              </a:rPr>
              <a:t>Exactus</a:t>
            </a:r>
            <a:endParaRPr lang="es-PE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32495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90362"/>
            <a:ext cx="3452193" cy="1160825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150044" cy="1059225"/>
          </a:xfrm>
          <a:prstGeom prst="rect">
            <a:avLst/>
          </a:prstGeom>
        </p:spPr>
      </p:pic>
      <p:sp>
        <p:nvSpPr>
          <p:cNvPr id="6" name="CuadroTexto 5"/>
          <p:cNvSpPr txBox="1"/>
          <p:nvPr/>
        </p:nvSpPr>
        <p:spPr>
          <a:xfrm>
            <a:off x="698500" y="335421"/>
            <a:ext cx="20715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>
                <a:solidFill>
                  <a:schemeClr val="bg1"/>
                </a:solidFill>
                <a:latin typeface="Century Gothic" panose="020B0502020202020204" pitchFamily="34" charset="0"/>
              </a:rPr>
              <a:t>Iniciativa 2</a:t>
            </a:r>
            <a:endParaRPr lang="en-US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9" name="CuadroTexto 8"/>
          <p:cNvSpPr txBox="1"/>
          <p:nvPr/>
        </p:nvSpPr>
        <p:spPr>
          <a:xfrm>
            <a:off x="932214" y="2401498"/>
            <a:ext cx="136928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PE" sz="1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Descripción</a:t>
            </a:r>
            <a:endParaRPr lang="en-US" sz="16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11" name="Conector recto 10"/>
          <p:cNvCxnSpPr/>
          <p:nvPr/>
        </p:nvCxnSpPr>
        <p:spPr>
          <a:xfrm>
            <a:off x="528030" y="3151187"/>
            <a:ext cx="0" cy="1887538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ángulo 1">
            <a:extLst>
              <a:ext uri="{FF2B5EF4-FFF2-40B4-BE49-F238E27FC236}">
                <a16:creationId xmlns:a16="http://schemas.microsoft.com/office/drawing/2014/main" id="{0C0E73FA-2258-83D7-2295-52C9CA7793C8}"/>
              </a:ext>
            </a:extLst>
          </p:cNvPr>
          <p:cNvSpPr/>
          <p:nvPr/>
        </p:nvSpPr>
        <p:spPr>
          <a:xfrm>
            <a:off x="630132" y="3109507"/>
            <a:ext cx="11222876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Objetivo:</a:t>
            </a:r>
            <a:endParaRPr lang="es-MX" sz="16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600" dirty="0">
                <a:solidFill>
                  <a:schemeClr val="bg1"/>
                </a:solidFill>
                <a:latin typeface="Century Gothic" panose="020B0502020202020204" pitchFamily="34" charset="0"/>
              </a:rPr>
              <a:t>Controlar las obligaciones financieras de forma automatizada</a:t>
            </a:r>
          </a:p>
          <a:p>
            <a:endParaRPr lang="es-MX" sz="16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r>
              <a:rPr lang="es-MX" sz="1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Resultado esperado:</a:t>
            </a:r>
            <a:endParaRPr lang="es-MX" sz="16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endParaRPr lang="es-MX" sz="16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r>
              <a:rPr lang="es-MX" sz="1600" dirty="0">
                <a:solidFill>
                  <a:schemeClr val="bg1"/>
                </a:solidFill>
                <a:latin typeface="Century Gothic" panose="020B0502020202020204" pitchFamily="34" charset="0"/>
              </a:rPr>
              <a:t>Reducción de tiempos 8H/H al mes</a:t>
            </a:r>
          </a:p>
          <a:p>
            <a:r>
              <a:rPr lang="es-MX" sz="1600" dirty="0">
                <a:solidFill>
                  <a:schemeClr val="bg1"/>
                </a:solidFill>
                <a:latin typeface="Century Gothic" panose="020B0502020202020204" pitchFamily="34" charset="0"/>
              </a:rPr>
              <a:t>Presentación como parte de las notas de los EEFF </a:t>
            </a:r>
          </a:p>
          <a:p>
            <a:r>
              <a:rPr lang="es-MX" sz="1600" dirty="0">
                <a:solidFill>
                  <a:schemeClr val="bg1"/>
                </a:solidFill>
                <a:latin typeface="Century Gothic" panose="020B0502020202020204" pitchFamily="34" charset="0"/>
              </a:rPr>
              <a:t>Eliminar errores de cálculos, distribución manual y reportes (internos, SUNAT, Auditoría Financiera)</a:t>
            </a:r>
          </a:p>
          <a:p>
            <a:endParaRPr lang="es-MX" sz="16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r>
              <a:rPr lang="es-MX" sz="1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Especificaciones a tener en cuenta: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600" dirty="0">
                <a:solidFill>
                  <a:schemeClr val="bg1"/>
                </a:solidFill>
                <a:latin typeface="Century Gothic" panose="020B0502020202020204" pitchFamily="34" charset="0"/>
              </a:rPr>
              <a:t>Reporte automatizado por tipo de obligación: Terceros, accionistas: plazos: Corriente, no corriente, Capital, intereses, otros gastos, fecha programada de devengo de intereses, fecha de vencimiento, código de financiamiento.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600" dirty="0">
                <a:solidFill>
                  <a:schemeClr val="bg1"/>
                </a:solidFill>
                <a:latin typeface="Century Gothic" panose="020B0502020202020204" pitchFamily="34" charset="0"/>
              </a:rPr>
              <a:t>Tratamiento para amortizaciones de deuda permitiendo recalendarizar saldo posterior a amortización.</a:t>
            </a:r>
          </a:p>
        </p:txBody>
      </p:sp>
    </p:spTree>
    <p:extLst>
      <p:ext uri="{BB962C8B-B14F-4D97-AF65-F5344CB8AC3E}">
        <p14:creationId xmlns:p14="http://schemas.microsoft.com/office/powerpoint/2010/main" val="9290745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90362"/>
            <a:ext cx="3452193" cy="1160825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150044" cy="1059225"/>
          </a:xfrm>
          <a:prstGeom prst="rect">
            <a:avLst/>
          </a:prstGeom>
        </p:spPr>
      </p:pic>
      <p:sp>
        <p:nvSpPr>
          <p:cNvPr id="6" name="CuadroTexto 5"/>
          <p:cNvSpPr txBox="1"/>
          <p:nvPr/>
        </p:nvSpPr>
        <p:spPr>
          <a:xfrm>
            <a:off x="698500" y="335421"/>
            <a:ext cx="20715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>
                <a:solidFill>
                  <a:schemeClr val="bg1"/>
                </a:solidFill>
                <a:latin typeface="Century Gothic" panose="020B0502020202020204" pitchFamily="34" charset="0"/>
              </a:rPr>
              <a:t>Iniciativa 3</a:t>
            </a:r>
            <a:endParaRPr lang="en-US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9" name="CuadroTexto 8"/>
          <p:cNvSpPr txBox="1"/>
          <p:nvPr/>
        </p:nvSpPr>
        <p:spPr>
          <a:xfrm>
            <a:off x="932214" y="2401498"/>
            <a:ext cx="136928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PE" sz="1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Descripción</a:t>
            </a:r>
            <a:endParaRPr lang="en-US" sz="16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11" name="Conector recto 10"/>
          <p:cNvCxnSpPr/>
          <p:nvPr/>
        </p:nvCxnSpPr>
        <p:spPr>
          <a:xfrm>
            <a:off x="528030" y="3151187"/>
            <a:ext cx="0" cy="1887538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ángulo 1">
            <a:extLst>
              <a:ext uri="{FF2B5EF4-FFF2-40B4-BE49-F238E27FC236}">
                <a16:creationId xmlns:a16="http://schemas.microsoft.com/office/drawing/2014/main" id="{E54885B3-4C6F-BB6B-A2D3-FA41DA1C2EF3}"/>
              </a:ext>
            </a:extLst>
          </p:cNvPr>
          <p:cNvSpPr/>
          <p:nvPr/>
        </p:nvSpPr>
        <p:spPr>
          <a:xfrm>
            <a:off x="630132" y="3109507"/>
            <a:ext cx="1122287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Objetivo:</a:t>
            </a:r>
            <a:endParaRPr lang="es-MX" sz="16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600" dirty="0">
                <a:solidFill>
                  <a:schemeClr val="bg1"/>
                </a:solidFill>
                <a:latin typeface="Century Gothic" panose="020B0502020202020204" pitchFamily="34" charset="0"/>
              </a:rPr>
              <a:t>Controlar los inventarios de forma automatizada.</a:t>
            </a:r>
          </a:p>
          <a:p>
            <a:endParaRPr lang="es-MX" sz="16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r>
              <a:rPr lang="es-MX" sz="1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Resultado esperado:</a:t>
            </a:r>
            <a:endParaRPr lang="es-MX" sz="16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600" dirty="0">
                <a:solidFill>
                  <a:schemeClr val="bg1"/>
                </a:solidFill>
                <a:latin typeface="Century Gothic" panose="020B0502020202020204" pitchFamily="34" charset="0"/>
              </a:rPr>
              <a:t>Cumplimiento de obligaciones ante SUNAT - </a:t>
            </a:r>
            <a:r>
              <a:rPr lang="es-MX" sz="1600" b="1" dirty="0">
                <a:solidFill>
                  <a:srgbClr val="FF0000"/>
                </a:solidFill>
                <a:highlight>
                  <a:srgbClr val="FFFF00"/>
                </a:highlight>
                <a:latin typeface="Century Gothic" panose="020B0502020202020204" pitchFamily="34" charset="0"/>
              </a:rPr>
              <a:t>Normativo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600" dirty="0">
                <a:solidFill>
                  <a:schemeClr val="bg1"/>
                </a:solidFill>
                <a:latin typeface="Century Gothic" panose="020B0502020202020204" pitchFamily="34" charset="0"/>
              </a:rPr>
              <a:t>Control interno de existencias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600" dirty="0">
                <a:solidFill>
                  <a:schemeClr val="bg1"/>
                </a:solidFill>
                <a:latin typeface="Century Gothic" panose="020B0502020202020204" pitchFamily="34" charset="0"/>
              </a:rPr>
              <a:t>Valorización de costos correcta de las unidades físicas de mercadería y productos terminados.</a:t>
            </a:r>
          </a:p>
          <a:p>
            <a:endParaRPr lang="es-MX" sz="16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r>
              <a:rPr lang="es-MX" sz="1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Especificaciones a tener en cuenta: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600" dirty="0">
                <a:solidFill>
                  <a:schemeClr val="bg1"/>
                </a:solidFill>
                <a:latin typeface="Century Gothic" panose="020B0502020202020204" pitchFamily="34" charset="0"/>
              </a:rPr>
              <a:t>Tratamiento de inventarios en tránsito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600" dirty="0">
                <a:solidFill>
                  <a:schemeClr val="bg1"/>
                </a:solidFill>
                <a:latin typeface="Century Gothic" panose="020B0502020202020204" pitchFamily="34" charset="0"/>
              </a:rPr>
              <a:t>Nuevo flujo de costeo de producción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600" dirty="0">
                <a:solidFill>
                  <a:schemeClr val="bg1"/>
                </a:solidFill>
                <a:latin typeface="Century Gothic" panose="020B0502020202020204" pitchFamily="34" charset="0"/>
              </a:rPr>
              <a:t>Reporte Kardex en unidades físicas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600" dirty="0">
                <a:solidFill>
                  <a:schemeClr val="bg1"/>
                </a:solidFill>
                <a:latin typeface="Century Gothic" panose="020B0502020202020204" pitchFamily="34" charset="0"/>
              </a:rPr>
              <a:t>Kardex Valorizado Electrónico (PLE) - </a:t>
            </a:r>
            <a:r>
              <a:rPr lang="es-MX" sz="1600" b="1" dirty="0">
                <a:solidFill>
                  <a:srgbClr val="FF0000"/>
                </a:solidFill>
                <a:highlight>
                  <a:srgbClr val="FFFF00"/>
                </a:highlight>
                <a:latin typeface="Century Gothic" panose="020B0502020202020204" pitchFamily="34" charset="0"/>
              </a:rPr>
              <a:t>Normativo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600" dirty="0">
                <a:solidFill>
                  <a:schemeClr val="bg1"/>
                </a:solidFill>
                <a:latin typeface="Century Gothic" panose="020B0502020202020204" pitchFamily="34" charset="0"/>
              </a:rPr>
              <a:t>Registro de Costos Electrónico (PLE) - </a:t>
            </a:r>
            <a:r>
              <a:rPr lang="es-MX" sz="1600" b="1" dirty="0">
                <a:solidFill>
                  <a:srgbClr val="FF0000"/>
                </a:solidFill>
                <a:highlight>
                  <a:srgbClr val="FFFF00"/>
                </a:highlight>
                <a:latin typeface="Century Gothic" panose="020B0502020202020204" pitchFamily="34" charset="0"/>
              </a:rPr>
              <a:t>Normativo</a:t>
            </a:r>
          </a:p>
          <a:p>
            <a:endParaRPr lang="es-MX" sz="16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480891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90362"/>
            <a:ext cx="3452193" cy="1160825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150044" cy="1059225"/>
          </a:xfrm>
          <a:prstGeom prst="rect">
            <a:avLst/>
          </a:prstGeom>
        </p:spPr>
      </p:pic>
      <p:sp>
        <p:nvSpPr>
          <p:cNvPr id="6" name="CuadroTexto 5"/>
          <p:cNvSpPr txBox="1"/>
          <p:nvPr/>
        </p:nvSpPr>
        <p:spPr>
          <a:xfrm>
            <a:off x="698500" y="335421"/>
            <a:ext cx="20715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>
                <a:solidFill>
                  <a:schemeClr val="bg1"/>
                </a:solidFill>
                <a:latin typeface="Century Gothic" panose="020B0502020202020204" pitchFamily="34" charset="0"/>
              </a:rPr>
              <a:t>Iniciativa 4</a:t>
            </a:r>
            <a:endParaRPr lang="en-US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9" name="CuadroTexto 8"/>
          <p:cNvSpPr txBox="1"/>
          <p:nvPr/>
        </p:nvSpPr>
        <p:spPr>
          <a:xfrm>
            <a:off x="932214" y="2401498"/>
            <a:ext cx="136928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PE" sz="1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Descripción</a:t>
            </a:r>
            <a:endParaRPr lang="en-US" sz="16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11" name="Conector recto 10"/>
          <p:cNvCxnSpPr/>
          <p:nvPr/>
        </p:nvCxnSpPr>
        <p:spPr>
          <a:xfrm>
            <a:off x="528030" y="3151187"/>
            <a:ext cx="0" cy="1887538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ángulo 1">
            <a:extLst>
              <a:ext uri="{FF2B5EF4-FFF2-40B4-BE49-F238E27FC236}">
                <a16:creationId xmlns:a16="http://schemas.microsoft.com/office/drawing/2014/main" id="{E54885B3-4C6F-BB6B-A2D3-FA41DA1C2EF3}"/>
              </a:ext>
            </a:extLst>
          </p:cNvPr>
          <p:cNvSpPr/>
          <p:nvPr/>
        </p:nvSpPr>
        <p:spPr>
          <a:xfrm>
            <a:off x="528030" y="2946221"/>
            <a:ext cx="11222876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Objetivo:</a:t>
            </a:r>
            <a:endParaRPr lang="es-MX" sz="16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600" dirty="0">
                <a:solidFill>
                  <a:schemeClr val="bg1"/>
                </a:solidFill>
                <a:latin typeface="Century Gothic" panose="020B0502020202020204" pitchFamily="34" charset="0"/>
              </a:rPr>
              <a:t>Control de Activo Fijo de forma automatizada.</a:t>
            </a:r>
          </a:p>
          <a:p>
            <a:endParaRPr lang="es-MX" sz="16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r>
              <a:rPr lang="es-MX" sz="1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Resultado esperado:</a:t>
            </a:r>
            <a:endParaRPr lang="es-MX" sz="16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600" dirty="0">
                <a:solidFill>
                  <a:schemeClr val="bg1"/>
                </a:solidFill>
                <a:latin typeface="Century Gothic" panose="020B0502020202020204" pitchFamily="34" charset="0"/>
              </a:rPr>
              <a:t>Cumplimiento de obligaciones ante SUNAT – </a:t>
            </a:r>
            <a:r>
              <a:rPr lang="es-MX" sz="1600" b="1" dirty="0">
                <a:solidFill>
                  <a:srgbClr val="FF0000"/>
                </a:solidFill>
                <a:highlight>
                  <a:srgbClr val="FFFF00"/>
                </a:highlight>
                <a:latin typeface="Century Gothic" panose="020B0502020202020204" pitchFamily="34" charset="0"/>
              </a:rPr>
              <a:t>Normativo</a:t>
            </a:r>
            <a:r>
              <a:rPr lang="es-MX" sz="1600" b="1" dirty="0">
                <a:solidFill>
                  <a:schemeClr val="bg1"/>
                </a:solidFill>
                <a:highlight>
                  <a:srgbClr val="FFFF00"/>
                </a:highlight>
                <a:latin typeface="Century Gothic" panose="020B0502020202020204" pitchFamily="34" charset="0"/>
              </a:rPr>
              <a:t>.</a:t>
            </a:r>
            <a:endParaRPr lang="es-MX" sz="16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600" dirty="0">
                <a:solidFill>
                  <a:schemeClr val="bg1"/>
                </a:solidFill>
                <a:latin typeface="Century Gothic" panose="020B0502020202020204" pitchFamily="34" charset="0"/>
              </a:rPr>
              <a:t>Atención de requerimiento de auditoría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600" dirty="0">
                <a:solidFill>
                  <a:schemeClr val="bg1"/>
                </a:solidFill>
                <a:latin typeface="Century Gothic" panose="020B0502020202020204" pitchFamily="34" charset="0"/>
              </a:rPr>
              <a:t>Control interno de activo fijo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600" dirty="0">
                <a:solidFill>
                  <a:schemeClr val="bg1"/>
                </a:solidFill>
                <a:latin typeface="Century Gothic" panose="020B0502020202020204" pitchFamily="34" charset="0"/>
              </a:rPr>
              <a:t>Control de Obras en curso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600" dirty="0">
                <a:solidFill>
                  <a:schemeClr val="bg1"/>
                </a:solidFill>
                <a:latin typeface="Century Gothic" panose="020B0502020202020204" pitchFamily="34" charset="0"/>
              </a:rPr>
              <a:t>Habilitación de control de inventario de </a:t>
            </a:r>
            <a:r>
              <a:rPr lang="es-MX" sz="1600" dirty="0">
                <a:solidFill>
                  <a:srgbClr val="FF0000"/>
                </a:solidFill>
                <a:latin typeface="Century Gothic" panose="020B0502020202020204" pitchFamily="34" charset="0"/>
              </a:rPr>
              <a:t>activo fijo</a:t>
            </a:r>
            <a:endParaRPr lang="es-MX" sz="16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r>
              <a:rPr lang="es-MX" sz="1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Especificaciones a tener en cuenta: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600" dirty="0">
                <a:solidFill>
                  <a:schemeClr val="bg1"/>
                </a:solidFill>
                <a:latin typeface="Century Gothic" panose="020B0502020202020204" pitchFamily="34" charset="0"/>
              </a:rPr>
              <a:t>Tratamiento para obras en curso / Intangibles en desarrollo.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600" dirty="0">
                <a:solidFill>
                  <a:schemeClr val="bg1"/>
                </a:solidFill>
                <a:latin typeface="Century Gothic" panose="020B0502020202020204" pitchFamily="34" charset="0"/>
              </a:rPr>
              <a:t>Tratamiento para agrupación y </a:t>
            </a:r>
            <a:r>
              <a:rPr lang="es-MX" sz="1600" dirty="0" err="1">
                <a:solidFill>
                  <a:schemeClr val="bg1"/>
                </a:solidFill>
                <a:latin typeface="Century Gothic" panose="020B0502020202020204" pitchFamily="34" charset="0"/>
              </a:rPr>
              <a:t>descomponetización</a:t>
            </a:r>
            <a:r>
              <a:rPr lang="es-MX" sz="1600" dirty="0">
                <a:solidFill>
                  <a:schemeClr val="bg1"/>
                </a:solidFill>
                <a:latin typeface="Century Gothic" panose="020B0502020202020204" pitchFamily="34" charset="0"/>
              </a:rPr>
              <a:t> de activos.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600" dirty="0">
                <a:solidFill>
                  <a:schemeClr val="bg1"/>
                </a:solidFill>
                <a:latin typeface="Century Gothic" panose="020B0502020202020204" pitchFamily="34" charset="0"/>
              </a:rPr>
              <a:t>Reporte de activo fijo para control interno: Valor de adquisición, adiciones, mejoras, bajas por venta, bajas por destrucción, etc., Total valor de adquisición, Depreciación acumulada ejercicio anterior, depreciación mensual, bajas, Total depreciación, Valor neto del activo, etc.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600" dirty="0">
                <a:solidFill>
                  <a:schemeClr val="bg1"/>
                </a:solidFill>
                <a:latin typeface="Century Gothic" panose="020B0502020202020204" pitchFamily="34" charset="0"/>
              </a:rPr>
              <a:t>Registro de Activo Fijo electrónico (PLE) - </a:t>
            </a:r>
            <a:r>
              <a:rPr lang="es-MX" sz="1600" b="1" dirty="0">
                <a:solidFill>
                  <a:srgbClr val="FF0000"/>
                </a:solidFill>
                <a:highlight>
                  <a:srgbClr val="FFFF00"/>
                </a:highlight>
                <a:latin typeface="Century Gothic" panose="020B0502020202020204" pitchFamily="34" charset="0"/>
              </a:rPr>
              <a:t>Normativo</a:t>
            </a:r>
            <a:endParaRPr lang="es-MX" sz="16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62962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90362"/>
            <a:ext cx="3452193" cy="1160825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150044" cy="1059225"/>
          </a:xfrm>
          <a:prstGeom prst="rect">
            <a:avLst/>
          </a:prstGeom>
        </p:spPr>
      </p:pic>
      <p:sp>
        <p:nvSpPr>
          <p:cNvPr id="6" name="CuadroTexto 5"/>
          <p:cNvSpPr txBox="1"/>
          <p:nvPr/>
        </p:nvSpPr>
        <p:spPr>
          <a:xfrm>
            <a:off x="698500" y="335421"/>
            <a:ext cx="20715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>
                <a:solidFill>
                  <a:schemeClr val="bg1"/>
                </a:solidFill>
                <a:latin typeface="Century Gothic" panose="020B0502020202020204" pitchFamily="34" charset="0"/>
              </a:rPr>
              <a:t>Iniciativa 5</a:t>
            </a:r>
            <a:endParaRPr lang="en-US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9" name="CuadroTexto 8"/>
          <p:cNvSpPr txBox="1"/>
          <p:nvPr/>
        </p:nvSpPr>
        <p:spPr>
          <a:xfrm>
            <a:off x="932214" y="2401498"/>
            <a:ext cx="136928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PE" sz="1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Descripción</a:t>
            </a:r>
            <a:endParaRPr lang="en-US" sz="16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11" name="Conector recto 10"/>
          <p:cNvCxnSpPr/>
          <p:nvPr/>
        </p:nvCxnSpPr>
        <p:spPr>
          <a:xfrm>
            <a:off x="528030" y="3151187"/>
            <a:ext cx="0" cy="1887538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ángulo 1">
            <a:extLst>
              <a:ext uri="{FF2B5EF4-FFF2-40B4-BE49-F238E27FC236}">
                <a16:creationId xmlns:a16="http://schemas.microsoft.com/office/drawing/2014/main" id="{E54885B3-4C6F-BB6B-A2D3-FA41DA1C2EF3}"/>
              </a:ext>
            </a:extLst>
          </p:cNvPr>
          <p:cNvSpPr/>
          <p:nvPr/>
        </p:nvSpPr>
        <p:spPr>
          <a:xfrm>
            <a:off x="528030" y="2946221"/>
            <a:ext cx="1122287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Objetivo:</a:t>
            </a:r>
            <a:endParaRPr lang="es-MX" sz="16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600" dirty="0">
                <a:solidFill>
                  <a:schemeClr val="bg1"/>
                </a:solidFill>
                <a:latin typeface="Century Gothic" panose="020B0502020202020204" pitchFamily="34" charset="0"/>
              </a:rPr>
              <a:t>Emisión automatizada de Libro de Inventarios y Balances Electrónico.</a:t>
            </a:r>
          </a:p>
          <a:p>
            <a:endParaRPr lang="es-MX" sz="16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r>
              <a:rPr lang="es-MX" sz="1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Resultado esperado:</a:t>
            </a:r>
            <a:endParaRPr lang="es-MX" sz="16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600" dirty="0">
                <a:solidFill>
                  <a:schemeClr val="bg1"/>
                </a:solidFill>
                <a:latin typeface="Century Gothic" panose="020B0502020202020204" pitchFamily="34" charset="0"/>
              </a:rPr>
              <a:t>Cumplimiento de obligaciones ante SUNAT - </a:t>
            </a:r>
            <a:r>
              <a:rPr lang="es-MX" sz="1600" b="1" dirty="0">
                <a:solidFill>
                  <a:srgbClr val="FF0000"/>
                </a:solidFill>
                <a:highlight>
                  <a:srgbClr val="FFFF00"/>
                </a:highlight>
                <a:latin typeface="Century Gothic" panose="020B0502020202020204" pitchFamily="34" charset="0"/>
              </a:rPr>
              <a:t>Normativo</a:t>
            </a:r>
            <a:r>
              <a:rPr lang="es-MX" sz="1600" dirty="0">
                <a:solidFill>
                  <a:schemeClr val="bg1"/>
                </a:solidFill>
                <a:latin typeface="Century Gothic" panose="020B0502020202020204" pitchFamily="34" charset="0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600" dirty="0">
                <a:solidFill>
                  <a:schemeClr val="bg1"/>
                </a:solidFill>
                <a:latin typeface="Century Gothic" panose="020B0502020202020204" pitchFamily="34" charset="0"/>
              </a:rPr>
              <a:t>Ahorro de tiempo 100H/H al año</a:t>
            </a:r>
          </a:p>
          <a:p>
            <a:endParaRPr lang="es-MX" sz="16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r>
              <a:rPr lang="es-MX" sz="1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Especificaciones a tener en cuenta: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600" dirty="0">
                <a:solidFill>
                  <a:schemeClr val="bg1"/>
                </a:solidFill>
                <a:latin typeface="Century Gothic" panose="020B0502020202020204" pitchFamily="34" charset="0"/>
              </a:rPr>
              <a:t>Aplicación de estructura del libro electrónico de SUNAT (PLE) - </a:t>
            </a:r>
            <a:r>
              <a:rPr lang="es-MX" sz="1600" b="1" dirty="0">
                <a:solidFill>
                  <a:srgbClr val="FF0000"/>
                </a:solidFill>
                <a:highlight>
                  <a:srgbClr val="FFFF00"/>
                </a:highlight>
                <a:latin typeface="Century Gothic" panose="020B0502020202020204" pitchFamily="34" charset="0"/>
              </a:rPr>
              <a:t>Normativo</a:t>
            </a:r>
            <a:endParaRPr lang="es-MX" sz="16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21855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90362"/>
            <a:ext cx="3452193" cy="1160825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150044" cy="1059225"/>
          </a:xfrm>
          <a:prstGeom prst="rect">
            <a:avLst/>
          </a:prstGeom>
        </p:spPr>
      </p:pic>
      <p:sp>
        <p:nvSpPr>
          <p:cNvPr id="6" name="CuadroTexto 5"/>
          <p:cNvSpPr txBox="1"/>
          <p:nvPr/>
        </p:nvSpPr>
        <p:spPr>
          <a:xfrm>
            <a:off x="698500" y="335421"/>
            <a:ext cx="20715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>
                <a:solidFill>
                  <a:schemeClr val="bg1"/>
                </a:solidFill>
                <a:latin typeface="Century Gothic" panose="020B0502020202020204" pitchFamily="34" charset="0"/>
              </a:rPr>
              <a:t>Iniciativa 2</a:t>
            </a:r>
            <a:endParaRPr lang="en-US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9" name="CuadroTexto 8"/>
          <p:cNvSpPr txBox="1"/>
          <p:nvPr/>
        </p:nvSpPr>
        <p:spPr>
          <a:xfrm>
            <a:off x="932214" y="2401498"/>
            <a:ext cx="136928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PE" sz="1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Descripción</a:t>
            </a:r>
            <a:endParaRPr lang="en-US" sz="16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11" name="Conector recto 10"/>
          <p:cNvCxnSpPr/>
          <p:nvPr/>
        </p:nvCxnSpPr>
        <p:spPr>
          <a:xfrm>
            <a:off x="528030" y="3151187"/>
            <a:ext cx="0" cy="1887538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ángulo 1">
            <a:extLst>
              <a:ext uri="{FF2B5EF4-FFF2-40B4-BE49-F238E27FC236}">
                <a16:creationId xmlns:a16="http://schemas.microsoft.com/office/drawing/2014/main" id="{E54885B3-4C6F-BB6B-A2D3-FA41DA1C2EF3}"/>
              </a:ext>
            </a:extLst>
          </p:cNvPr>
          <p:cNvSpPr/>
          <p:nvPr/>
        </p:nvSpPr>
        <p:spPr>
          <a:xfrm>
            <a:off x="528030" y="2946221"/>
            <a:ext cx="11222876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Objetivo:</a:t>
            </a:r>
            <a:endParaRPr lang="es-MX" sz="16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600" dirty="0">
                <a:solidFill>
                  <a:schemeClr val="bg1"/>
                </a:solidFill>
                <a:latin typeface="Century Gothic" panose="020B0502020202020204" pitchFamily="34" charset="0"/>
              </a:rPr>
              <a:t>Habilitación de desarrollo de reportes a demanda por usuario</a:t>
            </a:r>
          </a:p>
          <a:p>
            <a:endParaRPr lang="es-MX" sz="16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r>
              <a:rPr lang="es-MX" sz="1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Resultado esperado:</a:t>
            </a:r>
            <a:endParaRPr lang="es-MX" sz="16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600" dirty="0">
                <a:solidFill>
                  <a:schemeClr val="bg1"/>
                </a:solidFill>
                <a:latin typeface="Century Gothic" panose="020B0502020202020204" pitchFamily="34" charset="0"/>
              </a:rPr>
              <a:t>Capacidad de atención rápida de requerimientos internos, auditoría financiera, SUNAT, etc.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600" dirty="0">
                <a:solidFill>
                  <a:schemeClr val="bg1"/>
                </a:solidFill>
                <a:latin typeface="Century Gothic" panose="020B0502020202020204" pitchFamily="34" charset="0"/>
              </a:rPr>
              <a:t>Ahorros de costos futuros de desarrollo de reportes.</a:t>
            </a:r>
          </a:p>
          <a:p>
            <a:endParaRPr lang="es-MX" sz="16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r>
              <a:rPr lang="es-MX" sz="1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Especificaciones a tener en cuenta: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600" dirty="0">
                <a:solidFill>
                  <a:schemeClr val="bg1"/>
                </a:solidFill>
                <a:latin typeface="Century Gothic" panose="020B0502020202020204" pitchFamily="34" charset="0"/>
              </a:rPr>
              <a:t>Habilitación de selección de orden, filtro y rango de campos a reportar con disponibilidad de todos los campos del diario y reportes de los módulos.</a:t>
            </a:r>
          </a:p>
        </p:txBody>
      </p:sp>
    </p:spTree>
    <p:extLst>
      <p:ext uri="{BB962C8B-B14F-4D97-AF65-F5344CB8AC3E}">
        <p14:creationId xmlns:p14="http://schemas.microsoft.com/office/powerpoint/2010/main" val="26551255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90362"/>
            <a:ext cx="3452193" cy="1160825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150044" cy="1059225"/>
          </a:xfrm>
          <a:prstGeom prst="rect">
            <a:avLst/>
          </a:prstGeom>
        </p:spPr>
      </p:pic>
      <p:sp>
        <p:nvSpPr>
          <p:cNvPr id="6" name="CuadroTexto 5"/>
          <p:cNvSpPr txBox="1"/>
          <p:nvPr/>
        </p:nvSpPr>
        <p:spPr>
          <a:xfrm>
            <a:off x="698500" y="335421"/>
            <a:ext cx="20715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>
                <a:solidFill>
                  <a:schemeClr val="bg1"/>
                </a:solidFill>
                <a:latin typeface="Century Gothic" panose="020B0502020202020204" pitchFamily="34" charset="0"/>
              </a:rPr>
              <a:t>Iniciativa 2</a:t>
            </a:r>
            <a:endParaRPr lang="en-US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9" name="CuadroTexto 8"/>
          <p:cNvSpPr txBox="1"/>
          <p:nvPr/>
        </p:nvSpPr>
        <p:spPr>
          <a:xfrm>
            <a:off x="932214" y="2401498"/>
            <a:ext cx="136928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PE" sz="1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Descripción</a:t>
            </a:r>
            <a:endParaRPr lang="en-US" sz="16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11" name="Conector recto 10"/>
          <p:cNvCxnSpPr/>
          <p:nvPr/>
        </p:nvCxnSpPr>
        <p:spPr>
          <a:xfrm>
            <a:off x="528030" y="3151187"/>
            <a:ext cx="0" cy="1887538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ángulo 1">
            <a:extLst>
              <a:ext uri="{FF2B5EF4-FFF2-40B4-BE49-F238E27FC236}">
                <a16:creationId xmlns:a16="http://schemas.microsoft.com/office/drawing/2014/main" id="{E54885B3-4C6F-BB6B-A2D3-FA41DA1C2EF3}"/>
              </a:ext>
            </a:extLst>
          </p:cNvPr>
          <p:cNvSpPr/>
          <p:nvPr/>
        </p:nvSpPr>
        <p:spPr>
          <a:xfrm>
            <a:off x="528029" y="2946221"/>
            <a:ext cx="11516183" cy="4216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Objetivo:</a:t>
            </a:r>
            <a:endParaRPr lang="es-MX" sz="16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600" dirty="0">
                <a:solidFill>
                  <a:schemeClr val="bg1"/>
                </a:solidFill>
                <a:latin typeface="Century Gothic" panose="020B0502020202020204" pitchFamily="34" charset="0"/>
              </a:rPr>
              <a:t>Brindar el tratamiento financiero correcto a cada operación generada por efecto de las planillas de forma automatizada hasta su cancelación (pagos) y tu reporte final en </a:t>
            </a:r>
            <a:r>
              <a:rPr lang="es-MX" sz="1600" dirty="0" err="1">
                <a:solidFill>
                  <a:schemeClr val="bg1"/>
                </a:solidFill>
                <a:latin typeface="Century Gothic" panose="020B0502020202020204" pitchFamily="34" charset="0"/>
              </a:rPr>
              <a:t>Exactus</a:t>
            </a:r>
            <a:endParaRPr lang="es-MX" sz="16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endParaRPr lang="es-MX" sz="16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r>
              <a:rPr lang="es-MX" sz="1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Resultado esperado:</a:t>
            </a:r>
            <a:endParaRPr lang="es-MX" sz="16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400" dirty="0">
                <a:solidFill>
                  <a:schemeClr val="bg1"/>
                </a:solidFill>
                <a:latin typeface="Century Gothic" panose="020B0502020202020204" pitchFamily="34" charset="0"/>
              </a:rPr>
              <a:t>Asegurar que los conceptos de planilla se reflejen correctamente en </a:t>
            </a:r>
            <a:r>
              <a:rPr lang="es-MX" sz="1400" dirty="0" err="1">
                <a:solidFill>
                  <a:schemeClr val="bg1"/>
                </a:solidFill>
                <a:latin typeface="Century Gothic" panose="020B0502020202020204" pitchFamily="34" charset="0"/>
              </a:rPr>
              <a:t>Exactus</a:t>
            </a:r>
            <a:r>
              <a:rPr lang="es-MX" sz="1400" dirty="0">
                <a:solidFill>
                  <a:schemeClr val="bg1"/>
                </a:solidFill>
                <a:latin typeface="Century Gothic" panose="020B0502020202020204" pitchFamily="34" charset="0"/>
              </a:rPr>
              <a:t> desde su generación en SG5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400" dirty="0">
                <a:solidFill>
                  <a:schemeClr val="bg1"/>
                </a:solidFill>
                <a:latin typeface="Century Gothic" panose="020B0502020202020204" pitchFamily="34" charset="0"/>
              </a:rPr>
              <a:t>Reducción de tiempos de análisis y correcciones 20H/H mensuales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400" dirty="0">
                <a:solidFill>
                  <a:schemeClr val="bg1"/>
                </a:solidFill>
                <a:latin typeface="Century Gothic" panose="020B0502020202020204" pitchFamily="34" charset="0"/>
              </a:rPr>
              <a:t>Presentación de saldos de balance correctos cada cierre mensual (validación conforme GDH Vs. </a:t>
            </a:r>
            <a:r>
              <a:rPr lang="es-MX" sz="1400" dirty="0" err="1">
                <a:solidFill>
                  <a:schemeClr val="bg1"/>
                </a:solidFill>
                <a:latin typeface="Century Gothic" panose="020B0502020202020204" pitchFamily="34" charset="0"/>
              </a:rPr>
              <a:t>Exactus</a:t>
            </a:r>
            <a:r>
              <a:rPr lang="es-MX" sz="1400" dirty="0">
                <a:solidFill>
                  <a:schemeClr val="bg1"/>
                </a:solidFill>
                <a:latin typeface="Century Gothic" panose="020B0502020202020204" pitchFamily="34" charset="0"/>
              </a:rPr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400" dirty="0">
                <a:solidFill>
                  <a:schemeClr val="bg1"/>
                </a:solidFill>
                <a:latin typeface="Century Gothic" panose="020B0502020202020204" pitchFamily="34" charset="0"/>
              </a:rPr>
              <a:t>Presentación razonable de los gastos reflejando el real impacto financiero de las provisiones mensuales.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400" dirty="0">
                <a:solidFill>
                  <a:schemeClr val="bg1"/>
                </a:solidFill>
                <a:latin typeface="Century Gothic" panose="020B0502020202020204" pitchFamily="34" charset="0"/>
              </a:rPr>
              <a:t>Ahorro de tiempo en el proceso de registro de cancelaciones 2H/H mensuales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400" dirty="0">
                <a:solidFill>
                  <a:schemeClr val="bg1"/>
                </a:solidFill>
                <a:latin typeface="Century Gothic" panose="020B0502020202020204" pitchFamily="34" charset="0"/>
              </a:rPr>
              <a:t>Proteger la confidencialidad de datos de remuneraciones de trabajadores.</a:t>
            </a:r>
          </a:p>
          <a:p>
            <a:endParaRPr lang="es-MX" sz="16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r>
              <a:rPr lang="es-MX" sz="1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Especificaciones a tener en cuenta: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400" dirty="0">
                <a:solidFill>
                  <a:schemeClr val="bg1"/>
                </a:solidFill>
                <a:latin typeface="Century Gothic" panose="020B0502020202020204" pitchFamily="34" charset="0"/>
              </a:rPr>
              <a:t>Vinculación adecuada de cada operación de planilla con cuentas contables, centros de costo y sedes.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400" dirty="0">
                <a:solidFill>
                  <a:schemeClr val="bg1"/>
                </a:solidFill>
                <a:latin typeface="Century Gothic" panose="020B0502020202020204" pitchFamily="34" charset="0"/>
              </a:rPr>
              <a:t>Cálculo de provisiones (Gratificaciones, Vacaciones, CTS, Bonos) con enfoque de obligaciones legales laborales y financiero.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400" dirty="0">
                <a:solidFill>
                  <a:schemeClr val="bg1"/>
                </a:solidFill>
                <a:latin typeface="Century Gothic" panose="020B0502020202020204" pitchFamily="34" charset="0"/>
              </a:rPr>
              <a:t>Cancelación masiva automática de pagos de vinculados a planilla, una sola operación.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MX" sz="14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MX" sz="16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014696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90362"/>
            <a:ext cx="3452193" cy="1160825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150044" cy="1059225"/>
          </a:xfrm>
          <a:prstGeom prst="rect">
            <a:avLst/>
          </a:prstGeom>
        </p:spPr>
      </p:pic>
      <p:sp>
        <p:nvSpPr>
          <p:cNvPr id="6" name="CuadroTexto 5"/>
          <p:cNvSpPr txBox="1"/>
          <p:nvPr/>
        </p:nvSpPr>
        <p:spPr>
          <a:xfrm>
            <a:off x="698500" y="335421"/>
            <a:ext cx="20715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>
                <a:solidFill>
                  <a:schemeClr val="bg1"/>
                </a:solidFill>
                <a:latin typeface="Century Gothic" panose="020B0502020202020204" pitchFamily="34" charset="0"/>
              </a:rPr>
              <a:t>Iniciativa 2</a:t>
            </a:r>
            <a:endParaRPr lang="en-US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9" name="CuadroTexto 8"/>
          <p:cNvSpPr txBox="1"/>
          <p:nvPr/>
        </p:nvSpPr>
        <p:spPr>
          <a:xfrm>
            <a:off x="932214" y="2401498"/>
            <a:ext cx="136928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PE" sz="1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Descripción</a:t>
            </a:r>
            <a:endParaRPr lang="en-US" sz="16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11" name="Conector recto 10"/>
          <p:cNvCxnSpPr/>
          <p:nvPr/>
        </p:nvCxnSpPr>
        <p:spPr>
          <a:xfrm>
            <a:off x="528030" y="3151187"/>
            <a:ext cx="0" cy="1887538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ángulo 1">
            <a:extLst>
              <a:ext uri="{FF2B5EF4-FFF2-40B4-BE49-F238E27FC236}">
                <a16:creationId xmlns:a16="http://schemas.microsoft.com/office/drawing/2014/main" id="{E54885B3-4C6F-BB6B-A2D3-FA41DA1C2EF3}"/>
              </a:ext>
            </a:extLst>
          </p:cNvPr>
          <p:cNvSpPr/>
          <p:nvPr/>
        </p:nvSpPr>
        <p:spPr>
          <a:xfrm>
            <a:off x="528029" y="2946221"/>
            <a:ext cx="11516183" cy="35702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Objetivo:</a:t>
            </a:r>
            <a:endParaRPr lang="es-MX" sz="16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600" dirty="0">
                <a:solidFill>
                  <a:schemeClr val="bg1"/>
                </a:solidFill>
                <a:latin typeface="Century Gothic" panose="020B0502020202020204" pitchFamily="34" charset="0"/>
              </a:rPr>
              <a:t>Registro automatizado de salida de inventarios en el momento de cada facturación por artículo/ producto vendido</a:t>
            </a:r>
          </a:p>
          <a:p>
            <a:endParaRPr lang="es-MX" sz="16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r>
              <a:rPr lang="es-MX" sz="1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Resultado esperado:</a:t>
            </a:r>
            <a:endParaRPr lang="es-MX" sz="16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400" dirty="0">
                <a:solidFill>
                  <a:schemeClr val="bg1"/>
                </a:solidFill>
                <a:latin typeface="Century Gothic" panose="020B0502020202020204" pitchFamily="34" charset="0"/>
              </a:rPr>
              <a:t>Reconocimiento inmediato de cada salida de inventario por costo de ventas de todos los productos vendidos.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400" dirty="0">
                <a:solidFill>
                  <a:schemeClr val="bg1"/>
                </a:solidFill>
                <a:latin typeface="Century Gothic" panose="020B0502020202020204" pitchFamily="34" charset="0"/>
              </a:rPr>
              <a:t>Reducción de tiempos 112 H/H mensuales.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400" dirty="0">
                <a:solidFill>
                  <a:schemeClr val="bg1"/>
                </a:solidFill>
                <a:latin typeface="Century Gothic" panose="020B0502020202020204" pitchFamily="34" charset="0"/>
              </a:rPr>
              <a:t>Reducción de tiempos de análisis y correcciones 20H/H mensuales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400" dirty="0">
                <a:solidFill>
                  <a:schemeClr val="bg1"/>
                </a:solidFill>
                <a:latin typeface="Century Gothic" panose="020B0502020202020204" pitchFamily="34" charset="0"/>
              </a:rPr>
              <a:t>Eliminación de omisiones de salidas de inventarios.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400" dirty="0">
                <a:solidFill>
                  <a:schemeClr val="bg1"/>
                </a:solidFill>
                <a:latin typeface="Century Gothic" panose="020B0502020202020204" pitchFamily="34" charset="0"/>
              </a:rPr>
              <a:t>Presentación de saldos de balance correctos cada cierre mensual.</a:t>
            </a:r>
          </a:p>
          <a:p>
            <a:endParaRPr lang="es-MX" sz="16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r>
              <a:rPr lang="es-MX" sz="1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Especificaciones a tener en cuenta: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400" dirty="0">
                <a:solidFill>
                  <a:schemeClr val="bg1"/>
                </a:solidFill>
                <a:latin typeface="Century Gothic" panose="020B0502020202020204" pitchFamily="34" charset="0"/>
              </a:rPr>
              <a:t>Reconocer/registrar las salidas de inventario por costo de ventas en el momento de cada facturación de productos vendidos (</a:t>
            </a:r>
            <a:r>
              <a:rPr lang="es-MX" sz="1400" dirty="0" err="1">
                <a:solidFill>
                  <a:schemeClr val="bg1"/>
                </a:solidFill>
                <a:latin typeface="Century Gothic" panose="020B0502020202020204" pitchFamily="34" charset="0"/>
              </a:rPr>
              <a:t>MuyaShop</a:t>
            </a:r>
            <a:r>
              <a:rPr lang="es-MX" sz="1400" dirty="0">
                <a:solidFill>
                  <a:schemeClr val="bg1"/>
                </a:solidFill>
                <a:latin typeface="Century Gothic" panose="020B0502020202020204" pitchFamily="34" charset="0"/>
              </a:rPr>
              <a:t>, lápidas, floreros, flores, sarcófagos, mausoleos, </a:t>
            </a:r>
            <a:r>
              <a:rPr lang="es-MX" sz="1400" dirty="0" err="1">
                <a:solidFill>
                  <a:schemeClr val="bg1"/>
                </a:solidFill>
                <a:latin typeface="Century Gothic" panose="020B0502020202020204" pitchFamily="34" charset="0"/>
              </a:rPr>
              <a:t>etc</a:t>
            </a:r>
            <a:r>
              <a:rPr lang="es-MX" sz="1400" dirty="0">
                <a:solidFill>
                  <a:schemeClr val="bg1"/>
                </a:solidFill>
                <a:latin typeface="Century Gothic" panose="020B0502020202020204" pitchFamily="34" charset="0"/>
              </a:rPr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MX" sz="16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742711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T MUYA 2023" id="{7DD56CC6-AE38-4447-B65C-DAB723F2308D}" vid="{EEE17C1D-81DA-4B2F-9A4D-7AE3C219A21E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8805</TotalTime>
  <Words>994</Words>
  <Application>Microsoft Office PowerPoint</Application>
  <PresentationFormat>Panorámica</PresentationFormat>
  <Paragraphs>145</Paragraphs>
  <Slides>12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Century Gothic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Priscila Dominguez Calle</dc:creator>
  <cp:lastModifiedBy>Luis Rojas Crisostomo</cp:lastModifiedBy>
  <cp:revision>11</cp:revision>
  <dcterms:created xsi:type="dcterms:W3CDTF">2023-01-06T18:04:24Z</dcterms:created>
  <dcterms:modified xsi:type="dcterms:W3CDTF">2023-09-29T23:06:50Z</dcterms:modified>
</cp:coreProperties>
</file>