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9" r:id="rId5"/>
    <p:sldId id="271" r:id="rId6"/>
    <p:sldId id="273" r:id="rId7"/>
    <p:sldId id="275" r:id="rId8"/>
    <p:sldId id="277" r:id="rId9"/>
    <p:sldId id="279" r:id="rId10"/>
    <p:sldId id="281" r:id="rId11"/>
    <p:sldId id="283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B9CA"/>
    <a:srgbClr val="BDD7EE"/>
    <a:srgbClr val="F8CBAD"/>
    <a:srgbClr val="DBDBDB"/>
    <a:srgbClr val="FFE699"/>
    <a:srgbClr val="B4C7E7"/>
    <a:srgbClr val="C5E0B4"/>
    <a:srgbClr val="3688C5"/>
    <a:srgbClr val="3E42B7"/>
    <a:srgbClr val="DDA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9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7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0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9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9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4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9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4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8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8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136702" y="2544424"/>
            <a:ext cx="5918596" cy="1427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s-E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Iniciativas de proyectos 2024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3362324"/>
            <a:ext cx="857250" cy="5238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876675" y="5133975"/>
            <a:ext cx="4438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Planeamiento Estratégico 2024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19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362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2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32214" y="2401498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E54885B3-4C6F-BB6B-A2D3-FA41DA1C2EF3}"/>
              </a:ext>
            </a:extLst>
          </p:cNvPr>
          <p:cNvSpPr/>
          <p:nvPr/>
        </p:nvSpPr>
        <p:spPr>
          <a:xfrm>
            <a:off x="528029" y="2946221"/>
            <a:ext cx="1151618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Automatización eficiente del flujo de cuentas por pagar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Reducción de campos a completar de forma manual.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Reducción de tiempos por búsqueda de listas desplegables.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Configurar reconocimiento de tipo de compra y código de adquisición desde la orden de compra.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Habilitar listas desplegables vinculadas a proveedor en registro.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8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362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2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32214" y="2401498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E54885B3-4C6F-BB6B-A2D3-FA41DA1C2EF3}"/>
              </a:ext>
            </a:extLst>
          </p:cNvPr>
          <p:cNvSpPr/>
          <p:nvPr/>
        </p:nvSpPr>
        <p:spPr>
          <a:xfrm>
            <a:off x="528029" y="2946221"/>
            <a:ext cx="1151618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solidFill>
                  <a:srgbClr val="FF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Separaciones de contratos boletaje de anticipos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solidFill>
                  <a:srgbClr val="FF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Alianzas Cronograma  - Contratos resueltos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solidFill>
                  <a:srgbClr val="FF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Alianzas Recaudación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solidFill>
                  <a:srgbClr val="FF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Cartera Recaudación (ICA)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solidFill>
                  <a:srgbClr val="FF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Valorización de espacios </a:t>
            </a:r>
            <a:r>
              <a:rPr lang="es-MX" sz="1600" b="1" dirty="0" err="1">
                <a:solidFill>
                  <a:srgbClr val="FF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Muya</a:t>
            </a:r>
            <a:endParaRPr lang="es-MX" sz="1600" b="1" dirty="0">
              <a:solidFill>
                <a:srgbClr val="FF0000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solidFill>
                <a:srgbClr val="FF0000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Reducción de campos a completar de forma manual.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Reducción de tiempos por búsqueda de listas desplegables.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Configurar reconocimiento de tipo de compra y código de adquisición desde la orden de compra.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Habilitar listas desplegables vinculadas a proveedor en registro.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61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638" y="2709024"/>
            <a:ext cx="3514725" cy="143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7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362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1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32214" y="2401498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DDBB2FF3-23E8-AEF2-EA5F-5F19637BD7C8}"/>
              </a:ext>
            </a:extLst>
          </p:cNvPr>
          <p:cNvSpPr/>
          <p:nvPr/>
        </p:nvSpPr>
        <p:spPr>
          <a:xfrm>
            <a:off x="630132" y="3109507"/>
            <a:ext cx="112228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Automatizar la elaboración de Notas de los EEFF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Reducción de tiempos 50 H/H al 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Presentación al 6to día hábil.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Asegurar la calidad de la información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Tomar acción oportuna de los casos particulares a analizar.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endParaRPr lang="es-MX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Reporte automatizado por cada cuenta de balance identificando datos clave como saldos, NIT, Razón social, Fecha de emisión, Fecha de vencimiento, Importe, moneda,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Reporte automatizado de componentes de las partidas del EERR según estructura propuesta.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95A2D08-05C5-8F30-CB56-DD2372BEAF99}"/>
              </a:ext>
            </a:extLst>
          </p:cNvPr>
          <p:cNvSpPr txBox="1"/>
          <p:nvPr/>
        </p:nvSpPr>
        <p:spPr>
          <a:xfrm>
            <a:off x="4572000" y="495656"/>
            <a:ext cx="2238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err="1">
                <a:solidFill>
                  <a:srgbClr val="FF0000"/>
                </a:solidFill>
              </a:rPr>
              <a:t>Exactus</a:t>
            </a:r>
            <a:endParaRPr lang="es-P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4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362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2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32214" y="2401498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C0E73FA-2258-83D7-2295-52C9CA7793C8}"/>
              </a:ext>
            </a:extLst>
          </p:cNvPr>
          <p:cNvSpPr/>
          <p:nvPr/>
        </p:nvSpPr>
        <p:spPr>
          <a:xfrm>
            <a:off x="630132" y="3109507"/>
            <a:ext cx="112228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Controlar las obligaciones financieras de forma automatizada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Reducción de tiempos 8H/H al mes</a:t>
            </a:r>
          </a:p>
          <a:p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Presentación como parte de las notas de los EEFF </a:t>
            </a:r>
          </a:p>
          <a:p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Eliminar errores de cálculos, distribución manual y reportes (internos, SUNAT, Auditoría Financiera)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Reporte automatizado por tipo de obligación: Terceros, accionistas: plazos: Corriente, no corriente, Capital, intereses, otros gastos, fecha programada de devengo de intereses, fecha de vencimiento, código de financiamiento.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Tratamiento para amortizaciones de deuda permitiendo recalendarizar saldo posterior a amortización.</a:t>
            </a:r>
          </a:p>
        </p:txBody>
      </p:sp>
    </p:spTree>
    <p:extLst>
      <p:ext uri="{BB962C8B-B14F-4D97-AF65-F5344CB8AC3E}">
        <p14:creationId xmlns:p14="http://schemas.microsoft.com/office/powerpoint/2010/main" val="92907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362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3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32214" y="2401498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E54885B3-4C6F-BB6B-A2D3-FA41DA1C2EF3}"/>
              </a:ext>
            </a:extLst>
          </p:cNvPr>
          <p:cNvSpPr/>
          <p:nvPr/>
        </p:nvSpPr>
        <p:spPr>
          <a:xfrm>
            <a:off x="630132" y="3109507"/>
            <a:ext cx="112228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Controlar los inventarios de forma automatizada.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Cumplimiento de obligaciones ante SUNAT - </a:t>
            </a:r>
            <a:r>
              <a:rPr lang="es-MX" sz="1600" b="1" dirty="0">
                <a:solidFill>
                  <a:srgbClr val="FF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Normativo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Control interno de existencias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Valorización de costos correcta de las unidades físicas de mercadería y productos terminados.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Tratamiento de inventarios en tránsito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Nuevo flujo de costeo de producción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Reporte Kardex en unidades físicas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Kardex Valorizado Electrónico (PLE) - </a:t>
            </a:r>
            <a:r>
              <a:rPr lang="es-MX" sz="1600" b="1" dirty="0">
                <a:solidFill>
                  <a:srgbClr val="FF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Normativo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Registro de Costos Electrónico (PLE) - </a:t>
            </a:r>
            <a:r>
              <a:rPr lang="es-MX" sz="1600" b="1" dirty="0">
                <a:solidFill>
                  <a:srgbClr val="FF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Normativo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08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362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4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32214" y="2401498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E54885B3-4C6F-BB6B-A2D3-FA41DA1C2EF3}"/>
              </a:ext>
            </a:extLst>
          </p:cNvPr>
          <p:cNvSpPr/>
          <p:nvPr/>
        </p:nvSpPr>
        <p:spPr>
          <a:xfrm>
            <a:off x="528030" y="2946221"/>
            <a:ext cx="112228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Control de Activo Fijo de forma automatizada.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Cumplimiento de obligaciones ante SUNAT – </a:t>
            </a:r>
            <a:r>
              <a:rPr lang="es-MX" sz="1600" b="1" dirty="0">
                <a:solidFill>
                  <a:srgbClr val="FF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Normativo</a:t>
            </a:r>
            <a:r>
              <a:rPr lang="es-MX" sz="1600" b="1" dirty="0">
                <a:solidFill>
                  <a:schemeClr val="bg1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.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Atención de requerimiento de auditoría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Control interno de activo fijo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Control de Obras en curso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Habilitación de control de inventario de </a:t>
            </a:r>
            <a:r>
              <a:rPr lang="es-MX" sz="1600" dirty="0">
                <a:solidFill>
                  <a:srgbClr val="FF0000"/>
                </a:solidFill>
                <a:latin typeface="Century Gothic" panose="020B0502020202020204" pitchFamily="34" charset="0"/>
              </a:rPr>
              <a:t>activo fijo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Tratamiento para obras en curso / Intangibles en desarrollo.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Tratamiento para agrupación y </a:t>
            </a:r>
            <a:r>
              <a:rPr lang="es-MX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descomponetización</a:t>
            </a: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de activos.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Reporte de activo fijo para control interno: Valor de adquisición, adiciones, mejoras, bajas por venta, bajas por destrucción, etc., Total valor de adquisición, Depreciación acumulada ejercicio anterior, depreciación mensual, bajas, Total depreciación, Valor neto del activo,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Registro de Activo Fijo electrónico (PLE) - </a:t>
            </a:r>
            <a:r>
              <a:rPr lang="es-MX" sz="1600" b="1" dirty="0">
                <a:solidFill>
                  <a:srgbClr val="FF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Normativo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296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362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5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32214" y="2401498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E54885B3-4C6F-BB6B-A2D3-FA41DA1C2EF3}"/>
              </a:ext>
            </a:extLst>
          </p:cNvPr>
          <p:cNvSpPr/>
          <p:nvPr/>
        </p:nvSpPr>
        <p:spPr>
          <a:xfrm>
            <a:off x="528030" y="2946221"/>
            <a:ext cx="112228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Emisión automatizada de Libro de Inventarios y Balances Electrónico.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Cumplimiento de obligaciones ante SUNAT - </a:t>
            </a:r>
            <a:r>
              <a:rPr lang="es-MX" sz="1600" b="1" dirty="0">
                <a:solidFill>
                  <a:srgbClr val="FF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Normativo</a:t>
            </a: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Ahorro de tiempo 100H/H al año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Aplicación de estructura del libro electrónico de SUNAT (PLE) - </a:t>
            </a:r>
            <a:r>
              <a:rPr lang="es-MX" sz="1600" b="1" dirty="0">
                <a:solidFill>
                  <a:srgbClr val="FF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Normativo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185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362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2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32214" y="2401498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E54885B3-4C6F-BB6B-A2D3-FA41DA1C2EF3}"/>
              </a:ext>
            </a:extLst>
          </p:cNvPr>
          <p:cNvSpPr/>
          <p:nvPr/>
        </p:nvSpPr>
        <p:spPr>
          <a:xfrm>
            <a:off x="528030" y="2946221"/>
            <a:ext cx="112228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Habilitación de desarrollo de reportes a demanda por usuario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Capacidad de atención rápida de requerimientos internos, auditoría financiera, SUNAT,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Ahorros de costos futuros de desarrollo de reportes.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Habilitación de selección de orden, filtro y rango de campos a reportar con disponibilidad de todos los campos del diario y reportes de los módulos.</a:t>
            </a:r>
          </a:p>
        </p:txBody>
      </p:sp>
    </p:spTree>
    <p:extLst>
      <p:ext uri="{BB962C8B-B14F-4D97-AF65-F5344CB8AC3E}">
        <p14:creationId xmlns:p14="http://schemas.microsoft.com/office/powerpoint/2010/main" val="2655125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362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2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32214" y="2401498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E54885B3-4C6F-BB6B-A2D3-FA41DA1C2EF3}"/>
              </a:ext>
            </a:extLst>
          </p:cNvPr>
          <p:cNvSpPr/>
          <p:nvPr/>
        </p:nvSpPr>
        <p:spPr>
          <a:xfrm>
            <a:off x="528029" y="2946221"/>
            <a:ext cx="1151618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Brindar el tratamiento financiero correcto a cada operación generada por efecto de las planillas de forma automatizada hasta su cancelación (pagos) y tu reporte final en </a:t>
            </a:r>
            <a:r>
              <a:rPr lang="es-MX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Exactus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Asegurar que los conceptos de planilla se reflejen correctamente en </a:t>
            </a:r>
            <a:r>
              <a:rPr lang="es-MX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Exactus</a:t>
            </a: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 desde su generación en SG5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Reducción de tiempos de análisis y correcciones 20H/H mensuales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Presentación de saldos de balance correctos cada cierre mensual (validación conforme GDH Vs. </a:t>
            </a:r>
            <a:r>
              <a:rPr lang="es-MX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Exactus</a:t>
            </a: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Presentación razonable de los gastos reflejando el real impacto financiero de las provisiones mensuales.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Ahorro de tiempo en el proceso de registro de cancelaciones 2H/H mensuales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Proteger la confidencialidad de datos de remuneraciones de trabajadores.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Vinculación adecuada de cada operación de planilla con cuentas contables, centros de costo y sedes.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Cálculo de provisiones (Gratificaciones, Vacaciones, CTS, Bonos) con enfoque de obligaciones legales laborales y financiero.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Cancelación masiva automática de pagos de vinculados a planilla, una sola operación.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146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362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2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32214" y="2401498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E54885B3-4C6F-BB6B-A2D3-FA41DA1C2EF3}"/>
              </a:ext>
            </a:extLst>
          </p:cNvPr>
          <p:cNvSpPr/>
          <p:nvPr/>
        </p:nvSpPr>
        <p:spPr>
          <a:xfrm>
            <a:off x="528029" y="2946221"/>
            <a:ext cx="11516183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Registro automatizado de salida de inventarios en el momento de cada facturación por artículo/ producto vendido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Reconocimiento inmediato de cada salida de inventario por costo de ventas de todos los productos vendidos.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Reducción de tiempos 112 H/H mensuales.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Reducción de tiempos de análisis y correcciones 20H/H mensuales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Eliminación de omisiones de salidas de inventarios.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Presentación de saldos de balance correctos cada cierre mensual.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Reconocer/registrar las salidas de inventario por costo de ventas en el momento de cada facturación de productos vendidos (</a:t>
            </a:r>
            <a:r>
              <a:rPr lang="es-MX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MuyaShop</a:t>
            </a: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, lápidas, floreros, flores, sarcófagos, mausoleos, </a:t>
            </a:r>
            <a:r>
              <a:rPr lang="es-MX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etc</a:t>
            </a:r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427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MUYA 2023" id="{7DD56CC6-AE38-4447-B65C-DAB723F2308D}" vid="{EEE17C1D-81DA-4B2F-9A4D-7AE3C219A21E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8805</TotalTime>
  <Words>994</Words>
  <Application>Microsoft Office PowerPoint</Application>
  <PresentationFormat>Panorámica</PresentationFormat>
  <Paragraphs>145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Priscila Dominguez Calle</dc:creator>
  <cp:lastModifiedBy>Luis Rojas Crisostomo</cp:lastModifiedBy>
  <cp:revision>11</cp:revision>
  <dcterms:created xsi:type="dcterms:W3CDTF">2023-01-06T18:04:24Z</dcterms:created>
  <dcterms:modified xsi:type="dcterms:W3CDTF">2023-09-29T23:06:50Z</dcterms:modified>
</cp:coreProperties>
</file>