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8" r:id="rId5"/>
    <p:sldId id="269" r:id="rId6"/>
    <p:sldId id="270" r:id="rId7"/>
    <p:sldId id="271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7EE"/>
    <a:srgbClr val="ADB9CA"/>
    <a:srgbClr val="F8CBAD"/>
    <a:srgbClr val="DBDBDB"/>
    <a:srgbClr val="FFE699"/>
    <a:srgbClr val="B4C7E7"/>
    <a:srgbClr val="C5E0B4"/>
    <a:srgbClr val="3688C5"/>
    <a:srgbClr val="3E42B7"/>
    <a:srgbClr val="DDA7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290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678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80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16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9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41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694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84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199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34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88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45BD0-14C7-4C9D-A288-CE01053FCFF0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087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136702" y="2020272"/>
            <a:ext cx="5918596" cy="1438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500"/>
              </a:lnSpc>
            </a:pPr>
            <a:r>
              <a:rPr lang="es-E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Proyecto</a:t>
            </a:r>
          </a:p>
          <a:p>
            <a:pPr>
              <a:lnSpc>
                <a:spcPts val="5500"/>
              </a:lnSpc>
            </a:pPr>
            <a:r>
              <a:rPr lang="es-E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SUSPIRO</a:t>
            </a:r>
            <a:endParaRPr lang="en-US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700" y="3362324"/>
            <a:ext cx="85725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519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0362"/>
            <a:ext cx="3452193" cy="11608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Proyecto Suspiro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037211" y="2401498"/>
            <a:ext cx="1159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ALCANCE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528030" y="3151187"/>
            <a:ext cx="0" cy="18875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/>
          <p:cNvSpPr/>
          <p:nvPr/>
        </p:nvSpPr>
        <p:spPr>
          <a:xfrm>
            <a:off x="698501" y="3314611"/>
            <a:ext cx="822121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Se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necesita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que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el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sistema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permita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añadir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nuevas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ventas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a un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cronograma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activo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(sin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generar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uno nuevo), a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través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de: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Aumentar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la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cuota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, o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Ampliar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el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financiamiento</a:t>
            </a:r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Mostrar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todos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los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pagos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de un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refinanciamiento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en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un solo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cronograma</a:t>
            </a:r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Mientras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sea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en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un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mismo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Código de </a:t>
            </a:r>
            <a:r>
              <a:rPr lang="en-US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espacio</a:t>
            </a:r>
            <a:r>
              <a:rPr lang="en-U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  <a:endParaRPr lang="en-US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507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49" y="952500"/>
            <a:ext cx="3381378" cy="113701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346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Consideraciones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432024" y="1351730"/>
            <a:ext cx="603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rgbClr val="3E42B7"/>
                </a:solidFill>
                <a:latin typeface="Century Gothic" panose="020B0502020202020204" pitchFamily="34" charset="0"/>
              </a:rPr>
              <a:t>R&amp;C</a:t>
            </a:r>
            <a:endParaRPr lang="en-US" sz="1600" b="1" dirty="0">
              <a:solidFill>
                <a:srgbClr val="3E42B7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4" name="Conector recto 23"/>
          <p:cNvCxnSpPr/>
          <p:nvPr/>
        </p:nvCxnSpPr>
        <p:spPr>
          <a:xfrm>
            <a:off x="556617" y="1926089"/>
            <a:ext cx="0" cy="1429481"/>
          </a:xfrm>
          <a:prstGeom prst="line">
            <a:avLst/>
          </a:prstGeom>
          <a:ln w="12700">
            <a:solidFill>
              <a:srgbClr val="3688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727087" y="2089513"/>
            <a:ext cx="1026296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La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modificación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del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cronograma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. </a:t>
            </a:r>
          </a:p>
          <a:p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Cronograma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descompuesto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por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servicio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+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aporte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acumulado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por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servicio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En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caso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de que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incluya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ampliación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añadir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etiqueta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el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reporte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de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cobranza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para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diferenciar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BDD7EE"/>
                </a:highlight>
                <a:latin typeface="Century Gothic" panose="020B0502020202020204" pitchFamily="34" charset="0"/>
              </a:rPr>
              <a:t>Reglas de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BDD7EE"/>
                </a:highlight>
                <a:latin typeface="Century Gothic" panose="020B0502020202020204" pitchFamily="34" charset="0"/>
              </a:rPr>
              <a:t>amortización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BDD7EE"/>
                </a:highlight>
                <a:latin typeface="Century Gothic" panose="020B0502020202020204" pitchFamily="34" charset="0"/>
              </a:rPr>
              <a:t> para la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BDD7EE"/>
                </a:highlight>
                <a:latin typeface="Century Gothic" panose="020B0502020202020204" pitchFamily="34" charset="0"/>
              </a:rPr>
              <a:t>composición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BDD7EE"/>
                </a:highlight>
                <a:latin typeface="Century Gothic" panose="020B0502020202020204" pitchFamily="34" charset="0"/>
              </a:rPr>
              <a:t> de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BDD7EE"/>
                </a:highlight>
                <a:latin typeface="Century Gothic" panose="020B0502020202020204" pitchFamily="34" charset="0"/>
              </a:rPr>
              <a:t>cuota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BDD7EE"/>
                </a:highlight>
                <a:latin typeface="Century Gothic" panose="020B0502020202020204" pitchFamily="34" charset="0"/>
              </a:rPr>
              <a:t> (se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BDD7EE"/>
                </a:highlight>
                <a:latin typeface="Century Gothic" panose="020B0502020202020204" pitchFamily="34" charset="0"/>
              </a:rPr>
              <a:t>dificultaría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BDD7EE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BDD7EE"/>
                </a:highlight>
                <a:latin typeface="Century Gothic" panose="020B0502020202020204" pitchFamily="34" charset="0"/>
              </a:rPr>
              <a:t>cuando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BDD7EE"/>
                </a:highlight>
                <a:latin typeface="Century Gothic" panose="020B0502020202020204" pitchFamily="34" charset="0"/>
              </a:rPr>
              <a:t> hay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BDD7EE"/>
                </a:highlight>
                <a:latin typeface="Century Gothic" panose="020B0502020202020204" pitchFamily="34" charset="0"/>
              </a:rPr>
              <a:t>deuda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BDD7EE"/>
                </a:highlight>
                <a:latin typeface="Century Gothic" panose="020B0502020202020204" pitchFamily="34" charset="0"/>
              </a:rPr>
              <a:t>)</a:t>
            </a:r>
          </a:p>
          <a:p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Actualización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de las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tramas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ya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enviadas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28" name="Rectángulo redondeado 27"/>
          <p:cNvSpPr/>
          <p:nvPr/>
        </p:nvSpPr>
        <p:spPr>
          <a:xfrm>
            <a:off x="556617" y="3971925"/>
            <a:ext cx="10554206" cy="2282226"/>
          </a:xfrm>
          <a:prstGeom prst="roundRect">
            <a:avLst/>
          </a:prstGeom>
          <a:noFill/>
          <a:ln w="9525">
            <a:solidFill>
              <a:srgbClr val="3688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7" name="Rectángulo redondeado 26"/>
          <p:cNvSpPr/>
          <p:nvPr/>
        </p:nvSpPr>
        <p:spPr>
          <a:xfrm>
            <a:off x="821231" y="3751298"/>
            <a:ext cx="2033887" cy="441253"/>
          </a:xfrm>
          <a:prstGeom prst="roundRect">
            <a:avLst>
              <a:gd name="adj" fmla="val 50000"/>
            </a:avLst>
          </a:prstGeom>
          <a:solidFill>
            <a:srgbClr val="3E4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821231" y="4290721"/>
            <a:ext cx="100825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Forma de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venderlo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en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el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CRM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/intranet y las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reglas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de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emisión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Modificación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del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interés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El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consejero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debe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saber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los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importes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pagados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/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deuda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Simulador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el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CRM</a:t>
            </a:r>
          </a:p>
          <a:p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Evaluar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: solo vender SA+SF o se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incluye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la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venta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de DU (se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modificaría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el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monto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del FOMA)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1298144" y="3815420"/>
            <a:ext cx="1101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Comercial</a:t>
            </a:r>
            <a:endParaRPr lang="en-US" sz="1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27D72F4-5ABB-1EE3-4B5B-EA92ECEA49EE}"/>
              </a:ext>
            </a:extLst>
          </p:cNvPr>
          <p:cNvSpPr/>
          <p:nvPr/>
        </p:nvSpPr>
        <p:spPr>
          <a:xfrm>
            <a:off x="4142978" y="376378"/>
            <a:ext cx="39060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Componente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= N°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Servicio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791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6E392B-0671-1024-AF9A-1E1905E0C3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3E2FBAA-C853-67C2-5BC4-45FD7A5F18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6794734A-98F0-7C17-4303-530005AF8AD8}"/>
              </a:ext>
            </a:extLst>
          </p:cNvPr>
          <p:cNvSpPr txBox="1"/>
          <p:nvPr/>
        </p:nvSpPr>
        <p:spPr>
          <a:xfrm>
            <a:off x="698500" y="335421"/>
            <a:ext cx="2346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Consideraciones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144674D-014F-42E7-7BFC-A5EEFBEB9E4F}"/>
              </a:ext>
            </a:extLst>
          </p:cNvPr>
          <p:cNvSpPr/>
          <p:nvPr/>
        </p:nvSpPr>
        <p:spPr>
          <a:xfrm>
            <a:off x="4142978" y="376378"/>
            <a:ext cx="39060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Componente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= N°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Servicio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603736C-2EB4-1C40-115B-CD6C7D2B6B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49" y="952500"/>
            <a:ext cx="3381378" cy="1137013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2C4E528-AEAE-FF73-95E6-214D5462C34F}"/>
              </a:ext>
            </a:extLst>
          </p:cNvPr>
          <p:cNvSpPr txBox="1"/>
          <p:nvPr/>
        </p:nvSpPr>
        <p:spPr>
          <a:xfrm>
            <a:off x="987995" y="1351730"/>
            <a:ext cx="1491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rgbClr val="3E42B7"/>
                </a:solidFill>
                <a:latin typeface="Century Gothic" panose="020B0502020202020204" pitchFamily="34" charset="0"/>
              </a:rPr>
              <a:t>Contabilidad</a:t>
            </a:r>
            <a:endParaRPr lang="en-US" sz="1600" b="1" dirty="0">
              <a:solidFill>
                <a:srgbClr val="3E42B7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B6085EC9-37EC-413D-9AA7-19345A184431}"/>
              </a:ext>
            </a:extLst>
          </p:cNvPr>
          <p:cNvCxnSpPr/>
          <p:nvPr/>
        </p:nvCxnSpPr>
        <p:spPr>
          <a:xfrm>
            <a:off x="556617" y="1926089"/>
            <a:ext cx="0" cy="1429481"/>
          </a:xfrm>
          <a:prstGeom prst="line">
            <a:avLst/>
          </a:prstGeom>
          <a:ln w="12700">
            <a:solidFill>
              <a:srgbClr val="3688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CBAD60F1-5838-F4A5-39D5-2411D894111A}"/>
              </a:ext>
            </a:extLst>
          </p:cNvPr>
          <p:cNvSpPr/>
          <p:nvPr/>
        </p:nvSpPr>
        <p:spPr>
          <a:xfrm>
            <a:off x="640824" y="1832239"/>
            <a:ext cx="102629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Tratamiento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contable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para las NIIF y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tributario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,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sobre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el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reconocimiento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de la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facturación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y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cobranza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y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cuando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se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realiza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el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uso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del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servicio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(se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reconoce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para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el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PyG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).</a:t>
            </a:r>
          </a:p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Ver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el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reconocimento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cuando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se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venden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+1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mismo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servicio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(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ej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: 3 SSFF, </a:t>
            </a:r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BDD7EE"/>
                </a:highlight>
                <a:latin typeface="Century Gothic" panose="020B0502020202020204" pitchFamily="34" charset="0"/>
              </a:rPr>
              <a:t>en el reporte sería colocar el tipo de servicio y al lado la cantidad  que fue contratado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)</a:t>
            </a:r>
          </a:p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En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caso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las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ampliaciones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formen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parte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de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suspiro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, se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debe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crear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una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dinámica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contable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adicional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debido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a que no se cobra la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totalidad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al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momento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de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prestar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el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servicio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9" name="Rectángulo redondeado 27">
            <a:extLst>
              <a:ext uri="{FF2B5EF4-FFF2-40B4-BE49-F238E27FC236}">
                <a16:creationId xmlns:a16="http://schemas.microsoft.com/office/drawing/2014/main" id="{01B5FFA1-F7A7-3843-B475-9BE4E64F6F0D}"/>
              </a:ext>
            </a:extLst>
          </p:cNvPr>
          <p:cNvSpPr/>
          <p:nvPr/>
        </p:nvSpPr>
        <p:spPr>
          <a:xfrm>
            <a:off x="556617" y="3971925"/>
            <a:ext cx="10554206" cy="1506080"/>
          </a:xfrm>
          <a:prstGeom prst="roundRect">
            <a:avLst/>
          </a:prstGeom>
          <a:noFill/>
          <a:ln w="9525">
            <a:solidFill>
              <a:srgbClr val="3688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0" name="Rectángulo redondeado 26">
            <a:extLst>
              <a:ext uri="{FF2B5EF4-FFF2-40B4-BE49-F238E27FC236}">
                <a16:creationId xmlns:a16="http://schemas.microsoft.com/office/drawing/2014/main" id="{B8B68ACE-0E9C-8860-5740-1C69A3DA9E25}"/>
              </a:ext>
            </a:extLst>
          </p:cNvPr>
          <p:cNvSpPr/>
          <p:nvPr/>
        </p:nvSpPr>
        <p:spPr>
          <a:xfrm>
            <a:off x="821231" y="3751298"/>
            <a:ext cx="2033887" cy="441253"/>
          </a:xfrm>
          <a:prstGeom prst="roundRect">
            <a:avLst>
              <a:gd name="adj" fmla="val 50000"/>
            </a:avLst>
          </a:prstGeom>
          <a:solidFill>
            <a:srgbClr val="3E4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BD1C97A-87D3-8506-EF92-336057C7E911}"/>
              </a:ext>
            </a:extLst>
          </p:cNvPr>
          <p:cNvSpPr/>
          <p:nvPr/>
        </p:nvSpPr>
        <p:spPr>
          <a:xfrm>
            <a:off x="821231" y="4170835"/>
            <a:ext cx="1008255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Visualizar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en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SG5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el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pago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realizado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por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cada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servicio</a:t>
            </a:r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, teniendo el aporte total y parcial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El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sistema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debe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mostrar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cuantos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SF/SA se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han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usado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de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los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contratados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El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sistema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debe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tener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un tope de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los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servicios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de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inhumación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que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permita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vender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Cancelación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para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el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uso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de la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inhumación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NF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92BAB7A-7F3B-4CDC-EDFA-E472220DF73A}"/>
              </a:ext>
            </a:extLst>
          </p:cNvPr>
          <p:cNvSpPr txBox="1"/>
          <p:nvPr/>
        </p:nvSpPr>
        <p:spPr>
          <a:xfrm>
            <a:off x="1573857" y="381542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SAC</a:t>
            </a:r>
            <a:endParaRPr lang="en-US" sz="1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551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F45BF87-569A-8F20-F9A1-A2E7EE3821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CA7195C-3B07-BBF8-3073-7CC6184E36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3A149D1-1181-ACAB-8649-CE9DF89279A1}"/>
              </a:ext>
            </a:extLst>
          </p:cNvPr>
          <p:cNvSpPr txBox="1"/>
          <p:nvPr/>
        </p:nvSpPr>
        <p:spPr>
          <a:xfrm>
            <a:off x="698500" y="335421"/>
            <a:ext cx="2346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Consideraciones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F19E647-0500-A3C1-419D-4FE693A2E919}"/>
              </a:ext>
            </a:extLst>
          </p:cNvPr>
          <p:cNvSpPr/>
          <p:nvPr/>
        </p:nvSpPr>
        <p:spPr>
          <a:xfrm>
            <a:off x="4142978" y="376378"/>
            <a:ext cx="39060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Componente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= N°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Servicio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75426AE7-5D18-1C07-0908-84F22BE983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49" y="952500"/>
            <a:ext cx="3381378" cy="1137013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C04D9F01-EEFE-8945-CB57-9D787B324AFE}"/>
              </a:ext>
            </a:extLst>
          </p:cNvPr>
          <p:cNvSpPr txBox="1"/>
          <p:nvPr/>
        </p:nvSpPr>
        <p:spPr>
          <a:xfrm>
            <a:off x="1269324" y="1351730"/>
            <a:ext cx="9284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rgbClr val="3E42B7"/>
                </a:solidFill>
                <a:latin typeface="Century Gothic" panose="020B0502020202020204" pitchFamily="34" charset="0"/>
              </a:rPr>
              <a:t>Emisión</a:t>
            </a:r>
            <a:endParaRPr lang="en-US" sz="1600" b="1" dirty="0">
              <a:solidFill>
                <a:srgbClr val="3E42B7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5CAFD9C2-DFC7-CAA4-391F-6C2B4B7DB2DD}"/>
              </a:ext>
            </a:extLst>
          </p:cNvPr>
          <p:cNvCxnSpPr/>
          <p:nvPr/>
        </p:nvCxnSpPr>
        <p:spPr>
          <a:xfrm>
            <a:off x="556617" y="1926089"/>
            <a:ext cx="0" cy="1429481"/>
          </a:xfrm>
          <a:prstGeom prst="line">
            <a:avLst/>
          </a:prstGeom>
          <a:ln w="12700">
            <a:solidFill>
              <a:srgbClr val="3688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>
            <a:extLst>
              <a:ext uri="{FF2B5EF4-FFF2-40B4-BE49-F238E27FC236}">
                <a16:creationId xmlns:a16="http://schemas.microsoft.com/office/drawing/2014/main" id="{B73E3D5D-0D90-B023-37DF-9B150CB785D8}"/>
              </a:ext>
            </a:extLst>
          </p:cNvPr>
          <p:cNvSpPr/>
          <p:nvPr/>
        </p:nvSpPr>
        <p:spPr>
          <a:xfrm>
            <a:off x="727087" y="2089513"/>
            <a:ext cx="1026296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Flujo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de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emisión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(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modificación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en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contrato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, nuevo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contrato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o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adenda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)</a:t>
            </a:r>
          </a:p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Reglas de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resolución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Resolución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parcial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de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servicios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por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pedido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del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cliente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Flujo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para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anular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la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venta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de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suspiro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y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volver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a la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venta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anterior</a:t>
            </a:r>
          </a:p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¿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Notificar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al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cliente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que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el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antiguo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cronograma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será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incluido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el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nuevo?</a:t>
            </a:r>
          </a:p>
        </p:txBody>
      </p:sp>
      <p:sp>
        <p:nvSpPr>
          <p:cNvPr id="28" name="Rectángulo redondeado 27">
            <a:extLst>
              <a:ext uri="{FF2B5EF4-FFF2-40B4-BE49-F238E27FC236}">
                <a16:creationId xmlns:a16="http://schemas.microsoft.com/office/drawing/2014/main" id="{F67F2794-EC87-BAB2-FAB0-7A99A27D09F9}"/>
              </a:ext>
            </a:extLst>
          </p:cNvPr>
          <p:cNvSpPr/>
          <p:nvPr/>
        </p:nvSpPr>
        <p:spPr>
          <a:xfrm>
            <a:off x="556617" y="3971925"/>
            <a:ext cx="10554206" cy="1506080"/>
          </a:xfrm>
          <a:prstGeom prst="roundRect">
            <a:avLst/>
          </a:prstGeom>
          <a:noFill/>
          <a:ln w="9525">
            <a:solidFill>
              <a:srgbClr val="3688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7" name="Rectángulo redondeado 26">
            <a:extLst>
              <a:ext uri="{FF2B5EF4-FFF2-40B4-BE49-F238E27FC236}">
                <a16:creationId xmlns:a16="http://schemas.microsoft.com/office/drawing/2014/main" id="{331E62EC-DED6-00D1-78F1-0E999D8BF03D}"/>
              </a:ext>
            </a:extLst>
          </p:cNvPr>
          <p:cNvSpPr/>
          <p:nvPr/>
        </p:nvSpPr>
        <p:spPr>
          <a:xfrm>
            <a:off x="821231" y="3751298"/>
            <a:ext cx="2033887" cy="441253"/>
          </a:xfrm>
          <a:prstGeom prst="roundRect">
            <a:avLst>
              <a:gd name="adj" fmla="val 50000"/>
            </a:avLst>
          </a:prstGeom>
          <a:solidFill>
            <a:srgbClr val="3E4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8AC94F9B-DC30-51AD-ADDD-FA8CB98FE188}"/>
              </a:ext>
            </a:extLst>
          </p:cNvPr>
          <p:cNvSpPr/>
          <p:nvPr/>
        </p:nvSpPr>
        <p:spPr>
          <a:xfrm>
            <a:off x="821231" y="4290721"/>
            <a:ext cx="1008255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656A0F1-3BB8-E526-C86E-D5B1D6B7C8BC}"/>
              </a:ext>
            </a:extLst>
          </p:cNvPr>
          <p:cNvSpPr txBox="1"/>
          <p:nvPr/>
        </p:nvSpPr>
        <p:spPr>
          <a:xfrm>
            <a:off x="1188338" y="3815420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Operaciones</a:t>
            </a:r>
            <a:endParaRPr lang="en-US" sz="1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450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321A70-F140-B5FC-FD42-CACE624E2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E3A3BF-EFEA-2D76-7075-1BB2587B3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Etapa 1: Incluir SA inhumación en NF y NI (dentro del cronograma)</a:t>
            </a:r>
          </a:p>
          <a:p>
            <a:pPr lvl="1"/>
            <a:r>
              <a:rPr lang="es-PE" dirty="0"/>
              <a:t>Definición + </a:t>
            </a:r>
            <a:r>
              <a:rPr lang="es-PE" dirty="0" err="1"/>
              <a:t>reu</a:t>
            </a:r>
            <a:r>
              <a:rPr lang="es-PE" dirty="0"/>
              <a:t> con provee: 2 meses – abril y mayo</a:t>
            </a:r>
          </a:p>
          <a:p>
            <a:pPr lvl="1"/>
            <a:r>
              <a:rPr lang="es-PE" dirty="0"/>
              <a:t>Cotización: 2 semanas - junio</a:t>
            </a:r>
          </a:p>
          <a:p>
            <a:pPr lvl="1"/>
            <a:r>
              <a:rPr lang="es-PE" dirty="0"/>
              <a:t>Desarrollo: 6 semanas - julio</a:t>
            </a:r>
          </a:p>
          <a:p>
            <a:pPr lvl="1"/>
            <a:r>
              <a:rPr lang="es-PE" dirty="0"/>
              <a:t>Pruebas: 2 meses - agosto y septiembre</a:t>
            </a:r>
          </a:p>
          <a:p>
            <a:pPr lvl="1"/>
            <a:r>
              <a:rPr lang="es-PE" dirty="0" err="1"/>
              <a:t>PaP</a:t>
            </a:r>
            <a:r>
              <a:rPr lang="es-PE" dirty="0"/>
              <a:t>: 1° oct</a:t>
            </a:r>
          </a:p>
          <a:p>
            <a:pPr lvl="1"/>
            <a:r>
              <a:rPr lang="es-PE" dirty="0"/>
              <a:t>Ratificación: 2 meses 1° dic</a:t>
            </a:r>
          </a:p>
          <a:p>
            <a:r>
              <a:rPr lang="es-PE" dirty="0"/>
              <a:t>Etapa 2: 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393798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321A70-F140-B5FC-FD42-CACE624E2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E3A3BF-EFEA-2D76-7075-1BB2587B3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Etapa 1: Inhumación en venta nueva (Incluir SA inhumación en NF y NI con reglas diferentes</a:t>
            </a:r>
            <a:r>
              <a:rPr lang="es-PE" dirty="0">
                <a:solidFill>
                  <a:srgbClr val="FF0000"/>
                </a:solidFill>
              </a:rPr>
              <a:t> </a:t>
            </a:r>
            <a:r>
              <a:rPr lang="es-PE" dirty="0"/>
              <a:t>- dentro del cronograma) + cantidad + </a:t>
            </a:r>
            <a:r>
              <a:rPr lang="es-PE" dirty="0" err="1"/>
              <a:t>desc</a:t>
            </a:r>
            <a:r>
              <a:rPr lang="es-PE" dirty="0"/>
              <a:t> (2024)</a:t>
            </a:r>
          </a:p>
          <a:p>
            <a:r>
              <a:rPr lang="es-PE" dirty="0"/>
              <a:t>Etapa 2: inhumación en venta antigua cerrada o vigente ¿2024?</a:t>
            </a:r>
            <a:endParaRPr lang="es-PE" dirty="0">
              <a:solidFill>
                <a:srgbClr val="FF0000"/>
              </a:solidFill>
            </a:endParaRPr>
          </a:p>
          <a:p>
            <a:r>
              <a:rPr lang="es-PE" dirty="0"/>
              <a:t>Etapa 3: incluir cualquier producto en una venta activa (2025)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600512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638" y="2709024"/>
            <a:ext cx="3514725" cy="1439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72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MUYA 2023" id="{7DD56CC6-AE38-4447-B65C-DAB723F2308D}" vid="{EEE17C1D-81DA-4B2F-9A4D-7AE3C219A2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MUYA 2023 (1)</Template>
  <TotalTime>5923</TotalTime>
  <Words>511</Words>
  <Application>Microsoft Office PowerPoint</Application>
  <PresentationFormat>Panorámica</PresentationFormat>
  <Paragraphs>57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Priscila Dominguez Calle</dc:creator>
  <cp:lastModifiedBy>Luis Rojas Crisostomo</cp:lastModifiedBy>
  <cp:revision>12</cp:revision>
  <dcterms:created xsi:type="dcterms:W3CDTF">2023-01-06T18:04:24Z</dcterms:created>
  <dcterms:modified xsi:type="dcterms:W3CDTF">2024-04-16T15:44:28Z</dcterms:modified>
</cp:coreProperties>
</file>