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65" r:id="rId4"/>
    <p:sldId id="268" r:id="rId5"/>
    <p:sldId id="269" r:id="rId6"/>
    <p:sldId id="270" r:id="rId7"/>
    <p:sldId id="271" r:id="rId8"/>
    <p:sldId id="260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DD7EE"/>
    <a:srgbClr val="ADB9CA"/>
    <a:srgbClr val="F8CBAD"/>
    <a:srgbClr val="DBDBDB"/>
    <a:srgbClr val="FFE699"/>
    <a:srgbClr val="B4C7E7"/>
    <a:srgbClr val="C5E0B4"/>
    <a:srgbClr val="3688C5"/>
    <a:srgbClr val="3E42B7"/>
    <a:srgbClr val="DDA70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3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45BD0-14C7-4C9D-A288-CE01053FCFF0}" type="datetimeFigureOut">
              <a:rPr lang="en-US" smtClean="0"/>
              <a:t>4/16/2024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871FA-0FB9-4596-84F3-B1D1280C261F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92904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45BD0-14C7-4C9D-A288-CE01053FCFF0}" type="datetimeFigureOut">
              <a:rPr lang="en-US" smtClean="0"/>
              <a:t>4/16/2024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871FA-0FB9-4596-84F3-B1D1280C261F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36788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45BD0-14C7-4C9D-A288-CE01053FCFF0}" type="datetimeFigureOut">
              <a:rPr lang="en-US" smtClean="0"/>
              <a:t>4/16/2024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871FA-0FB9-4596-84F3-B1D1280C261F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28077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45BD0-14C7-4C9D-A288-CE01053FCFF0}" type="datetimeFigureOut">
              <a:rPr lang="en-US" smtClean="0"/>
              <a:t>4/16/2024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871FA-0FB9-4596-84F3-B1D1280C261F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2169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45BD0-14C7-4C9D-A288-CE01053FCFF0}" type="datetimeFigureOut">
              <a:rPr lang="en-US" smtClean="0"/>
              <a:t>4/16/2024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871FA-0FB9-4596-84F3-B1D1280C261F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4996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45BD0-14C7-4C9D-A288-CE01053FCFF0}" type="datetimeFigureOut">
              <a:rPr lang="en-US" smtClean="0"/>
              <a:t>4/16/2024</a:t>
            </a:fld>
            <a:endParaRPr lang="en-U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871FA-0FB9-4596-84F3-B1D1280C261F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4419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45BD0-14C7-4C9D-A288-CE01053FCFF0}" type="datetimeFigureOut">
              <a:rPr lang="en-US" smtClean="0"/>
              <a:t>4/16/2024</a:t>
            </a:fld>
            <a:endParaRPr lang="en-US" dirty="0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871FA-0FB9-4596-84F3-B1D1280C261F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06948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45BD0-14C7-4C9D-A288-CE01053FCFF0}" type="datetimeFigureOut">
              <a:rPr lang="en-US" smtClean="0"/>
              <a:t>4/16/2024</a:t>
            </a:fld>
            <a:endParaRPr lang="en-US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871FA-0FB9-4596-84F3-B1D1280C261F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88408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45BD0-14C7-4C9D-A288-CE01053FCFF0}" type="datetimeFigureOut">
              <a:rPr lang="en-US" smtClean="0"/>
              <a:t>4/16/2024</a:t>
            </a:fld>
            <a:endParaRPr lang="en-US" dirty="0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871FA-0FB9-4596-84F3-B1D1280C261F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51998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45BD0-14C7-4C9D-A288-CE01053FCFF0}" type="datetimeFigureOut">
              <a:rPr lang="en-US" smtClean="0"/>
              <a:t>4/16/2024</a:t>
            </a:fld>
            <a:endParaRPr lang="en-U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871FA-0FB9-4596-84F3-B1D1280C261F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83495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45BD0-14C7-4C9D-A288-CE01053FCFF0}" type="datetimeFigureOut">
              <a:rPr lang="en-US" smtClean="0"/>
              <a:t>4/16/2024</a:t>
            </a:fld>
            <a:endParaRPr lang="en-U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871FA-0FB9-4596-84F3-B1D1280C261F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58831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345BD0-14C7-4C9D-A288-CE01053FCFF0}" type="datetimeFigureOut">
              <a:rPr lang="en-US" smtClean="0"/>
              <a:t>4/16/2024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0871FA-0FB9-4596-84F3-B1D1280C261F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0087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/>
          <p:cNvSpPr txBox="1"/>
          <p:nvPr/>
        </p:nvSpPr>
        <p:spPr>
          <a:xfrm>
            <a:off x="3136702" y="2020272"/>
            <a:ext cx="5918596" cy="14384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5500"/>
              </a:lnSpc>
            </a:pPr>
            <a:r>
              <a:rPr lang="es-ES" sz="1600" dirty="0">
                <a:solidFill>
                  <a:schemeClr val="bg1"/>
                </a:solidFill>
                <a:latin typeface="Century Gothic" panose="020B0502020202020204" pitchFamily="34" charset="0"/>
              </a:rPr>
              <a:t>Proyecto</a:t>
            </a:r>
          </a:p>
          <a:p>
            <a:pPr>
              <a:lnSpc>
                <a:spcPts val="5500"/>
              </a:lnSpc>
            </a:pPr>
            <a:r>
              <a:rPr lang="es-ES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SUSPIRO</a:t>
            </a:r>
            <a:endParaRPr lang="en-US" sz="28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6700" y="3362324"/>
            <a:ext cx="857250" cy="523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55192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n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90362"/>
            <a:ext cx="3452193" cy="1160825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150044" cy="1059225"/>
          </a:xfrm>
          <a:prstGeom prst="rect">
            <a:avLst/>
          </a:prstGeom>
        </p:spPr>
      </p:pic>
      <p:sp>
        <p:nvSpPr>
          <p:cNvPr id="6" name="CuadroTexto 5"/>
          <p:cNvSpPr txBox="1"/>
          <p:nvPr/>
        </p:nvSpPr>
        <p:spPr>
          <a:xfrm>
            <a:off x="698500" y="335421"/>
            <a:ext cx="20715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>
                <a:solidFill>
                  <a:schemeClr val="bg1"/>
                </a:solidFill>
                <a:latin typeface="Century Gothic" panose="020B0502020202020204" pitchFamily="34" charset="0"/>
              </a:rPr>
              <a:t>Proyecto Suspiro</a:t>
            </a:r>
            <a:endParaRPr lang="en-US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CuadroTexto 8"/>
          <p:cNvSpPr txBox="1"/>
          <p:nvPr/>
        </p:nvSpPr>
        <p:spPr>
          <a:xfrm>
            <a:off x="1037211" y="2401498"/>
            <a:ext cx="11592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PE" sz="1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ALCANCE</a:t>
            </a:r>
            <a:endParaRPr lang="en-US" sz="16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11" name="Conector recto 10"/>
          <p:cNvCxnSpPr/>
          <p:nvPr/>
        </p:nvCxnSpPr>
        <p:spPr>
          <a:xfrm>
            <a:off x="528030" y="3151187"/>
            <a:ext cx="0" cy="1887538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ángulo 12"/>
          <p:cNvSpPr/>
          <p:nvPr/>
        </p:nvSpPr>
        <p:spPr>
          <a:xfrm>
            <a:off x="698501" y="3314611"/>
            <a:ext cx="8221212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  <a:latin typeface="Century Gothic" panose="020B0502020202020204" pitchFamily="34" charset="0"/>
              </a:rPr>
              <a:t>Se </a:t>
            </a:r>
            <a:r>
              <a:rPr lang="en-US" sz="16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necesita</a:t>
            </a:r>
            <a:r>
              <a:rPr lang="en-US" sz="1600" dirty="0">
                <a:solidFill>
                  <a:schemeClr val="bg1"/>
                </a:solidFill>
                <a:latin typeface="Century Gothic" panose="020B0502020202020204" pitchFamily="34" charset="0"/>
              </a:rPr>
              <a:t> que </a:t>
            </a:r>
            <a:r>
              <a:rPr lang="en-US" sz="16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el</a:t>
            </a:r>
            <a:r>
              <a:rPr lang="en-US" sz="16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sistema</a:t>
            </a:r>
            <a:r>
              <a:rPr lang="en-US" sz="16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permita</a:t>
            </a:r>
            <a:r>
              <a:rPr lang="en-US" sz="16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añadir</a:t>
            </a:r>
            <a:r>
              <a:rPr lang="en-US" sz="16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nuevas</a:t>
            </a:r>
            <a:r>
              <a:rPr lang="en-US" sz="16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ventas</a:t>
            </a:r>
            <a:r>
              <a:rPr lang="en-US" sz="1600" dirty="0">
                <a:solidFill>
                  <a:schemeClr val="bg1"/>
                </a:solidFill>
                <a:latin typeface="Century Gothic" panose="020B0502020202020204" pitchFamily="34" charset="0"/>
              </a:rPr>
              <a:t> a un </a:t>
            </a:r>
            <a:r>
              <a:rPr lang="en-US" sz="16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cronograma</a:t>
            </a:r>
            <a:r>
              <a:rPr lang="en-US" sz="16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activo</a:t>
            </a:r>
            <a:r>
              <a:rPr lang="en-US" sz="1600" dirty="0">
                <a:solidFill>
                  <a:schemeClr val="bg1"/>
                </a:solidFill>
                <a:latin typeface="Century Gothic" panose="020B0502020202020204" pitchFamily="34" charset="0"/>
              </a:rPr>
              <a:t> (sin </a:t>
            </a:r>
            <a:r>
              <a:rPr lang="en-US" sz="16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generar</a:t>
            </a:r>
            <a:r>
              <a:rPr lang="en-US" sz="1600" dirty="0">
                <a:solidFill>
                  <a:schemeClr val="bg1"/>
                </a:solidFill>
                <a:latin typeface="Century Gothic" panose="020B0502020202020204" pitchFamily="34" charset="0"/>
              </a:rPr>
              <a:t> uno nuevo), a </a:t>
            </a:r>
            <a:r>
              <a:rPr lang="en-US" sz="16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través</a:t>
            </a:r>
            <a:r>
              <a:rPr lang="en-US" sz="1600" dirty="0">
                <a:solidFill>
                  <a:schemeClr val="bg1"/>
                </a:solidFill>
                <a:latin typeface="Century Gothic" panose="020B0502020202020204" pitchFamily="34" charset="0"/>
              </a:rPr>
              <a:t> de: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n-US" sz="16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Aumentar</a:t>
            </a:r>
            <a:r>
              <a:rPr lang="en-US" sz="1600" dirty="0">
                <a:solidFill>
                  <a:schemeClr val="bg1"/>
                </a:solidFill>
                <a:latin typeface="Century Gothic" panose="020B0502020202020204" pitchFamily="34" charset="0"/>
              </a:rPr>
              <a:t> la </a:t>
            </a:r>
            <a:r>
              <a:rPr lang="en-US" sz="16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cuota</a:t>
            </a:r>
            <a:r>
              <a:rPr lang="en-US" sz="1600" dirty="0">
                <a:solidFill>
                  <a:schemeClr val="bg1"/>
                </a:solidFill>
                <a:latin typeface="Century Gothic" panose="020B0502020202020204" pitchFamily="34" charset="0"/>
              </a:rPr>
              <a:t>, o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n-US" sz="16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Ampliar</a:t>
            </a:r>
            <a:r>
              <a:rPr lang="en-US" sz="16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el</a:t>
            </a:r>
            <a:r>
              <a:rPr lang="en-US" sz="16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financiamiento</a:t>
            </a:r>
            <a:endParaRPr lang="en-US" sz="16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US" sz="16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6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Mostrar</a:t>
            </a:r>
            <a:r>
              <a:rPr lang="en-US" sz="16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todos</a:t>
            </a:r>
            <a:r>
              <a:rPr lang="en-US" sz="16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los</a:t>
            </a:r>
            <a:r>
              <a:rPr lang="en-US" sz="16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pagos</a:t>
            </a:r>
            <a:r>
              <a:rPr lang="en-US" sz="1600" dirty="0">
                <a:solidFill>
                  <a:schemeClr val="bg1"/>
                </a:solidFill>
                <a:latin typeface="Century Gothic" panose="020B0502020202020204" pitchFamily="34" charset="0"/>
              </a:rPr>
              <a:t> de un </a:t>
            </a:r>
            <a:r>
              <a:rPr lang="en-US" sz="16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refinanciamiento</a:t>
            </a:r>
            <a:r>
              <a:rPr lang="en-US" sz="16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en</a:t>
            </a:r>
            <a:r>
              <a:rPr lang="en-US" sz="1600" dirty="0">
                <a:solidFill>
                  <a:schemeClr val="bg1"/>
                </a:solidFill>
                <a:latin typeface="Century Gothic" panose="020B0502020202020204" pitchFamily="34" charset="0"/>
              </a:rPr>
              <a:t> un solo </a:t>
            </a:r>
            <a:r>
              <a:rPr lang="en-US" sz="16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cronograma</a:t>
            </a:r>
            <a:endParaRPr lang="en-US" sz="16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US" sz="16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6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Mientras</a:t>
            </a:r>
            <a:r>
              <a:rPr lang="en-US" sz="1600" dirty="0">
                <a:solidFill>
                  <a:schemeClr val="bg1"/>
                </a:solidFill>
                <a:latin typeface="Century Gothic" panose="020B0502020202020204" pitchFamily="34" charset="0"/>
              </a:rPr>
              <a:t> sea </a:t>
            </a:r>
            <a:r>
              <a:rPr lang="en-US" sz="16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en</a:t>
            </a:r>
            <a:r>
              <a:rPr lang="en-US" sz="1600" dirty="0">
                <a:solidFill>
                  <a:schemeClr val="bg1"/>
                </a:solidFill>
                <a:latin typeface="Century Gothic" panose="020B0502020202020204" pitchFamily="34" charset="0"/>
              </a:rPr>
              <a:t> un </a:t>
            </a:r>
            <a:r>
              <a:rPr lang="en-US" sz="16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mismo</a:t>
            </a:r>
            <a:r>
              <a:rPr lang="en-US" sz="1600" dirty="0">
                <a:solidFill>
                  <a:schemeClr val="bg1"/>
                </a:solidFill>
                <a:latin typeface="Century Gothic" panose="020B0502020202020204" pitchFamily="34" charset="0"/>
              </a:rPr>
              <a:t> Código de </a:t>
            </a:r>
            <a:r>
              <a:rPr lang="en-US" sz="16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espacio</a:t>
            </a:r>
            <a:r>
              <a:rPr lang="en-US" sz="1600" dirty="0">
                <a:solidFill>
                  <a:schemeClr val="bg1"/>
                </a:solidFill>
                <a:latin typeface="Century Gothic" panose="020B0502020202020204" pitchFamily="34" charset="0"/>
              </a:rPr>
              <a:t>.</a:t>
            </a:r>
            <a:endParaRPr lang="en-US" sz="16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85078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Imagen 2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349" y="952500"/>
            <a:ext cx="3381378" cy="1137013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150044" cy="1059225"/>
          </a:xfrm>
          <a:prstGeom prst="rect">
            <a:avLst/>
          </a:prstGeom>
        </p:spPr>
      </p:pic>
      <p:sp>
        <p:nvSpPr>
          <p:cNvPr id="6" name="CuadroTexto 5"/>
          <p:cNvSpPr txBox="1"/>
          <p:nvPr/>
        </p:nvSpPr>
        <p:spPr>
          <a:xfrm>
            <a:off x="698500" y="335421"/>
            <a:ext cx="23466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>
                <a:solidFill>
                  <a:schemeClr val="bg1"/>
                </a:solidFill>
                <a:latin typeface="Century Gothic" panose="020B0502020202020204" pitchFamily="34" charset="0"/>
              </a:rPr>
              <a:t>Consideraciones</a:t>
            </a:r>
            <a:endParaRPr lang="en-US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21" name="CuadroTexto 20"/>
          <p:cNvSpPr txBox="1"/>
          <p:nvPr/>
        </p:nvSpPr>
        <p:spPr>
          <a:xfrm>
            <a:off x="1432024" y="1351730"/>
            <a:ext cx="6030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PE" sz="1600" b="1" dirty="0">
                <a:solidFill>
                  <a:srgbClr val="3E42B7"/>
                </a:solidFill>
                <a:latin typeface="Century Gothic" panose="020B0502020202020204" pitchFamily="34" charset="0"/>
              </a:rPr>
              <a:t>R&amp;C</a:t>
            </a:r>
            <a:endParaRPr lang="en-US" sz="1600" b="1" dirty="0">
              <a:solidFill>
                <a:srgbClr val="3E42B7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24" name="Conector recto 23"/>
          <p:cNvCxnSpPr/>
          <p:nvPr/>
        </p:nvCxnSpPr>
        <p:spPr>
          <a:xfrm>
            <a:off x="556617" y="1926089"/>
            <a:ext cx="0" cy="1429481"/>
          </a:xfrm>
          <a:prstGeom prst="line">
            <a:avLst/>
          </a:prstGeom>
          <a:ln w="12700">
            <a:solidFill>
              <a:srgbClr val="3688C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ángulo 24"/>
          <p:cNvSpPr/>
          <p:nvPr/>
        </p:nvSpPr>
        <p:spPr>
          <a:xfrm>
            <a:off x="727087" y="2089513"/>
            <a:ext cx="10262965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La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modificación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 del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cronograma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. </a:t>
            </a:r>
          </a:p>
          <a:p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Cronograma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descompuesto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por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servicio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 +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highlight>
                  <a:srgbClr val="00FF00"/>
                </a:highlight>
                <a:latin typeface="Century Gothic" panose="020B0502020202020204" pitchFamily="34" charset="0"/>
              </a:rPr>
              <a:t>aporte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highlight>
                  <a:srgbClr val="00FF00"/>
                </a:highlight>
                <a:latin typeface="Century Gothic" panose="020B0502020202020204" pitchFamily="34" charset="0"/>
              </a:rPr>
              <a:t>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highlight>
                  <a:srgbClr val="00FF00"/>
                </a:highlight>
                <a:latin typeface="Century Gothic" panose="020B0502020202020204" pitchFamily="34" charset="0"/>
              </a:rPr>
              <a:t>acumulado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highlight>
                  <a:srgbClr val="00FF00"/>
                </a:highlight>
                <a:latin typeface="Century Gothic" panose="020B0502020202020204" pitchFamily="34" charset="0"/>
              </a:rPr>
              <a:t>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highlight>
                  <a:srgbClr val="00FF00"/>
                </a:highlight>
                <a:latin typeface="Century Gothic" panose="020B0502020202020204" pitchFamily="34" charset="0"/>
              </a:rPr>
              <a:t>por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highlight>
                  <a:srgbClr val="00FF00"/>
                </a:highlight>
                <a:latin typeface="Century Gothic" panose="020B0502020202020204" pitchFamily="34" charset="0"/>
              </a:rPr>
              <a:t>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highlight>
                  <a:srgbClr val="00FF00"/>
                </a:highlight>
                <a:latin typeface="Century Gothic" panose="020B0502020202020204" pitchFamily="34" charset="0"/>
              </a:rPr>
              <a:t>servicio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.</a:t>
            </a:r>
          </a:p>
          <a:p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En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caso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 de que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incluya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ampliación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,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añadir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etiqueta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en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el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reporte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 de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cobranza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 para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diferenciar</a:t>
            </a:r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highlight>
                  <a:srgbClr val="BDD7EE"/>
                </a:highlight>
                <a:latin typeface="Century Gothic" panose="020B0502020202020204" pitchFamily="34" charset="0"/>
              </a:rPr>
              <a:t>Reglas de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highlight>
                  <a:srgbClr val="BDD7EE"/>
                </a:highlight>
                <a:latin typeface="Century Gothic" panose="020B0502020202020204" pitchFamily="34" charset="0"/>
              </a:rPr>
              <a:t>amortización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highlight>
                  <a:srgbClr val="BDD7EE"/>
                </a:highlight>
                <a:latin typeface="Century Gothic" panose="020B0502020202020204" pitchFamily="34" charset="0"/>
              </a:rPr>
              <a:t> para la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highlight>
                  <a:srgbClr val="BDD7EE"/>
                </a:highlight>
                <a:latin typeface="Century Gothic" panose="020B0502020202020204" pitchFamily="34" charset="0"/>
              </a:rPr>
              <a:t>composición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highlight>
                  <a:srgbClr val="BDD7EE"/>
                </a:highlight>
                <a:latin typeface="Century Gothic" panose="020B0502020202020204" pitchFamily="34" charset="0"/>
              </a:rPr>
              <a:t> de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highlight>
                  <a:srgbClr val="BDD7EE"/>
                </a:highlight>
                <a:latin typeface="Century Gothic" panose="020B0502020202020204" pitchFamily="34" charset="0"/>
              </a:rPr>
              <a:t>cuota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highlight>
                  <a:srgbClr val="BDD7EE"/>
                </a:highlight>
                <a:latin typeface="Century Gothic" panose="020B0502020202020204" pitchFamily="34" charset="0"/>
              </a:rPr>
              <a:t> (se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highlight>
                  <a:srgbClr val="BDD7EE"/>
                </a:highlight>
                <a:latin typeface="Century Gothic" panose="020B0502020202020204" pitchFamily="34" charset="0"/>
              </a:rPr>
              <a:t>dificultaría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highlight>
                  <a:srgbClr val="BDD7EE"/>
                </a:highlight>
                <a:latin typeface="Century Gothic" panose="020B0502020202020204" pitchFamily="34" charset="0"/>
              </a:rPr>
              <a:t>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highlight>
                  <a:srgbClr val="BDD7EE"/>
                </a:highlight>
                <a:latin typeface="Century Gothic" panose="020B0502020202020204" pitchFamily="34" charset="0"/>
              </a:rPr>
              <a:t>cuando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highlight>
                  <a:srgbClr val="BDD7EE"/>
                </a:highlight>
                <a:latin typeface="Century Gothic" panose="020B0502020202020204" pitchFamily="34" charset="0"/>
              </a:rPr>
              <a:t> hay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highlight>
                  <a:srgbClr val="BDD7EE"/>
                </a:highlight>
                <a:latin typeface="Century Gothic" panose="020B0502020202020204" pitchFamily="34" charset="0"/>
              </a:rPr>
              <a:t>deuda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highlight>
                  <a:srgbClr val="BDD7EE"/>
                </a:highlight>
                <a:latin typeface="Century Gothic" panose="020B0502020202020204" pitchFamily="34" charset="0"/>
              </a:rPr>
              <a:t>)</a:t>
            </a:r>
          </a:p>
          <a:p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Actualización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 de las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tramas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ya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enviadas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.</a:t>
            </a:r>
          </a:p>
        </p:txBody>
      </p:sp>
      <p:sp>
        <p:nvSpPr>
          <p:cNvPr id="28" name="Rectángulo redondeado 27"/>
          <p:cNvSpPr/>
          <p:nvPr/>
        </p:nvSpPr>
        <p:spPr>
          <a:xfrm>
            <a:off x="556617" y="3971925"/>
            <a:ext cx="10554206" cy="2282226"/>
          </a:xfrm>
          <a:prstGeom prst="roundRect">
            <a:avLst/>
          </a:prstGeom>
          <a:noFill/>
          <a:ln w="9525">
            <a:solidFill>
              <a:srgbClr val="3688C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27" name="Rectángulo redondeado 26"/>
          <p:cNvSpPr/>
          <p:nvPr/>
        </p:nvSpPr>
        <p:spPr>
          <a:xfrm>
            <a:off x="821231" y="3751298"/>
            <a:ext cx="2033887" cy="441253"/>
          </a:xfrm>
          <a:prstGeom prst="roundRect">
            <a:avLst>
              <a:gd name="adj" fmla="val 50000"/>
            </a:avLst>
          </a:prstGeom>
          <a:solidFill>
            <a:srgbClr val="3E42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29" name="Rectángulo 28"/>
          <p:cNvSpPr/>
          <p:nvPr/>
        </p:nvSpPr>
        <p:spPr>
          <a:xfrm>
            <a:off x="821231" y="4290721"/>
            <a:ext cx="1008255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highlight>
                  <a:srgbClr val="00FF00"/>
                </a:highlight>
                <a:latin typeface="Century Gothic" panose="020B0502020202020204" pitchFamily="34" charset="0"/>
              </a:rPr>
              <a:t>Forma de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highlight>
                  <a:srgbClr val="00FF00"/>
                </a:highlight>
                <a:latin typeface="Century Gothic" panose="020B0502020202020204" pitchFamily="34" charset="0"/>
              </a:rPr>
              <a:t>venderlo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highlight>
                  <a:srgbClr val="00FF00"/>
                </a:highlight>
                <a:latin typeface="Century Gothic" panose="020B0502020202020204" pitchFamily="34" charset="0"/>
              </a:rPr>
              <a:t>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highlight>
                  <a:srgbClr val="00FF00"/>
                </a:highlight>
                <a:latin typeface="Century Gothic" panose="020B0502020202020204" pitchFamily="34" charset="0"/>
              </a:rPr>
              <a:t>en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highlight>
                  <a:srgbClr val="00FF00"/>
                </a:highlight>
                <a:latin typeface="Century Gothic" panose="020B0502020202020204" pitchFamily="34" charset="0"/>
              </a:rPr>
              <a:t>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highlight>
                  <a:srgbClr val="00FF00"/>
                </a:highlight>
                <a:latin typeface="Century Gothic" panose="020B0502020202020204" pitchFamily="34" charset="0"/>
              </a:rPr>
              <a:t>el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highlight>
                  <a:srgbClr val="00FF00"/>
                </a:highlight>
                <a:latin typeface="Century Gothic" panose="020B0502020202020204" pitchFamily="34" charset="0"/>
              </a:rPr>
              <a:t> CRM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/intranet y las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reglas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 de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emisión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.</a:t>
            </a:r>
          </a:p>
          <a:p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Modificación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 del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interés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.</a:t>
            </a:r>
          </a:p>
          <a:p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El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consejero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debe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 saber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los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importes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pagados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/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deuda</a:t>
            </a:r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Simulador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en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el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 CRM</a:t>
            </a:r>
          </a:p>
          <a:p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Evaluar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: solo vender SA+SF o se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incluye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 la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venta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 de DU (se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modificaría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el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monto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 del FOMA)</a:t>
            </a:r>
          </a:p>
        </p:txBody>
      </p:sp>
      <p:sp>
        <p:nvSpPr>
          <p:cNvPr id="30" name="CuadroTexto 29"/>
          <p:cNvSpPr txBox="1"/>
          <p:nvPr/>
        </p:nvSpPr>
        <p:spPr>
          <a:xfrm>
            <a:off x="1298144" y="3815420"/>
            <a:ext cx="11015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PE" sz="1400" b="1" dirty="0">
                <a:solidFill>
                  <a:schemeClr val="bg1"/>
                </a:solidFill>
                <a:latin typeface="Century Gothic" panose="020B0502020202020204" pitchFamily="34" charset="0"/>
              </a:rPr>
              <a:t>Comercial</a:t>
            </a:r>
            <a:endParaRPr lang="en-US" sz="14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927D72F4-5ABB-1EE3-4B5B-EA92ECEA49EE}"/>
              </a:ext>
            </a:extLst>
          </p:cNvPr>
          <p:cNvSpPr/>
          <p:nvPr/>
        </p:nvSpPr>
        <p:spPr>
          <a:xfrm>
            <a:off x="4142978" y="376378"/>
            <a:ext cx="390604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Componente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 = N°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Servicio</a:t>
            </a:r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17916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016E392B-0671-1024-AF9A-1E1905E0C36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E3E2FBAA-C853-67C2-5BC4-45FD7A5F186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150044" cy="1059225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6794734A-98F0-7C17-4303-530005AF8AD8}"/>
              </a:ext>
            </a:extLst>
          </p:cNvPr>
          <p:cNvSpPr txBox="1"/>
          <p:nvPr/>
        </p:nvSpPr>
        <p:spPr>
          <a:xfrm>
            <a:off x="698500" y="335421"/>
            <a:ext cx="23466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>
                <a:solidFill>
                  <a:schemeClr val="bg1"/>
                </a:solidFill>
                <a:latin typeface="Century Gothic" panose="020B0502020202020204" pitchFamily="34" charset="0"/>
              </a:rPr>
              <a:t>Consideraciones</a:t>
            </a:r>
            <a:endParaRPr lang="en-US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4144674D-014F-42E7-7BFC-A5EEFBEB9E4F}"/>
              </a:ext>
            </a:extLst>
          </p:cNvPr>
          <p:cNvSpPr/>
          <p:nvPr/>
        </p:nvSpPr>
        <p:spPr>
          <a:xfrm>
            <a:off x="4142978" y="376378"/>
            <a:ext cx="390604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Componente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 = N°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Servicio</a:t>
            </a:r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  <a:latin typeface="Century Gothic" panose="020B0502020202020204" pitchFamily="34" charset="0"/>
            </a:endParaRP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7603736C-2EB4-1C40-115B-CD6C7D2B6B7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349" y="952500"/>
            <a:ext cx="3381378" cy="1137013"/>
          </a:xfrm>
          <a:prstGeom prst="rect">
            <a:avLst/>
          </a:prstGeom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42C4E528-AEAE-FF73-95E6-214D5462C34F}"/>
              </a:ext>
            </a:extLst>
          </p:cNvPr>
          <p:cNvSpPr txBox="1"/>
          <p:nvPr/>
        </p:nvSpPr>
        <p:spPr>
          <a:xfrm>
            <a:off x="987995" y="1351730"/>
            <a:ext cx="149111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PE" sz="1600" b="1" dirty="0">
                <a:solidFill>
                  <a:srgbClr val="3E42B7"/>
                </a:solidFill>
                <a:latin typeface="Century Gothic" panose="020B0502020202020204" pitchFamily="34" charset="0"/>
              </a:rPr>
              <a:t>Contabilidad</a:t>
            </a:r>
            <a:endParaRPr lang="en-US" sz="1600" b="1" dirty="0">
              <a:solidFill>
                <a:srgbClr val="3E42B7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7" name="Conector recto 6">
            <a:extLst>
              <a:ext uri="{FF2B5EF4-FFF2-40B4-BE49-F238E27FC236}">
                <a16:creationId xmlns:a16="http://schemas.microsoft.com/office/drawing/2014/main" id="{B6085EC9-37EC-413D-9AA7-19345A184431}"/>
              </a:ext>
            </a:extLst>
          </p:cNvPr>
          <p:cNvCxnSpPr/>
          <p:nvPr/>
        </p:nvCxnSpPr>
        <p:spPr>
          <a:xfrm>
            <a:off x="556617" y="1926089"/>
            <a:ext cx="0" cy="1429481"/>
          </a:xfrm>
          <a:prstGeom prst="line">
            <a:avLst/>
          </a:prstGeom>
          <a:ln w="12700">
            <a:solidFill>
              <a:srgbClr val="3688C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ángulo 7">
            <a:extLst>
              <a:ext uri="{FF2B5EF4-FFF2-40B4-BE49-F238E27FC236}">
                <a16:creationId xmlns:a16="http://schemas.microsoft.com/office/drawing/2014/main" id="{CBAD60F1-5838-F4A5-39D5-2411D894111A}"/>
              </a:ext>
            </a:extLst>
          </p:cNvPr>
          <p:cNvSpPr/>
          <p:nvPr/>
        </p:nvSpPr>
        <p:spPr>
          <a:xfrm>
            <a:off x="640824" y="1832239"/>
            <a:ext cx="1026296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highlight>
                  <a:srgbClr val="00FF00"/>
                </a:highlight>
                <a:latin typeface="Century Gothic" panose="020B0502020202020204" pitchFamily="34" charset="0"/>
              </a:rPr>
              <a:t>Tratamiento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highlight>
                  <a:srgbClr val="00FF00"/>
                </a:highlight>
                <a:latin typeface="Century Gothic" panose="020B0502020202020204" pitchFamily="34" charset="0"/>
              </a:rPr>
              <a:t>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highlight>
                  <a:srgbClr val="00FF00"/>
                </a:highlight>
                <a:latin typeface="Century Gothic" panose="020B0502020202020204" pitchFamily="34" charset="0"/>
              </a:rPr>
              <a:t>contable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highlight>
                  <a:srgbClr val="00FF00"/>
                </a:highlight>
                <a:latin typeface="Century Gothic" panose="020B0502020202020204" pitchFamily="34" charset="0"/>
              </a:rPr>
              <a:t> para las NIIF y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highlight>
                  <a:srgbClr val="00FF00"/>
                </a:highlight>
                <a:latin typeface="Century Gothic" panose="020B0502020202020204" pitchFamily="34" charset="0"/>
              </a:rPr>
              <a:t>tributario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highlight>
                  <a:srgbClr val="00FF00"/>
                </a:highlight>
                <a:latin typeface="Century Gothic" panose="020B0502020202020204" pitchFamily="34" charset="0"/>
              </a:rPr>
              <a:t>,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highlight>
                  <a:srgbClr val="00FF00"/>
                </a:highlight>
                <a:latin typeface="Century Gothic" panose="020B0502020202020204" pitchFamily="34" charset="0"/>
              </a:rPr>
              <a:t>sobre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highlight>
                  <a:srgbClr val="00FF00"/>
                </a:highlight>
                <a:latin typeface="Century Gothic" panose="020B0502020202020204" pitchFamily="34" charset="0"/>
              </a:rPr>
              <a:t>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highlight>
                  <a:srgbClr val="00FF00"/>
                </a:highlight>
                <a:latin typeface="Century Gothic" panose="020B0502020202020204" pitchFamily="34" charset="0"/>
              </a:rPr>
              <a:t>el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highlight>
                  <a:srgbClr val="00FF00"/>
                </a:highlight>
                <a:latin typeface="Century Gothic" panose="020B0502020202020204" pitchFamily="34" charset="0"/>
              </a:rPr>
              <a:t>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highlight>
                  <a:srgbClr val="00FF00"/>
                </a:highlight>
                <a:latin typeface="Century Gothic" panose="020B0502020202020204" pitchFamily="34" charset="0"/>
              </a:rPr>
              <a:t>reconocimiento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highlight>
                  <a:srgbClr val="00FF00"/>
                </a:highlight>
                <a:latin typeface="Century Gothic" panose="020B0502020202020204" pitchFamily="34" charset="0"/>
              </a:rPr>
              <a:t> de la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highlight>
                  <a:srgbClr val="00FF00"/>
                </a:highlight>
                <a:latin typeface="Century Gothic" panose="020B0502020202020204" pitchFamily="34" charset="0"/>
              </a:rPr>
              <a:t>facturación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highlight>
                  <a:srgbClr val="00FF00"/>
                </a:highlight>
                <a:latin typeface="Century Gothic" panose="020B0502020202020204" pitchFamily="34" charset="0"/>
              </a:rPr>
              <a:t> y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highlight>
                  <a:srgbClr val="00FF00"/>
                </a:highlight>
                <a:latin typeface="Century Gothic" panose="020B0502020202020204" pitchFamily="34" charset="0"/>
              </a:rPr>
              <a:t>cobranza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highlight>
                  <a:srgbClr val="00FF00"/>
                </a:highlight>
                <a:latin typeface="Century Gothic" panose="020B0502020202020204" pitchFamily="34" charset="0"/>
              </a:rPr>
              <a:t> y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highlight>
                  <a:srgbClr val="00FF00"/>
                </a:highlight>
                <a:latin typeface="Century Gothic" panose="020B0502020202020204" pitchFamily="34" charset="0"/>
              </a:rPr>
              <a:t>cuando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highlight>
                  <a:srgbClr val="00FF00"/>
                </a:highlight>
                <a:latin typeface="Century Gothic" panose="020B0502020202020204" pitchFamily="34" charset="0"/>
              </a:rPr>
              <a:t> se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highlight>
                  <a:srgbClr val="00FF00"/>
                </a:highlight>
                <a:latin typeface="Century Gothic" panose="020B0502020202020204" pitchFamily="34" charset="0"/>
              </a:rPr>
              <a:t>realiza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highlight>
                  <a:srgbClr val="00FF00"/>
                </a:highlight>
                <a:latin typeface="Century Gothic" panose="020B0502020202020204" pitchFamily="34" charset="0"/>
              </a:rPr>
              <a:t>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highlight>
                  <a:srgbClr val="00FF00"/>
                </a:highlight>
                <a:latin typeface="Century Gothic" panose="020B0502020202020204" pitchFamily="34" charset="0"/>
              </a:rPr>
              <a:t>el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highlight>
                  <a:srgbClr val="00FF00"/>
                </a:highlight>
                <a:latin typeface="Century Gothic" panose="020B0502020202020204" pitchFamily="34" charset="0"/>
              </a:rPr>
              <a:t>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highlight>
                  <a:srgbClr val="00FF00"/>
                </a:highlight>
                <a:latin typeface="Century Gothic" panose="020B0502020202020204" pitchFamily="34" charset="0"/>
              </a:rPr>
              <a:t>uso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highlight>
                  <a:srgbClr val="00FF00"/>
                </a:highlight>
                <a:latin typeface="Century Gothic" panose="020B0502020202020204" pitchFamily="34" charset="0"/>
              </a:rPr>
              <a:t> del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highlight>
                  <a:srgbClr val="00FF00"/>
                </a:highlight>
                <a:latin typeface="Century Gothic" panose="020B0502020202020204" pitchFamily="34" charset="0"/>
              </a:rPr>
              <a:t>servicio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highlight>
                  <a:srgbClr val="00FF00"/>
                </a:highlight>
                <a:latin typeface="Century Gothic" panose="020B0502020202020204" pitchFamily="34" charset="0"/>
              </a:rPr>
              <a:t> (se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highlight>
                  <a:srgbClr val="00FF00"/>
                </a:highlight>
                <a:latin typeface="Century Gothic" panose="020B0502020202020204" pitchFamily="34" charset="0"/>
              </a:rPr>
              <a:t>reconoce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highlight>
                  <a:srgbClr val="00FF00"/>
                </a:highlight>
                <a:latin typeface="Century Gothic" panose="020B0502020202020204" pitchFamily="34" charset="0"/>
              </a:rPr>
              <a:t> para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highlight>
                  <a:srgbClr val="00FF00"/>
                </a:highlight>
                <a:latin typeface="Century Gothic" panose="020B0502020202020204" pitchFamily="34" charset="0"/>
              </a:rPr>
              <a:t>el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highlight>
                  <a:srgbClr val="00FF00"/>
                </a:highlight>
                <a:latin typeface="Century Gothic" panose="020B0502020202020204" pitchFamily="34" charset="0"/>
              </a:rPr>
              <a:t>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highlight>
                  <a:srgbClr val="00FF00"/>
                </a:highlight>
                <a:latin typeface="Century Gothic" panose="020B0502020202020204" pitchFamily="34" charset="0"/>
              </a:rPr>
              <a:t>PyG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highlight>
                  <a:srgbClr val="00FF00"/>
                </a:highlight>
                <a:latin typeface="Century Gothic" panose="020B0502020202020204" pitchFamily="34" charset="0"/>
              </a:rPr>
              <a:t>).</a:t>
            </a:r>
          </a:p>
          <a:p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Ver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el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reconocimento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cuando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 se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venden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 +1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mismo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servicio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 (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ej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: 3 SSFF, </a:t>
            </a:r>
            <a:r>
              <a:rPr lang="es-MX" sz="1600" dirty="0">
                <a:solidFill>
                  <a:schemeClr val="tx1">
                    <a:lumMod val="75000"/>
                    <a:lumOff val="25000"/>
                  </a:schemeClr>
                </a:solidFill>
                <a:highlight>
                  <a:srgbClr val="BDD7EE"/>
                </a:highlight>
                <a:latin typeface="Century Gothic" panose="020B0502020202020204" pitchFamily="34" charset="0"/>
              </a:rPr>
              <a:t>en el reporte sería colocar el tipo de servicio y al lado la cantidad  que fue contratado 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)</a:t>
            </a:r>
          </a:p>
          <a:p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En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caso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 las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ampliaciones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formen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parte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 de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suspiro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, se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debe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crear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una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dinámica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contable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adicional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debido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 a que no se cobra la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totalidad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 al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momento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 de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prestar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el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servicio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.</a:t>
            </a:r>
          </a:p>
        </p:txBody>
      </p:sp>
      <p:sp>
        <p:nvSpPr>
          <p:cNvPr id="9" name="Rectángulo redondeado 27">
            <a:extLst>
              <a:ext uri="{FF2B5EF4-FFF2-40B4-BE49-F238E27FC236}">
                <a16:creationId xmlns:a16="http://schemas.microsoft.com/office/drawing/2014/main" id="{01B5FFA1-F7A7-3843-B475-9BE4E64F6F0D}"/>
              </a:ext>
            </a:extLst>
          </p:cNvPr>
          <p:cNvSpPr/>
          <p:nvPr/>
        </p:nvSpPr>
        <p:spPr>
          <a:xfrm>
            <a:off x="556617" y="3971925"/>
            <a:ext cx="10554206" cy="1506080"/>
          </a:xfrm>
          <a:prstGeom prst="roundRect">
            <a:avLst/>
          </a:prstGeom>
          <a:noFill/>
          <a:ln w="9525">
            <a:solidFill>
              <a:srgbClr val="3688C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10" name="Rectángulo redondeado 26">
            <a:extLst>
              <a:ext uri="{FF2B5EF4-FFF2-40B4-BE49-F238E27FC236}">
                <a16:creationId xmlns:a16="http://schemas.microsoft.com/office/drawing/2014/main" id="{B8B68ACE-0E9C-8860-5740-1C69A3DA9E25}"/>
              </a:ext>
            </a:extLst>
          </p:cNvPr>
          <p:cNvSpPr/>
          <p:nvPr/>
        </p:nvSpPr>
        <p:spPr>
          <a:xfrm>
            <a:off x="821231" y="3751298"/>
            <a:ext cx="2033887" cy="441253"/>
          </a:xfrm>
          <a:prstGeom prst="roundRect">
            <a:avLst>
              <a:gd name="adj" fmla="val 50000"/>
            </a:avLst>
          </a:prstGeom>
          <a:solidFill>
            <a:srgbClr val="3E42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FBD1C97A-87D3-8506-EF92-336057C7E911}"/>
              </a:ext>
            </a:extLst>
          </p:cNvPr>
          <p:cNvSpPr/>
          <p:nvPr/>
        </p:nvSpPr>
        <p:spPr>
          <a:xfrm>
            <a:off x="821231" y="4170835"/>
            <a:ext cx="1008255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highlight>
                  <a:srgbClr val="00FF00"/>
                </a:highlight>
                <a:latin typeface="Century Gothic" panose="020B0502020202020204" pitchFamily="34" charset="0"/>
              </a:rPr>
              <a:t>Visualizar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highlight>
                  <a:srgbClr val="00FF00"/>
                </a:highlight>
                <a:latin typeface="Century Gothic" panose="020B0502020202020204" pitchFamily="34" charset="0"/>
              </a:rPr>
              <a:t>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highlight>
                  <a:srgbClr val="00FF00"/>
                </a:highlight>
                <a:latin typeface="Century Gothic" panose="020B0502020202020204" pitchFamily="34" charset="0"/>
              </a:rPr>
              <a:t>en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highlight>
                  <a:srgbClr val="00FF00"/>
                </a:highlight>
                <a:latin typeface="Century Gothic" panose="020B0502020202020204" pitchFamily="34" charset="0"/>
              </a:rPr>
              <a:t> SG5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highlight>
                  <a:srgbClr val="00FF00"/>
                </a:highlight>
                <a:latin typeface="Century Gothic" panose="020B0502020202020204" pitchFamily="34" charset="0"/>
              </a:rPr>
              <a:t>el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highlight>
                  <a:srgbClr val="00FF00"/>
                </a:highlight>
                <a:latin typeface="Century Gothic" panose="020B0502020202020204" pitchFamily="34" charset="0"/>
              </a:rPr>
              <a:t>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highlight>
                  <a:srgbClr val="00FF00"/>
                </a:highlight>
                <a:latin typeface="Century Gothic" panose="020B0502020202020204" pitchFamily="34" charset="0"/>
              </a:rPr>
              <a:t>pago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highlight>
                  <a:srgbClr val="00FF00"/>
                </a:highlight>
                <a:latin typeface="Century Gothic" panose="020B0502020202020204" pitchFamily="34" charset="0"/>
              </a:rPr>
              <a:t>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highlight>
                  <a:srgbClr val="00FF00"/>
                </a:highlight>
                <a:latin typeface="Century Gothic" panose="020B0502020202020204" pitchFamily="34" charset="0"/>
              </a:rPr>
              <a:t>realizado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highlight>
                  <a:srgbClr val="00FF00"/>
                </a:highlight>
                <a:latin typeface="Century Gothic" panose="020B0502020202020204" pitchFamily="34" charset="0"/>
              </a:rPr>
              <a:t>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highlight>
                  <a:srgbClr val="00FF00"/>
                </a:highlight>
                <a:latin typeface="Century Gothic" panose="020B0502020202020204" pitchFamily="34" charset="0"/>
              </a:rPr>
              <a:t>por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highlight>
                  <a:srgbClr val="00FF00"/>
                </a:highlight>
                <a:latin typeface="Century Gothic" panose="020B0502020202020204" pitchFamily="34" charset="0"/>
              </a:rPr>
              <a:t>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highlight>
                  <a:srgbClr val="00FF00"/>
                </a:highlight>
                <a:latin typeface="Century Gothic" panose="020B0502020202020204" pitchFamily="34" charset="0"/>
              </a:rPr>
              <a:t>cada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highlight>
                  <a:srgbClr val="00FF00"/>
                </a:highlight>
                <a:latin typeface="Century Gothic" panose="020B0502020202020204" pitchFamily="34" charset="0"/>
              </a:rPr>
              <a:t>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highlight>
                  <a:srgbClr val="00FF00"/>
                </a:highlight>
                <a:latin typeface="Century Gothic" panose="020B0502020202020204" pitchFamily="34" charset="0"/>
              </a:rPr>
              <a:t>servicio</a:t>
            </a:r>
            <a:r>
              <a:rPr lang="es-MX" sz="1600" dirty="0">
                <a:solidFill>
                  <a:schemeClr val="tx1">
                    <a:lumMod val="75000"/>
                    <a:lumOff val="25000"/>
                  </a:schemeClr>
                </a:solidFill>
                <a:highlight>
                  <a:srgbClr val="00FF00"/>
                </a:highlight>
                <a:latin typeface="Century Gothic" panose="020B0502020202020204" pitchFamily="34" charset="0"/>
              </a:rPr>
              <a:t>, teniendo el aporte total y parcial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.</a:t>
            </a:r>
          </a:p>
          <a:p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El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sistema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debe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mostrar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cuantos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 SF/SA se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han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usado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 de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los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contratados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.</a:t>
            </a:r>
          </a:p>
          <a:p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highlight>
                  <a:srgbClr val="00FF00"/>
                </a:highlight>
                <a:latin typeface="Century Gothic" panose="020B0502020202020204" pitchFamily="34" charset="0"/>
              </a:rPr>
              <a:t>El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highlight>
                  <a:srgbClr val="00FF00"/>
                </a:highlight>
                <a:latin typeface="Century Gothic" panose="020B0502020202020204" pitchFamily="34" charset="0"/>
              </a:rPr>
              <a:t>sistema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highlight>
                  <a:srgbClr val="00FF00"/>
                </a:highlight>
                <a:latin typeface="Century Gothic" panose="020B0502020202020204" pitchFamily="34" charset="0"/>
              </a:rPr>
              <a:t>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highlight>
                  <a:srgbClr val="00FF00"/>
                </a:highlight>
                <a:latin typeface="Century Gothic" panose="020B0502020202020204" pitchFamily="34" charset="0"/>
              </a:rPr>
              <a:t>debe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highlight>
                  <a:srgbClr val="00FF00"/>
                </a:highlight>
                <a:latin typeface="Century Gothic" panose="020B0502020202020204" pitchFamily="34" charset="0"/>
              </a:rPr>
              <a:t>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highlight>
                  <a:srgbClr val="00FF00"/>
                </a:highlight>
                <a:latin typeface="Century Gothic" panose="020B0502020202020204" pitchFamily="34" charset="0"/>
              </a:rPr>
              <a:t>tener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highlight>
                  <a:srgbClr val="00FF00"/>
                </a:highlight>
                <a:latin typeface="Century Gothic" panose="020B0502020202020204" pitchFamily="34" charset="0"/>
              </a:rPr>
              <a:t> un tope de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highlight>
                  <a:srgbClr val="00FF00"/>
                </a:highlight>
                <a:latin typeface="Century Gothic" panose="020B0502020202020204" pitchFamily="34" charset="0"/>
              </a:rPr>
              <a:t>los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highlight>
                  <a:srgbClr val="00FF00"/>
                </a:highlight>
                <a:latin typeface="Century Gothic" panose="020B0502020202020204" pitchFamily="34" charset="0"/>
              </a:rPr>
              <a:t>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highlight>
                  <a:srgbClr val="00FF00"/>
                </a:highlight>
                <a:latin typeface="Century Gothic" panose="020B0502020202020204" pitchFamily="34" charset="0"/>
              </a:rPr>
              <a:t>servicios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highlight>
                  <a:srgbClr val="00FF00"/>
                </a:highlight>
                <a:latin typeface="Century Gothic" panose="020B0502020202020204" pitchFamily="34" charset="0"/>
              </a:rPr>
              <a:t> de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highlight>
                  <a:srgbClr val="00FF00"/>
                </a:highlight>
                <a:latin typeface="Century Gothic" panose="020B0502020202020204" pitchFamily="34" charset="0"/>
              </a:rPr>
              <a:t>inhumación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highlight>
                  <a:srgbClr val="00FF00"/>
                </a:highlight>
                <a:latin typeface="Century Gothic" panose="020B0502020202020204" pitchFamily="34" charset="0"/>
              </a:rPr>
              <a:t> que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highlight>
                  <a:srgbClr val="00FF00"/>
                </a:highlight>
                <a:latin typeface="Century Gothic" panose="020B0502020202020204" pitchFamily="34" charset="0"/>
              </a:rPr>
              <a:t>permita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highlight>
                  <a:srgbClr val="00FF00"/>
                </a:highlight>
                <a:latin typeface="Century Gothic" panose="020B0502020202020204" pitchFamily="34" charset="0"/>
              </a:rPr>
              <a:t> vender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.</a:t>
            </a:r>
          </a:p>
          <a:p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Cancelación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 para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el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uso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 de la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inhumación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en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 NF</a:t>
            </a: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992BAB7A-7F3B-4CDC-EDFA-E472220DF73A}"/>
              </a:ext>
            </a:extLst>
          </p:cNvPr>
          <p:cNvSpPr txBox="1"/>
          <p:nvPr/>
        </p:nvSpPr>
        <p:spPr>
          <a:xfrm>
            <a:off x="1573857" y="3815420"/>
            <a:ext cx="5501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PE" sz="1400" b="1" dirty="0">
                <a:solidFill>
                  <a:schemeClr val="bg1"/>
                </a:solidFill>
                <a:latin typeface="Century Gothic" panose="020B0502020202020204" pitchFamily="34" charset="0"/>
              </a:rPr>
              <a:t>SAC</a:t>
            </a:r>
            <a:endParaRPr lang="en-US" sz="14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65512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8F45BF87-569A-8F20-F9A1-A2E7EE3821B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BCA7195C-3B07-BBF8-3073-7CC6184E366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150044" cy="1059225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B3A149D1-1181-ACAB-8649-CE9DF89279A1}"/>
              </a:ext>
            </a:extLst>
          </p:cNvPr>
          <p:cNvSpPr txBox="1"/>
          <p:nvPr/>
        </p:nvSpPr>
        <p:spPr>
          <a:xfrm>
            <a:off x="698500" y="335421"/>
            <a:ext cx="23466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>
                <a:solidFill>
                  <a:schemeClr val="bg1"/>
                </a:solidFill>
                <a:latin typeface="Century Gothic" panose="020B0502020202020204" pitchFamily="34" charset="0"/>
              </a:rPr>
              <a:t>Consideraciones</a:t>
            </a:r>
            <a:endParaRPr lang="en-US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CF19E647-0500-A3C1-419D-4FE693A2E919}"/>
              </a:ext>
            </a:extLst>
          </p:cNvPr>
          <p:cNvSpPr/>
          <p:nvPr/>
        </p:nvSpPr>
        <p:spPr>
          <a:xfrm>
            <a:off x="4142978" y="376378"/>
            <a:ext cx="390604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Componente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 = N°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Servicio</a:t>
            </a:r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  <a:latin typeface="Century Gothic" panose="020B0502020202020204" pitchFamily="34" charset="0"/>
            </a:endParaRPr>
          </a:p>
        </p:txBody>
      </p:sp>
      <p:pic>
        <p:nvPicPr>
          <p:cNvPr id="22" name="Imagen 21">
            <a:extLst>
              <a:ext uri="{FF2B5EF4-FFF2-40B4-BE49-F238E27FC236}">
                <a16:creationId xmlns:a16="http://schemas.microsoft.com/office/drawing/2014/main" id="{75426AE7-5D18-1C07-0908-84F22BE9830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349" y="952500"/>
            <a:ext cx="3381378" cy="1137013"/>
          </a:xfrm>
          <a:prstGeom prst="rect">
            <a:avLst/>
          </a:prstGeom>
        </p:spPr>
      </p:pic>
      <p:sp>
        <p:nvSpPr>
          <p:cNvPr id="21" name="CuadroTexto 20">
            <a:extLst>
              <a:ext uri="{FF2B5EF4-FFF2-40B4-BE49-F238E27FC236}">
                <a16:creationId xmlns:a16="http://schemas.microsoft.com/office/drawing/2014/main" id="{C04D9F01-EEFE-8945-CB57-9D787B324AFE}"/>
              </a:ext>
            </a:extLst>
          </p:cNvPr>
          <p:cNvSpPr txBox="1"/>
          <p:nvPr/>
        </p:nvSpPr>
        <p:spPr>
          <a:xfrm>
            <a:off x="1269324" y="1351730"/>
            <a:ext cx="92845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PE" sz="1600" b="1" dirty="0">
                <a:solidFill>
                  <a:srgbClr val="3E42B7"/>
                </a:solidFill>
                <a:latin typeface="Century Gothic" panose="020B0502020202020204" pitchFamily="34" charset="0"/>
              </a:rPr>
              <a:t>Emisión</a:t>
            </a:r>
            <a:endParaRPr lang="en-US" sz="1600" b="1" dirty="0">
              <a:solidFill>
                <a:srgbClr val="3E42B7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24" name="Conector recto 23">
            <a:extLst>
              <a:ext uri="{FF2B5EF4-FFF2-40B4-BE49-F238E27FC236}">
                <a16:creationId xmlns:a16="http://schemas.microsoft.com/office/drawing/2014/main" id="{5CAFD9C2-DFC7-CAA4-391F-6C2B4B7DB2DD}"/>
              </a:ext>
            </a:extLst>
          </p:cNvPr>
          <p:cNvCxnSpPr/>
          <p:nvPr/>
        </p:nvCxnSpPr>
        <p:spPr>
          <a:xfrm>
            <a:off x="556617" y="1926089"/>
            <a:ext cx="0" cy="1429481"/>
          </a:xfrm>
          <a:prstGeom prst="line">
            <a:avLst/>
          </a:prstGeom>
          <a:ln w="12700">
            <a:solidFill>
              <a:srgbClr val="3688C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ángulo 24">
            <a:extLst>
              <a:ext uri="{FF2B5EF4-FFF2-40B4-BE49-F238E27FC236}">
                <a16:creationId xmlns:a16="http://schemas.microsoft.com/office/drawing/2014/main" id="{B73E3D5D-0D90-B023-37DF-9B150CB785D8}"/>
              </a:ext>
            </a:extLst>
          </p:cNvPr>
          <p:cNvSpPr/>
          <p:nvPr/>
        </p:nvSpPr>
        <p:spPr>
          <a:xfrm>
            <a:off x="727087" y="2089513"/>
            <a:ext cx="10262965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Flujo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 de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emisión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 (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highlight>
                  <a:srgbClr val="00FF00"/>
                </a:highlight>
                <a:latin typeface="Century Gothic" panose="020B0502020202020204" pitchFamily="34" charset="0"/>
              </a:rPr>
              <a:t>modificación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highlight>
                  <a:srgbClr val="00FF00"/>
                </a:highlight>
                <a:latin typeface="Century Gothic" panose="020B0502020202020204" pitchFamily="34" charset="0"/>
              </a:rPr>
              <a:t>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highlight>
                  <a:srgbClr val="00FF00"/>
                </a:highlight>
                <a:latin typeface="Century Gothic" panose="020B0502020202020204" pitchFamily="34" charset="0"/>
              </a:rPr>
              <a:t>en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highlight>
                  <a:srgbClr val="00FF00"/>
                </a:highlight>
                <a:latin typeface="Century Gothic" panose="020B0502020202020204" pitchFamily="34" charset="0"/>
              </a:rPr>
              <a:t>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highlight>
                  <a:srgbClr val="00FF00"/>
                </a:highlight>
                <a:latin typeface="Century Gothic" panose="020B0502020202020204" pitchFamily="34" charset="0"/>
              </a:rPr>
              <a:t>contrato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, nuevo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contrato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 o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adenda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)</a:t>
            </a:r>
          </a:p>
          <a:p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Reglas de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resolución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.</a:t>
            </a:r>
          </a:p>
          <a:p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Resolución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parcial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 de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servicios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por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pedido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 del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cliente</a:t>
            </a:r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Flujo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 para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anular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 la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venta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 de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suspiro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 y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volver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 a la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venta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 anterior</a:t>
            </a:r>
          </a:p>
          <a:p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¿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Notificar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 al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cliente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 que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el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antiguo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cronograma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será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incluido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en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el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 nuevo?</a:t>
            </a:r>
          </a:p>
        </p:txBody>
      </p:sp>
      <p:sp>
        <p:nvSpPr>
          <p:cNvPr id="28" name="Rectángulo redondeado 27">
            <a:extLst>
              <a:ext uri="{FF2B5EF4-FFF2-40B4-BE49-F238E27FC236}">
                <a16:creationId xmlns:a16="http://schemas.microsoft.com/office/drawing/2014/main" id="{F67F2794-EC87-BAB2-FAB0-7A99A27D09F9}"/>
              </a:ext>
            </a:extLst>
          </p:cNvPr>
          <p:cNvSpPr/>
          <p:nvPr/>
        </p:nvSpPr>
        <p:spPr>
          <a:xfrm>
            <a:off x="556617" y="3971925"/>
            <a:ext cx="10554206" cy="1506080"/>
          </a:xfrm>
          <a:prstGeom prst="roundRect">
            <a:avLst/>
          </a:prstGeom>
          <a:noFill/>
          <a:ln w="9525">
            <a:solidFill>
              <a:srgbClr val="3688C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27" name="Rectángulo redondeado 26">
            <a:extLst>
              <a:ext uri="{FF2B5EF4-FFF2-40B4-BE49-F238E27FC236}">
                <a16:creationId xmlns:a16="http://schemas.microsoft.com/office/drawing/2014/main" id="{331E62EC-DED6-00D1-78F1-0E999D8BF03D}"/>
              </a:ext>
            </a:extLst>
          </p:cNvPr>
          <p:cNvSpPr/>
          <p:nvPr/>
        </p:nvSpPr>
        <p:spPr>
          <a:xfrm>
            <a:off x="821231" y="3751298"/>
            <a:ext cx="2033887" cy="441253"/>
          </a:xfrm>
          <a:prstGeom prst="roundRect">
            <a:avLst>
              <a:gd name="adj" fmla="val 50000"/>
            </a:avLst>
          </a:prstGeom>
          <a:solidFill>
            <a:srgbClr val="3E42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29" name="Rectángulo 28">
            <a:extLst>
              <a:ext uri="{FF2B5EF4-FFF2-40B4-BE49-F238E27FC236}">
                <a16:creationId xmlns:a16="http://schemas.microsoft.com/office/drawing/2014/main" id="{8AC94F9B-DC30-51AD-ADDD-FA8CB98FE188}"/>
              </a:ext>
            </a:extLst>
          </p:cNvPr>
          <p:cNvSpPr/>
          <p:nvPr/>
        </p:nvSpPr>
        <p:spPr>
          <a:xfrm>
            <a:off x="821231" y="4290721"/>
            <a:ext cx="1008255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.</a:t>
            </a:r>
          </a:p>
        </p:txBody>
      </p:sp>
      <p:sp>
        <p:nvSpPr>
          <p:cNvPr id="30" name="CuadroTexto 29">
            <a:extLst>
              <a:ext uri="{FF2B5EF4-FFF2-40B4-BE49-F238E27FC236}">
                <a16:creationId xmlns:a16="http://schemas.microsoft.com/office/drawing/2014/main" id="{A656A0F1-3BB8-E526-C86E-D5B1D6B7C8BC}"/>
              </a:ext>
            </a:extLst>
          </p:cNvPr>
          <p:cNvSpPr txBox="1"/>
          <p:nvPr/>
        </p:nvSpPr>
        <p:spPr>
          <a:xfrm>
            <a:off x="1188338" y="3815420"/>
            <a:ext cx="13211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PE" sz="1400" b="1" dirty="0">
                <a:solidFill>
                  <a:schemeClr val="bg1"/>
                </a:solidFill>
                <a:latin typeface="Century Gothic" panose="020B0502020202020204" pitchFamily="34" charset="0"/>
              </a:rPr>
              <a:t>Operaciones</a:t>
            </a:r>
            <a:endParaRPr lang="en-US" sz="14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04501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2321A70-F140-B5FC-FD42-CACE624E24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5E3A3BF-EFEA-2D76-7075-1BB2587B32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PE" dirty="0"/>
              <a:t>Etapa 1: Incluir SA inhumación en NF y NI (dentro del cronograma)</a:t>
            </a:r>
          </a:p>
          <a:p>
            <a:pPr lvl="1"/>
            <a:r>
              <a:rPr lang="es-PE" dirty="0"/>
              <a:t>Definición + </a:t>
            </a:r>
            <a:r>
              <a:rPr lang="es-PE" dirty="0" err="1"/>
              <a:t>reu</a:t>
            </a:r>
            <a:r>
              <a:rPr lang="es-PE" dirty="0"/>
              <a:t> con provee: 2 meses – abril y mayo</a:t>
            </a:r>
          </a:p>
          <a:p>
            <a:pPr lvl="1"/>
            <a:r>
              <a:rPr lang="es-PE" dirty="0"/>
              <a:t>Cotización: 2 semanas - junio</a:t>
            </a:r>
          </a:p>
          <a:p>
            <a:pPr lvl="1"/>
            <a:r>
              <a:rPr lang="es-PE" dirty="0"/>
              <a:t>Desarrollo: 6 semanas - julio</a:t>
            </a:r>
          </a:p>
          <a:p>
            <a:pPr lvl="1"/>
            <a:r>
              <a:rPr lang="es-PE" dirty="0"/>
              <a:t>Pruebas: 2 meses - agosto y septiembre</a:t>
            </a:r>
          </a:p>
          <a:p>
            <a:pPr lvl="1"/>
            <a:r>
              <a:rPr lang="es-PE" dirty="0" err="1"/>
              <a:t>PaP</a:t>
            </a:r>
            <a:r>
              <a:rPr lang="es-PE" dirty="0"/>
              <a:t>: 1° oct</a:t>
            </a:r>
          </a:p>
          <a:p>
            <a:pPr lvl="1"/>
            <a:r>
              <a:rPr lang="es-PE" dirty="0"/>
              <a:t>Ratificación: 2 meses 1° dic</a:t>
            </a:r>
          </a:p>
          <a:p>
            <a:r>
              <a:rPr lang="es-PE" dirty="0"/>
              <a:t>Etapa 2: </a:t>
            </a:r>
          </a:p>
          <a:p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13937981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2321A70-F140-B5FC-FD42-CACE624E24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5E3A3BF-EFEA-2D76-7075-1BB2587B32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PE" dirty="0"/>
              <a:t>Etapa 1: Inhumación en venta nueva (Incluir SA inhumación en NF y NI con reglas diferentes</a:t>
            </a:r>
            <a:r>
              <a:rPr lang="es-PE" dirty="0">
                <a:solidFill>
                  <a:srgbClr val="FF0000"/>
                </a:solidFill>
              </a:rPr>
              <a:t> </a:t>
            </a:r>
            <a:r>
              <a:rPr lang="es-PE" dirty="0"/>
              <a:t>- dentro del cronograma) + cantidad + </a:t>
            </a:r>
            <a:r>
              <a:rPr lang="es-PE" dirty="0" err="1"/>
              <a:t>desc</a:t>
            </a:r>
            <a:r>
              <a:rPr lang="es-PE" dirty="0"/>
              <a:t> (2024)</a:t>
            </a:r>
          </a:p>
          <a:p>
            <a:r>
              <a:rPr lang="es-PE" dirty="0"/>
              <a:t>Etapa 2: inhumación en venta antigua cerrada o vigente ¿2024?</a:t>
            </a:r>
            <a:endParaRPr lang="es-PE" dirty="0">
              <a:solidFill>
                <a:srgbClr val="FF0000"/>
              </a:solidFill>
            </a:endParaRPr>
          </a:p>
          <a:p>
            <a:r>
              <a:rPr lang="es-PE" dirty="0"/>
              <a:t>Etapa 3: incluir cualquier producto en una venta activa (2025)</a:t>
            </a:r>
          </a:p>
          <a:p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36005125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8638" y="2709024"/>
            <a:ext cx="3514725" cy="14399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57209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PT MUYA 2023" id="{7DD56CC6-AE38-4447-B65C-DAB723F2308D}" vid="{EEE17C1D-81DA-4B2F-9A4D-7AE3C219A2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PPT MUYA 2023 (1)</Template>
  <TotalTime>5923</TotalTime>
  <Words>511</Words>
  <Application>Microsoft Office PowerPoint</Application>
  <PresentationFormat>Panorámica</PresentationFormat>
  <Paragraphs>57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Century Gothic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Priscila Dominguez Calle</dc:creator>
  <cp:lastModifiedBy>Luis Rojas Crisostomo</cp:lastModifiedBy>
  <cp:revision>12</cp:revision>
  <dcterms:created xsi:type="dcterms:W3CDTF">2023-01-06T18:04:24Z</dcterms:created>
  <dcterms:modified xsi:type="dcterms:W3CDTF">2024-04-16T15:44:28Z</dcterms:modified>
</cp:coreProperties>
</file>