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432" r:id="rId4"/>
    <p:sldId id="369" r:id="rId5"/>
    <p:sldId id="329" r:id="rId6"/>
    <p:sldId id="321" r:id="rId7"/>
    <p:sldId id="349" r:id="rId8"/>
    <p:sldId id="351" r:id="rId9"/>
    <p:sldId id="361" r:id="rId10"/>
    <p:sldId id="374" r:id="rId11"/>
    <p:sldId id="365" r:id="rId12"/>
    <p:sldId id="366" r:id="rId13"/>
    <p:sldId id="367" r:id="rId14"/>
    <p:sldId id="368" r:id="rId15"/>
    <p:sldId id="427" r:id="rId16"/>
    <p:sldId id="428" r:id="rId17"/>
    <p:sldId id="429" r:id="rId18"/>
    <p:sldId id="430" r:id="rId19"/>
    <p:sldId id="431" r:id="rId20"/>
    <p:sldId id="378" r:id="rId21"/>
    <p:sldId id="375" r:id="rId22"/>
    <p:sldId id="433" r:id="rId23"/>
    <p:sldId id="342" r:id="rId24"/>
    <p:sldId id="364" r:id="rId25"/>
    <p:sldId id="356" r:id="rId26"/>
    <p:sldId id="379" r:id="rId27"/>
    <p:sldId id="341" r:id="rId28"/>
    <p:sldId id="345" r:id="rId29"/>
    <p:sldId id="313" r:id="rId3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690DE2-A6CE-8EB4-70F9-037FE80686A4}" name="Ing. Guillermo Marchena" initials="IGM" userId="809135c51187be3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Marchena Ahon" initials="GMA" lastIdx="3" clrIdx="0">
    <p:extLst>
      <p:ext uri="{19B8F6BF-5375-455C-9EA6-DF929625EA0E}">
        <p15:presenceInfo xmlns:p15="http://schemas.microsoft.com/office/powerpoint/2012/main" userId="S-1-5-21-3020843794-3870250038-3359213497-1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92"/>
    <a:srgbClr val="207467"/>
    <a:srgbClr val="97FFEB"/>
    <a:srgbClr val="00C8A2"/>
    <a:srgbClr val="E6E6E6"/>
    <a:srgbClr val="00F2C4"/>
    <a:srgbClr val="C38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95A93-2826-4145-A6E9-F567F4C91538}" type="doc">
      <dgm:prSet loTypeId="urn:microsoft.com/office/officeart/2005/8/layout/radial6" loCatId="cycl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44D9B265-D35D-434D-BC69-1D0C52DFB631}">
      <dgm:prSet phldrT="[Texto]" custT="1"/>
      <dgm:spPr/>
      <dgm:t>
        <a:bodyPr/>
        <a:lstStyle/>
        <a:p>
          <a:r>
            <a:rPr lang="es-ES" sz="4800" dirty="0"/>
            <a:t>FODA</a:t>
          </a:r>
          <a:endParaRPr lang="es-PE" sz="4800" dirty="0"/>
        </a:p>
      </dgm:t>
    </dgm:pt>
    <dgm:pt modelId="{0119FBFF-DB70-48B6-8AFB-636089A5B20A}" type="parTrans" cxnId="{7C7A3C12-7A3D-4A1A-8F91-33C1FC572A23}">
      <dgm:prSet/>
      <dgm:spPr/>
      <dgm:t>
        <a:bodyPr/>
        <a:lstStyle/>
        <a:p>
          <a:endParaRPr lang="es-PE" sz="3200"/>
        </a:p>
      </dgm:t>
    </dgm:pt>
    <dgm:pt modelId="{973B9C11-55EF-46C2-A719-1489889F3779}" type="sibTrans" cxnId="{7C7A3C12-7A3D-4A1A-8F91-33C1FC572A23}">
      <dgm:prSet/>
      <dgm:spPr/>
      <dgm:t>
        <a:bodyPr/>
        <a:lstStyle/>
        <a:p>
          <a:endParaRPr lang="es-PE" sz="3200"/>
        </a:p>
      </dgm:t>
    </dgm:pt>
    <dgm:pt modelId="{52D35993-6697-4549-814C-D3DA3F2B6E6A}">
      <dgm:prSet phldrT="[Texto]" custT="1"/>
      <dgm:spPr/>
      <dgm:t>
        <a:bodyPr/>
        <a:lstStyle/>
        <a:p>
          <a:r>
            <a:rPr lang="es-ES" sz="2000" dirty="0"/>
            <a:t>Fortaleza</a:t>
          </a:r>
          <a:endParaRPr lang="es-PE" sz="2000" dirty="0"/>
        </a:p>
      </dgm:t>
    </dgm:pt>
    <dgm:pt modelId="{0681EBF1-8643-451A-81C4-226F31BD9C52}" type="parTrans" cxnId="{DFE3AF6F-5FAC-413A-8055-93C47BE4BFA9}">
      <dgm:prSet/>
      <dgm:spPr/>
      <dgm:t>
        <a:bodyPr/>
        <a:lstStyle/>
        <a:p>
          <a:endParaRPr lang="es-PE" sz="3200"/>
        </a:p>
      </dgm:t>
    </dgm:pt>
    <dgm:pt modelId="{995F9054-765B-414E-863A-3AA767455F35}" type="sibTrans" cxnId="{DFE3AF6F-5FAC-413A-8055-93C47BE4BFA9}">
      <dgm:prSet/>
      <dgm:spPr/>
      <dgm:t>
        <a:bodyPr/>
        <a:lstStyle/>
        <a:p>
          <a:endParaRPr lang="es-PE" sz="3200"/>
        </a:p>
      </dgm:t>
    </dgm:pt>
    <dgm:pt modelId="{694018E9-05BF-4F8E-82C1-0D94E3948A24}">
      <dgm:prSet phldrT="[Texto]" custT="1"/>
      <dgm:spPr/>
      <dgm:t>
        <a:bodyPr/>
        <a:lstStyle/>
        <a:p>
          <a:r>
            <a:rPr lang="es-ES" sz="2000" dirty="0"/>
            <a:t>Oportunidad</a:t>
          </a:r>
          <a:endParaRPr lang="es-PE" sz="2000" dirty="0"/>
        </a:p>
      </dgm:t>
    </dgm:pt>
    <dgm:pt modelId="{5DE7CDEE-0E31-4D0F-B09E-F3740A967C46}" type="parTrans" cxnId="{AD1B610F-FD69-4921-B704-A993EE468202}">
      <dgm:prSet/>
      <dgm:spPr/>
      <dgm:t>
        <a:bodyPr/>
        <a:lstStyle/>
        <a:p>
          <a:endParaRPr lang="es-PE" sz="3200"/>
        </a:p>
      </dgm:t>
    </dgm:pt>
    <dgm:pt modelId="{CFE82487-71AF-472F-A5AB-75960DBEEB16}" type="sibTrans" cxnId="{AD1B610F-FD69-4921-B704-A993EE468202}">
      <dgm:prSet/>
      <dgm:spPr/>
      <dgm:t>
        <a:bodyPr/>
        <a:lstStyle/>
        <a:p>
          <a:endParaRPr lang="es-PE" sz="3200"/>
        </a:p>
      </dgm:t>
    </dgm:pt>
    <dgm:pt modelId="{1612E1A2-2F0D-418C-A20F-9ABA84F5354A}">
      <dgm:prSet phldrT="[Texto]" custT="1"/>
      <dgm:spPr/>
      <dgm:t>
        <a:bodyPr/>
        <a:lstStyle/>
        <a:p>
          <a:r>
            <a:rPr lang="es-ES" sz="2000" dirty="0"/>
            <a:t>Debilidad</a:t>
          </a:r>
          <a:endParaRPr lang="es-PE" sz="2000" dirty="0"/>
        </a:p>
      </dgm:t>
    </dgm:pt>
    <dgm:pt modelId="{7328BAED-E472-4F30-8A04-E30E395FDD58}" type="parTrans" cxnId="{0920B9AA-1718-441E-A1F1-5BDC1E7BF48B}">
      <dgm:prSet/>
      <dgm:spPr/>
      <dgm:t>
        <a:bodyPr/>
        <a:lstStyle/>
        <a:p>
          <a:endParaRPr lang="es-PE" sz="3200"/>
        </a:p>
      </dgm:t>
    </dgm:pt>
    <dgm:pt modelId="{D08CF8BA-DA82-40FB-B907-2577B8D65F26}" type="sibTrans" cxnId="{0920B9AA-1718-441E-A1F1-5BDC1E7BF48B}">
      <dgm:prSet/>
      <dgm:spPr/>
      <dgm:t>
        <a:bodyPr/>
        <a:lstStyle/>
        <a:p>
          <a:endParaRPr lang="es-PE" sz="3200"/>
        </a:p>
      </dgm:t>
    </dgm:pt>
    <dgm:pt modelId="{50DC853F-FBC9-4292-9D54-A07E81235D41}">
      <dgm:prSet phldrT="[Texto]" custT="1"/>
      <dgm:spPr/>
      <dgm:t>
        <a:bodyPr/>
        <a:lstStyle/>
        <a:p>
          <a:r>
            <a:rPr lang="es-ES" sz="2000" dirty="0"/>
            <a:t>Amenaza</a:t>
          </a:r>
          <a:endParaRPr lang="es-PE" sz="2000" dirty="0"/>
        </a:p>
      </dgm:t>
    </dgm:pt>
    <dgm:pt modelId="{5FA97B3B-4A73-46B3-9F26-40EF2CB523BC}" type="parTrans" cxnId="{69C2161E-2164-4A18-8113-CB56C74B4C60}">
      <dgm:prSet/>
      <dgm:spPr/>
      <dgm:t>
        <a:bodyPr/>
        <a:lstStyle/>
        <a:p>
          <a:endParaRPr lang="es-PE" sz="3200"/>
        </a:p>
      </dgm:t>
    </dgm:pt>
    <dgm:pt modelId="{049D6B56-B829-499B-BD92-1FBB831865B2}" type="sibTrans" cxnId="{69C2161E-2164-4A18-8113-CB56C74B4C60}">
      <dgm:prSet/>
      <dgm:spPr/>
      <dgm:t>
        <a:bodyPr/>
        <a:lstStyle/>
        <a:p>
          <a:endParaRPr lang="es-PE" sz="3200"/>
        </a:p>
      </dgm:t>
    </dgm:pt>
    <dgm:pt modelId="{414C4EB2-B463-4E5F-9696-6EB85334D773}" type="pres">
      <dgm:prSet presAssocID="{7B895A93-2826-4145-A6E9-F567F4C915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F72AD6-2738-4E0E-ABD4-999B5CA61A8B}" type="pres">
      <dgm:prSet presAssocID="{44D9B265-D35D-434D-BC69-1D0C52DFB631}" presName="centerShape" presStyleLbl="node0" presStyleIdx="0" presStyleCnt="1"/>
      <dgm:spPr/>
    </dgm:pt>
    <dgm:pt modelId="{24E8026F-7E9A-467D-8B3C-6AAC415C295A}" type="pres">
      <dgm:prSet presAssocID="{52D35993-6697-4549-814C-D3DA3F2B6E6A}" presName="node" presStyleLbl="node1" presStyleIdx="0" presStyleCnt="4" custScaleX="135779">
        <dgm:presLayoutVars>
          <dgm:bulletEnabled val="1"/>
        </dgm:presLayoutVars>
      </dgm:prSet>
      <dgm:spPr/>
    </dgm:pt>
    <dgm:pt modelId="{14EC88C2-633D-41E1-BC2F-842E3A6CA67E}" type="pres">
      <dgm:prSet presAssocID="{52D35993-6697-4549-814C-D3DA3F2B6E6A}" presName="dummy" presStyleCnt="0"/>
      <dgm:spPr/>
    </dgm:pt>
    <dgm:pt modelId="{30225F03-4CEC-43A8-8EDF-1EA637FD0CBA}" type="pres">
      <dgm:prSet presAssocID="{995F9054-765B-414E-863A-3AA767455F35}" presName="sibTrans" presStyleLbl="sibTrans2D1" presStyleIdx="0" presStyleCnt="4"/>
      <dgm:spPr/>
    </dgm:pt>
    <dgm:pt modelId="{27540E2B-E059-44A5-B816-FF6679EAD5BA}" type="pres">
      <dgm:prSet presAssocID="{694018E9-05BF-4F8E-82C1-0D94E3948A24}" presName="node" presStyleLbl="node1" presStyleIdx="1" presStyleCnt="4" custScaleX="179722" custRadScaleRad="110545">
        <dgm:presLayoutVars>
          <dgm:bulletEnabled val="1"/>
        </dgm:presLayoutVars>
      </dgm:prSet>
      <dgm:spPr/>
    </dgm:pt>
    <dgm:pt modelId="{3FC748C0-C96C-4A46-9157-D06DFD8F2873}" type="pres">
      <dgm:prSet presAssocID="{694018E9-05BF-4F8E-82C1-0D94E3948A24}" presName="dummy" presStyleCnt="0"/>
      <dgm:spPr/>
    </dgm:pt>
    <dgm:pt modelId="{F8FC4F36-468F-4760-8A3B-881537DB0A69}" type="pres">
      <dgm:prSet presAssocID="{CFE82487-71AF-472F-A5AB-75960DBEEB16}" presName="sibTrans" presStyleLbl="sibTrans2D1" presStyleIdx="1" presStyleCnt="4"/>
      <dgm:spPr/>
    </dgm:pt>
    <dgm:pt modelId="{902D7334-A321-4753-80D5-E534AECEF06C}" type="pres">
      <dgm:prSet presAssocID="{1612E1A2-2F0D-418C-A20F-9ABA84F5354A}" presName="node" presStyleLbl="node1" presStyleIdx="2" presStyleCnt="4" custScaleX="138265">
        <dgm:presLayoutVars>
          <dgm:bulletEnabled val="1"/>
        </dgm:presLayoutVars>
      </dgm:prSet>
      <dgm:spPr/>
    </dgm:pt>
    <dgm:pt modelId="{FF6BB0C8-818F-4745-9886-142E152FEB51}" type="pres">
      <dgm:prSet presAssocID="{1612E1A2-2F0D-418C-A20F-9ABA84F5354A}" presName="dummy" presStyleCnt="0"/>
      <dgm:spPr/>
    </dgm:pt>
    <dgm:pt modelId="{48E590EB-7262-4CCB-A986-2EABE481E461}" type="pres">
      <dgm:prSet presAssocID="{D08CF8BA-DA82-40FB-B907-2577B8D65F26}" presName="sibTrans" presStyleLbl="sibTrans2D1" presStyleIdx="2" presStyleCnt="4"/>
      <dgm:spPr/>
    </dgm:pt>
    <dgm:pt modelId="{FE17820F-C305-4950-ABC6-6875D368634E}" type="pres">
      <dgm:prSet presAssocID="{50DC853F-FBC9-4292-9D54-A07E81235D41}" presName="node" presStyleLbl="node1" presStyleIdx="3" presStyleCnt="4" custScaleX="157751" custRadScaleRad="104921">
        <dgm:presLayoutVars>
          <dgm:bulletEnabled val="1"/>
        </dgm:presLayoutVars>
      </dgm:prSet>
      <dgm:spPr/>
    </dgm:pt>
    <dgm:pt modelId="{3A76D49F-FC7D-48C2-813B-6462194098B7}" type="pres">
      <dgm:prSet presAssocID="{50DC853F-FBC9-4292-9D54-A07E81235D41}" presName="dummy" presStyleCnt="0"/>
      <dgm:spPr/>
    </dgm:pt>
    <dgm:pt modelId="{D22DD357-43B2-495D-A149-326C9A081892}" type="pres">
      <dgm:prSet presAssocID="{049D6B56-B829-499B-BD92-1FBB831865B2}" presName="sibTrans" presStyleLbl="sibTrans2D1" presStyleIdx="3" presStyleCnt="4"/>
      <dgm:spPr/>
    </dgm:pt>
  </dgm:ptLst>
  <dgm:cxnLst>
    <dgm:cxn modelId="{1445F203-EC82-442B-BEB4-243FF4C25B06}" type="presOf" srcId="{CFE82487-71AF-472F-A5AB-75960DBEEB16}" destId="{F8FC4F36-468F-4760-8A3B-881537DB0A69}" srcOrd="0" destOrd="0" presId="urn:microsoft.com/office/officeart/2005/8/layout/radial6"/>
    <dgm:cxn modelId="{EA9F0D05-8F78-46BE-A466-68E1835F8DB5}" type="presOf" srcId="{D08CF8BA-DA82-40FB-B907-2577B8D65F26}" destId="{48E590EB-7262-4CCB-A986-2EABE481E461}" srcOrd="0" destOrd="0" presId="urn:microsoft.com/office/officeart/2005/8/layout/radial6"/>
    <dgm:cxn modelId="{AD1B610F-FD69-4921-B704-A993EE468202}" srcId="{44D9B265-D35D-434D-BC69-1D0C52DFB631}" destId="{694018E9-05BF-4F8E-82C1-0D94E3948A24}" srcOrd="1" destOrd="0" parTransId="{5DE7CDEE-0E31-4D0F-B09E-F3740A967C46}" sibTransId="{CFE82487-71AF-472F-A5AB-75960DBEEB16}"/>
    <dgm:cxn modelId="{7C7A3C12-7A3D-4A1A-8F91-33C1FC572A23}" srcId="{7B895A93-2826-4145-A6E9-F567F4C91538}" destId="{44D9B265-D35D-434D-BC69-1D0C52DFB631}" srcOrd="0" destOrd="0" parTransId="{0119FBFF-DB70-48B6-8AFB-636089A5B20A}" sibTransId="{973B9C11-55EF-46C2-A719-1489889F3779}"/>
    <dgm:cxn modelId="{6E43ED18-3B1D-4205-9C19-0BF6DB0DEDB9}" type="presOf" srcId="{52D35993-6697-4549-814C-D3DA3F2B6E6A}" destId="{24E8026F-7E9A-467D-8B3C-6AAC415C295A}" srcOrd="0" destOrd="0" presId="urn:microsoft.com/office/officeart/2005/8/layout/radial6"/>
    <dgm:cxn modelId="{69C2161E-2164-4A18-8113-CB56C74B4C60}" srcId="{44D9B265-D35D-434D-BC69-1D0C52DFB631}" destId="{50DC853F-FBC9-4292-9D54-A07E81235D41}" srcOrd="3" destOrd="0" parTransId="{5FA97B3B-4A73-46B3-9F26-40EF2CB523BC}" sibTransId="{049D6B56-B829-499B-BD92-1FBB831865B2}"/>
    <dgm:cxn modelId="{99D0B44A-C6AD-4F98-8052-8A3A5C00F1F4}" type="presOf" srcId="{694018E9-05BF-4F8E-82C1-0D94E3948A24}" destId="{27540E2B-E059-44A5-B816-FF6679EAD5BA}" srcOrd="0" destOrd="0" presId="urn:microsoft.com/office/officeart/2005/8/layout/radial6"/>
    <dgm:cxn modelId="{DFE3AF6F-5FAC-413A-8055-93C47BE4BFA9}" srcId="{44D9B265-D35D-434D-BC69-1D0C52DFB631}" destId="{52D35993-6697-4549-814C-D3DA3F2B6E6A}" srcOrd="0" destOrd="0" parTransId="{0681EBF1-8643-451A-81C4-226F31BD9C52}" sibTransId="{995F9054-765B-414E-863A-3AA767455F35}"/>
    <dgm:cxn modelId="{B5631B7B-76DF-4636-AB86-CD4CE54792B5}" type="presOf" srcId="{995F9054-765B-414E-863A-3AA767455F35}" destId="{30225F03-4CEC-43A8-8EDF-1EA637FD0CBA}" srcOrd="0" destOrd="0" presId="urn:microsoft.com/office/officeart/2005/8/layout/radial6"/>
    <dgm:cxn modelId="{81CA539D-91B3-4F53-A76D-8271118BB9C9}" type="presOf" srcId="{049D6B56-B829-499B-BD92-1FBB831865B2}" destId="{D22DD357-43B2-495D-A149-326C9A081892}" srcOrd="0" destOrd="0" presId="urn:microsoft.com/office/officeart/2005/8/layout/radial6"/>
    <dgm:cxn modelId="{0920B9AA-1718-441E-A1F1-5BDC1E7BF48B}" srcId="{44D9B265-D35D-434D-BC69-1D0C52DFB631}" destId="{1612E1A2-2F0D-418C-A20F-9ABA84F5354A}" srcOrd="2" destOrd="0" parTransId="{7328BAED-E472-4F30-8A04-E30E395FDD58}" sibTransId="{D08CF8BA-DA82-40FB-B907-2577B8D65F26}"/>
    <dgm:cxn modelId="{6EDCD3AB-BD92-4AF2-B858-15146BB1A886}" type="presOf" srcId="{7B895A93-2826-4145-A6E9-F567F4C91538}" destId="{414C4EB2-B463-4E5F-9696-6EB85334D773}" srcOrd="0" destOrd="0" presId="urn:microsoft.com/office/officeart/2005/8/layout/radial6"/>
    <dgm:cxn modelId="{AF6BB9EB-4C44-408D-B796-6B75D169A32A}" type="presOf" srcId="{1612E1A2-2F0D-418C-A20F-9ABA84F5354A}" destId="{902D7334-A321-4753-80D5-E534AECEF06C}" srcOrd="0" destOrd="0" presId="urn:microsoft.com/office/officeart/2005/8/layout/radial6"/>
    <dgm:cxn modelId="{60CCB0FA-D4B1-4C51-8177-3CD4A4908EE6}" type="presOf" srcId="{44D9B265-D35D-434D-BC69-1D0C52DFB631}" destId="{A8F72AD6-2738-4E0E-ABD4-999B5CA61A8B}" srcOrd="0" destOrd="0" presId="urn:microsoft.com/office/officeart/2005/8/layout/radial6"/>
    <dgm:cxn modelId="{33CA13FD-91F0-4EBA-A407-DE922615518E}" type="presOf" srcId="{50DC853F-FBC9-4292-9D54-A07E81235D41}" destId="{FE17820F-C305-4950-ABC6-6875D368634E}" srcOrd="0" destOrd="0" presId="urn:microsoft.com/office/officeart/2005/8/layout/radial6"/>
    <dgm:cxn modelId="{DDD4AB7A-7C3A-45CF-BFDF-9C9B10EC137D}" type="presParOf" srcId="{414C4EB2-B463-4E5F-9696-6EB85334D773}" destId="{A8F72AD6-2738-4E0E-ABD4-999B5CA61A8B}" srcOrd="0" destOrd="0" presId="urn:microsoft.com/office/officeart/2005/8/layout/radial6"/>
    <dgm:cxn modelId="{E1C1F9F6-6819-403F-9DF0-D003C4D558F6}" type="presParOf" srcId="{414C4EB2-B463-4E5F-9696-6EB85334D773}" destId="{24E8026F-7E9A-467D-8B3C-6AAC415C295A}" srcOrd="1" destOrd="0" presId="urn:microsoft.com/office/officeart/2005/8/layout/radial6"/>
    <dgm:cxn modelId="{F8550296-8D7D-4582-86AF-F716E50CB7F1}" type="presParOf" srcId="{414C4EB2-B463-4E5F-9696-6EB85334D773}" destId="{14EC88C2-633D-41E1-BC2F-842E3A6CA67E}" srcOrd="2" destOrd="0" presId="urn:microsoft.com/office/officeart/2005/8/layout/radial6"/>
    <dgm:cxn modelId="{8D00DAB3-3DEF-46C3-B4CB-A453DC1B8A46}" type="presParOf" srcId="{414C4EB2-B463-4E5F-9696-6EB85334D773}" destId="{30225F03-4CEC-43A8-8EDF-1EA637FD0CBA}" srcOrd="3" destOrd="0" presId="urn:microsoft.com/office/officeart/2005/8/layout/radial6"/>
    <dgm:cxn modelId="{47E7D96C-7A09-40B8-91D5-4B4A7523CED2}" type="presParOf" srcId="{414C4EB2-B463-4E5F-9696-6EB85334D773}" destId="{27540E2B-E059-44A5-B816-FF6679EAD5BA}" srcOrd="4" destOrd="0" presId="urn:microsoft.com/office/officeart/2005/8/layout/radial6"/>
    <dgm:cxn modelId="{B9F426C8-DB03-4314-85F4-BB4A9F3627D7}" type="presParOf" srcId="{414C4EB2-B463-4E5F-9696-6EB85334D773}" destId="{3FC748C0-C96C-4A46-9157-D06DFD8F2873}" srcOrd="5" destOrd="0" presId="urn:microsoft.com/office/officeart/2005/8/layout/radial6"/>
    <dgm:cxn modelId="{5FFC66D4-AC32-467B-8ECF-D338E8470E35}" type="presParOf" srcId="{414C4EB2-B463-4E5F-9696-6EB85334D773}" destId="{F8FC4F36-468F-4760-8A3B-881537DB0A69}" srcOrd="6" destOrd="0" presId="urn:microsoft.com/office/officeart/2005/8/layout/radial6"/>
    <dgm:cxn modelId="{955467D3-95B8-4872-B334-E371CDCAA892}" type="presParOf" srcId="{414C4EB2-B463-4E5F-9696-6EB85334D773}" destId="{902D7334-A321-4753-80D5-E534AECEF06C}" srcOrd="7" destOrd="0" presId="urn:microsoft.com/office/officeart/2005/8/layout/radial6"/>
    <dgm:cxn modelId="{4DB21022-CBEA-4A16-97A7-6A746EAD66F9}" type="presParOf" srcId="{414C4EB2-B463-4E5F-9696-6EB85334D773}" destId="{FF6BB0C8-818F-4745-9886-142E152FEB51}" srcOrd="8" destOrd="0" presId="urn:microsoft.com/office/officeart/2005/8/layout/radial6"/>
    <dgm:cxn modelId="{6D0CFF14-E1E8-4E23-8686-692AFCAB0FFE}" type="presParOf" srcId="{414C4EB2-B463-4E5F-9696-6EB85334D773}" destId="{48E590EB-7262-4CCB-A986-2EABE481E461}" srcOrd="9" destOrd="0" presId="urn:microsoft.com/office/officeart/2005/8/layout/radial6"/>
    <dgm:cxn modelId="{4C5967BA-DED4-45B9-B10C-771E17C37A1A}" type="presParOf" srcId="{414C4EB2-B463-4E5F-9696-6EB85334D773}" destId="{FE17820F-C305-4950-ABC6-6875D368634E}" srcOrd="10" destOrd="0" presId="urn:microsoft.com/office/officeart/2005/8/layout/radial6"/>
    <dgm:cxn modelId="{9675EA46-E7C8-4DED-872E-930E47B4B670}" type="presParOf" srcId="{414C4EB2-B463-4E5F-9696-6EB85334D773}" destId="{3A76D49F-FC7D-48C2-813B-6462194098B7}" srcOrd="11" destOrd="0" presId="urn:microsoft.com/office/officeart/2005/8/layout/radial6"/>
    <dgm:cxn modelId="{D5B5DAB4-D557-4657-A699-AFF3CCE4A330}" type="presParOf" srcId="{414C4EB2-B463-4E5F-9696-6EB85334D773}" destId="{D22DD357-43B2-495D-A149-326C9A0818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D357-43B2-495D-A149-326C9A081892}">
      <dsp:nvSpPr>
        <dsp:cNvPr id="0" name=""/>
        <dsp:cNvSpPr/>
      </dsp:nvSpPr>
      <dsp:spPr>
        <a:xfrm>
          <a:off x="2106012" y="502172"/>
          <a:ext cx="3370268" cy="3370268"/>
        </a:xfrm>
        <a:prstGeom prst="blockArc">
          <a:avLst>
            <a:gd name="adj1" fmla="val 10795835"/>
            <a:gd name="adj2" fmla="val 16369242"/>
            <a:gd name="adj3" fmla="val 463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E590EB-7262-4CCB-A986-2EABE481E461}">
      <dsp:nvSpPr>
        <dsp:cNvPr id="0" name=""/>
        <dsp:cNvSpPr/>
      </dsp:nvSpPr>
      <dsp:spPr>
        <a:xfrm>
          <a:off x="2106012" y="506161"/>
          <a:ext cx="3370268" cy="3370268"/>
        </a:xfrm>
        <a:prstGeom prst="blockArc">
          <a:avLst>
            <a:gd name="adj1" fmla="val 5230758"/>
            <a:gd name="adj2" fmla="val 10804165"/>
            <a:gd name="adj3" fmla="val 463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C4F36-468F-4760-8A3B-881537DB0A69}">
      <dsp:nvSpPr>
        <dsp:cNvPr id="0" name=""/>
        <dsp:cNvSpPr/>
      </dsp:nvSpPr>
      <dsp:spPr>
        <a:xfrm>
          <a:off x="2360616" y="513346"/>
          <a:ext cx="3370268" cy="3370268"/>
        </a:xfrm>
        <a:prstGeom prst="blockArc">
          <a:avLst>
            <a:gd name="adj1" fmla="val 21580827"/>
            <a:gd name="adj2" fmla="val 5763239"/>
            <a:gd name="adj3" fmla="val 463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25F03-4CEC-43A8-8EDF-1EA637FD0CBA}">
      <dsp:nvSpPr>
        <dsp:cNvPr id="0" name=""/>
        <dsp:cNvSpPr/>
      </dsp:nvSpPr>
      <dsp:spPr>
        <a:xfrm>
          <a:off x="2360616" y="494986"/>
          <a:ext cx="3370268" cy="3370268"/>
        </a:xfrm>
        <a:prstGeom prst="blockArc">
          <a:avLst>
            <a:gd name="adj1" fmla="val 15836761"/>
            <a:gd name="adj2" fmla="val 19173"/>
            <a:gd name="adj3" fmla="val 463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F72AD6-2738-4E0E-ABD4-999B5CA61A8B}">
      <dsp:nvSpPr>
        <dsp:cNvPr id="0" name=""/>
        <dsp:cNvSpPr/>
      </dsp:nvSpPr>
      <dsp:spPr>
        <a:xfrm>
          <a:off x="3096542" y="1413693"/>
          <a:ext cx="1551215" cy="1551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FODA</a:t>
          </a:r>
          <a:endParaRPr lang="es-PE" sz="4800" kern="1200" dirty="0"/>
        </a:p>
      </dsp:txBody>
      <dsp:txXfrm>
        <a:off x="3323712" y="1640863"/>
        <a:ext cx="1096875" cy="1096875"/>
      </dsp:txXfrm>
    </dsp:sp>
    <dsp:sp modelId="{24E8026F-7E9A-467D-8B3C-6AAC415C295A}">
      <dsp:nvSpPr>
        <dsp:cNvPr id="0" name=""/>
        <dsp:cNvSpPr/>
      </dsp:nvSpPr>
      <dsp:spPr>
        <a:xfrm>
          <a:off x="3134971" y="332"/>
          <a:ext cx="1474357" cy="10858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Fortaleza</a:t>
          </a:r>
          <a:endParaRPr lang="es-PE" sz="2000" kern="1200" dirty="0"/>
        </a:p>
      </dsp:txBody>
      <dsp:txXfrm>
        <a:off x="3350886" y="159351"/>
        <a:ext cx="1042527" cy="767812"/>
      </dsp:txXfrm>
    </dsp:sp>
    <dsp:sp modelId="{27540E2B-E059-44A5-B816-FF6679EAD5BA}">
      <dsp:nvSpPr>
        <dsp:cNvPr id="0" name=""/>
        <dsp:cNvSpPr/>
      </dsp:nvSpPr>
      <dsp:spPr>
        <a:xfrm>
          <a:off x="4716012" y="1646375"/>
          <a:ext cx="1951512" cy="10858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Oportunidad</a:t>
          </a:r>
          <a:endParaRPr lang="es-PE" sz="2000" kern="1200" dirty="0"/>
        </a:p>
      </dsp:txBody>
      <dsp:txXfrm>
        <a:off x="5001804" y="1805394"/>
        <a:ext cx="1379928" cy="767812"/>
      </dsp:txXfrm>
    </dsp:sp>
    <dsp:sp modelId="{902D7334-A321-4753-80D5-E534AECEF06C}">
      <dsp:nvSpPr>
        <dsp:cNvPr id="0" name=""/>
        <dsp:cNvSpPr/>
      </dsp:nvSpPr>
      <dsp:spPr>
        <a:xfrm>
          <a:off x="3121474" y="3292419"/>
          <a:ext cx="1501351" cy="10858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Debilidad</a:t>
          </a:r>
          <a:endParaRPr lang="es-PE" sz="2000" kern="1200" dirty="0"/>
        </a:p>
      </dsp:txBody>
      <dsp:txXfrm>
        <a:off x="3341342" y="3451438"/>
        <a:ext cx="1061615" cy="767812"/>
      </dsp:txXfrm>
    </dsp:sp>
    <dsp:sp modelId="{FE17820F-C305-4950-ABC6-6875D368634E}">
      <dsp:nvSpPr>
        <dsp:cNvPr id="0" name=""/>
        <dsp:cNvSpPr/>
      </dsp:nvSpPr>
      <dsp:spPr>
        <a:xfrm>
          <a:off x="1288634" y="1646375"/>
          <a:ext cx="1712940" cy="10858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Amenaza</a:t>
          </a:r>
          <a:endParaRPr lang="es-PE" sz="2000" kern="1200" dirty="0"/>
        </a:p>
      </dsp:txBody>
      <dsp:txXfrm>
        <a:off x="1539488" y="1805394"/>
        <a:ext cx="1211232" cy="76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5B0AD-6FBD-4CED-A38F-0CE8E0F7B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05EF2-67FE-4C7B-A943-6417FEB35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1F0AD-D420-47C6-937B-3E2D0DB7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FA4B4-2847-47D3-B73F-07135350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86DE9-4345-4144-A806-27B5650A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08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F9158-A4B9-4129-85FA-0885A263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48221-C643-40CA-B4AB-ECD348E6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733A-6074-424A-B9AD-0EFF23D9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45245-80F8-4B57-A932-449F5A9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039F0-5E7F-4E93-96D0-DD34B5DF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6FDC09-6156-429D-AD33-FAD390E0B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44A81-5C8D-48BF-976A-120CA2516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B2901-D97C-4340-86FF-00CFD1F2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C4375-0D1A-4986-BC54-A60B48AA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76C61-E097-48CA-B285-BC5F26B9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191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AA282-FCBE-4218-B80C-6B0C83B7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D4858-74F0-41ED-BDD1-4B2AB2D2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5A5B38-3BF8-482A-A6FC-CAE0FC73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4C17F-BDC2-40E9-A1AA-9C4EE238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5094D-50F7-434D-9617-669865EC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3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16FFB-8B1F-4386-894B-750F779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A0F420-0E6A-411E-9D64-06D6F6322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F4CDB-A107-4C61-9331-2D4D7BA1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DEF82-CCE5-470B-8A88-781E9E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E1C0D-59B6-4367-B8B8-D27FA968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445A9-088F-46DE-95A7-D0E1FD1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7E8BC-5EDD-4125-825E-698AF7941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8EE92C-71CF-4BB2-B1A7-CF4B37CD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48E4E4-C293-4CBB-8DDA-2CA55570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082A98-AAF9-44B8-9DDB-555103FE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41DCC0-9C73-4709-8583-BFC36982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4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88A78-95E6-44AC-859A-EE318634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3E4E-A8FA-4031-8A25-0CDC8F99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3D3A09-956E-48C6-91DE-D6E9104CF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81C77A-26F8-4C30-BC4F-10D46587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08078-3C86-4936-A96A-595F97FF6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27FC70-339A-4649-871E-45C963A8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B52085-84DB-40A5-AAE3-E182CD63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385B96-B176-4FAA-A278-E0525D0C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89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A99D-D41E-44B6-AD16-18659ED5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35CBFB-3CDD-4115-9D4F-84239E4C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FBB3F5-8B83-4A5F-A10F-781B279A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2E537-2A6F-4DAF-840E-0F21E4E6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339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FB54E9-1CFC-4ACA-B236-5A98B06E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0DE484-1EA6-43EC-AC81-04D5C9E1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8DC43C-45D2-44C5-91E0-C6148CAE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2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05E7-C752-441D-AE75-BEF70D71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96044-451B-4DF6-A7A1-D2691803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7EE8A-A52F-40C1-A9BA-BCE771994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209C58-D7AA-41D6-A2A4-E76A7E82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D3087A-251E-469F-9863-D4FEE4F1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B4CC43-20C7-412B-B158-D9CAE063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9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1D02-B259-4D90-80CD-EF75FE9A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C3BBCD-C19D-4703-8559-744E10047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FAF94E-8633-41CD-B096-E51963D72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E7637-646E-4111-9FEA-7580DCBE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4FD3C-2267-4B19-A457-AABFE84E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626A0F-82E9-43FE-9945-81855FA0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37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980644-9707-43CD-9ED6-A463D18F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13DED-C1BE-40B9-8449-33FC0918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BFBE15-80F7-4977-917A-0A76232BC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7C92-6667-4FC7-B56E-583D68A33E35}" type="datetimeFigureOut">
              <a:rPr lang="es-PE" smtClean="0"/>
              <a:t>22/10/2021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647D0-539C-44A2-BBD6-243A90C7C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90F46-FA0B-47E3-898B-BB92D5E2A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9559-4027-47E7-A99F-4842D9B7A6C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1F202-BD3A-4669-BE16-539AC2F21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38" y="3109394"/>
            <a:ext cx="9800601" cy="790886"/>
          </a:xfrm>
        </p:spPr>
        <p:txBody>
          <a:bodyPr>
            <a:noAutofit/>
          </a:bodyPr>
          <a:lstStyle/>
          <a:p>
            <a:pPr algn="l"/>
            <a:r>
              <a:rPr lang="es-ES" sz="5200" dirty="0">
                <a:solidFill>
                  <a:schemeClr val="bg1"/>
                </a:solidFill>
                <a:latin typeface="Gotham Black" pitchFamily="50" charset="0"/>
              </a:rPr>
              <a:t>M</a:t>
            </a:r>
            <a:r>
              <a:rPr lang="es-PE" sz="5200" dirty="0">
                <a:solidFill>
                  <a:schemeClr val="bg1"/>
                </a:solidFill>
                <a:latin typeface="Gotham Black" pitchFamily="50" charset="0"/>
              </a:rPr>
              <a:t>ANAGEMENT ESTRATÉGICO 2022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5D1A4AA-46E8-4A30-AE67-773E5E5D97CA}"/>
              </a:ext>
            </a:extLst>
          </p:cNvPr>
          <p:cNvSpPr txBox="1">
            <a:spLocks/>
          </p:cNvSpPr>
          <p:nvPr/>
        </p:nvSpPr>
        <p:spPr>
          <a:xfrm>
            <a:off x="6691614" y="5881169"/>
            <a:ext cx="5309886" cy="790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600" dirty="0">
                <a:solidFill>
                  <a:schemeClr val="bg1"/>
                </a:solidFill>
                <a:latin typeface="Gotham Black" pitchFamily="50" charset="0"/>
              </a:rPr>
              <a:t>INVERSIONES MUYA SAC</a:t>
            </a:r>
            <a:endParaRPr lang="es-PE" sz="3200" dirty="0">
              <a:solidFill>
                <a:schemeClr val="bg1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D238B01-28F8-4E74-8DB5-A50204FF3B03}"/>
              </a:ext>
            </a:extLst>
          </p:cNvPr>
          <p:cNvCxnSpPr>
            <a:cxnSpLocks/>
          </p:cNvCxnSpPr>
          <p:nvPr/>
        </p:nvCxnSpPr>
        <p:spPr>
          <a:xfrm>
            <a:off x="2560514" y="4261966"/>
            <a:ext cx="4256975" cy="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29B6964-EFD6-43CA-8147-44070056BC9D}"/>
              </a:ext>
            </a:extLst>
          </p:cNvPr>
          <p:cNvSpPr/>
          <p:nvPr/>
        </p:nvSpPr>
        <p:spPr>
          <a:xfrm>
            <a:off x="2654582" y="193463"/>
            <a:ext cx="2727645" cy="415579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 ESTRATÉGICO</a:t>
            </a:r>
            <a:endParaRPr kumimoji="0" lang="es-PE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79E3F3-843D-48F1-8463-2C020BDB2F53}"/>
              </a:ext>
            </a:extLst>
          </p:cNvPr>
          <p:cNvSpPr txBox="1"/>
          <p:nvPr/>
        </p:nvSpPr>
        <p:spPr>
          <a:xfrm>
            <a:off x="2758754" y="4979648"/>
            <a:ext cx="443133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Realizará una FODA Cruzada Corporativa y para cada Gerencia.</a:t>
            </a:r>
          </a:p>
          <a:p>
            <a:pPr marL="177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Gerencia Comercial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Gerencia de Administración y Finanzas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Gerencia de Operaciones</a:t>
            </a:r>
          </a:p>
          <a:p>
            <a:pPr marL="463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 Gerencia de SAC - Parque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46F322D-1770-43D7-BA0C-4665862B7883}"/>
              </a:ext>
            </a:extLst>
          </p:cNvPr>
          <p:cNvSpPr/>
          <p:nvPr/>
        </p:nvSpPr>
        <p:spPr>
          <a:xfrm>
            <a:off x="2654583" y="822149"/>
            <a:ext cx="2630672" cy="41557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207467"/>
                </a:solidFill>
                <a:latin typeface="Calibri" panose="020F0502020204030204"/>
              </a:rPr>
              <a:t>MATRIZ FODA CRUZADA</a:t>
            </a:r>
            <a:endParaRPr kumimoji="0" lang="es-PE" b="1" i="0" u="none" strike="noStrike" kern="1200" cap="none" spc="0" normalizeH="0" baseline="0" noProof="0" dirty="0">
              <a:ln>
                <a:noFill/>
              </a:ln>
              <a:solidFill>
                <a:srgbClr val="2074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6E36BA-CD9B-4FCF-9BDD-2BE471B62D98}"/>
              </a:ext>
            </a:extLst>
          </p:cNvPr>
          <p:cNvSpPr txBox="1"/>
          <p:nvPr/>
        </p:nvSpPr>
        <p:spPr>
          <a:xfrm>
            <a:off x="2758754" y="1261375"/>
            <a:ext cx="84918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Su función es, ayudar al estratega a encontrar el mejor acoplamiento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 las tendencias del entorno 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(oportunidades y amenazas)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las capacidades internas de la compañía 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(fortalezas y debilidades).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C1F49E4-255D-4F4C-AF7F-8DF78C09217B}"/>
              </a:ext>
            </a:extLst>
          </p:cNvPr>
          <p:cNvSpPr txBox="1"/>
          <p:nvPr/>
        </p:nvSpPr>
        <p:spPr>
          <a:xfrm>
            <a:off x="2758754" y="2266821"/>
            <a:ext cx="549399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Permitiendo a la organización formular estrategias para: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0850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F </a:t>
            </a:r>
            <a:r>
              <a:rPr lang="es-ES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:  A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provechar sus fortalezas, </a:t>
            </a:r>
          </a:p>
          <a:p>
            <a:pPr marL="450850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O :  Utilizar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tiempo las oportunidades </a:t>
            </a:r>
          </a:p>
          <a:p>
            <a:pPr marL="450850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D </a:t>
            </a:r>
            <a:r>
              <a:rPr lang="es-ES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:  P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revenir el impacto de sus debilidades</a:t>
            </a:r>
          </a:p>
          <a:p>
            <a:pPr marL="450850" marR="0" lvl="0" indent="-2778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Anticiparse al efecto de sus amenazas.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60F6975-664B-4E5A-905D-63EE2809E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736176"/>
              </p:ext>
            </p:extLst>
          </p:nvPr>
        </p:nvGraphicFramePr>
        <p:xfrm>
          <a:off x="5497974" y="2116150"/>
          <a:ext cx="7863586" cy="437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26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221A979-310E-4E67-8F6E-3BE74976E417}"/>
              </a:ext>
            </a:extLst>
          </p:cNvPr>
          <p:cNvSpPr txBox="1"/>
          <p:nvPr/>
        </p:nvSpPr>
        <p:spPr>
          <a:xfrm>
            <a:off x="2634302" y="5850756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 colaboradores saben distinguir entre ¿Productos, Canales y Tipo de Necesidad? Y ¿La relación que existe entre Cuenta Contable y Centro de Costo?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2DE7778-E34F-414C-952F-12984F9DB912}"/>
              </a:ext>
            </a:extLst>
          </p:cNvPr>
          <p:cNvSpPr/>
          <p:nvPr/>
        </p:nvSpPr>
        <p:spPr>
          <a:xfrm>
            <a:off x="2743907" y="355377"/>
            <a:ext cx="2187436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Comercial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C53CD7-B596-46CE-8162-BCD7487C7A18}"/>
              </a:ext>
            </a:extLst>
          </p:cNvPr>
          <p:cNvSpPr txBox="1"/>
          <p:nvPr/>
        </p:nvSpPr>
        <p:spPr>
          <a:xfrm>
            <a:off x="2662295" y="1974563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¿Tenemos una segmentación eficaz del mercado y de los clientes?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FDE9A2-5C3C-4D45-A2D4-9641A3B95D9D}"/>
              </a:ext>
            </a:extLst>
          </p:cNvPr>
          <p:cNvSpPr txBox="1"/>
          <p:nvPr/>
        </p:nvSpPr>
        <p:spPr>
          <a:xfrm>
            <a:off x="2634302" y="3414339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Todos tus productos son Individualmente Rentables ¿Recibimos información sobre la rentabilidad de los diferentes productos o canales de ventas?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9EE7DA-5822-41CA-98B4-B4F3CFAFF3C5}"/>
              </a:ext>
            </a:extLst>
          </p:cNvPr>
          <p:cNvSpPr txBox="1"/>
          <p:nvPr/>
        </p:nvSpPr>
        <p:spPr>
          <a:xfrm>
            <a:off x="2634302" y="4308915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qué se basa la empresa para tomar decisiones de Marketing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93FC50-F3A3-4C84-AC2F-9F13F22197D8}"/>
              </a:ext>
            </a:extLst>
          </p:cNvPr>
          <p:cNvSpPr txBox="1"/>
          <p:nvPr/>
        </p:nvSpPr>
        <p:spPr>
          <a:xfrm>
            <a:off x="2662295" y="4785449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Existe un Plan de Comunicación Comercial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C8B5DC-C61B-4394-A5C9-7090DF8B87AE}"/>
              </a:ext>
            </a:extLst>
          </p:cNvPr>
          <p:cNvSpPr txBox="1"/>
          <p:nvPr/>
        </p:nvSpPr>
        <p:spPr>
          <a:xfrm>
            <a:off x="2662295" y="2472357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¿Quiénes son tus 5 competidores mas fuertes?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3054A5-475F-4871-B965-85F4C0A2D2F7}"/>
              </a:ext>
            </a:extLst>
          </p:cNvPr>
          <p:cNvSpPr txBox="1"/>
          <p:nvPr/>
        </p:nvSpPr>
        <p:spPr>
          <a:xfrm>
            <a:off x="2662295" y="2943348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¿Tienen éxito tus competidores?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640EC1-DAB7-449E-B592-24E1D7AA56DC}"/>
              </a:ext>
            </a:extLst>
          </p:cNvPr>
          <p:cNvSpPr txBox="1"/>
          <p:nvPr/>
        </p:nvSpPr>
        <p:spPr>
          <a:xfrm>
            <a:off x="2662295" y="5236265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 están gestionando la documentación de procesos comerciales, su nivel de cumplimiento estará por encima del 90%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6C533D-3A43-48C0-AB46-68A958E27BB7}"/>
              </a:ext>
            </a:extLst>
          </p:cNvPr>
          <p:cNvSpPr txBox="1"/>
          <p:nvPr/>
        </p:nvSpPr>
        <p:spPr>
          <a:xfrm>
            <a:off x="2662295" y="1360128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criterios son utilizados, para la toma de decisiones comerciales?</a:t>
            </a:r>
          </a:p>
        </p:txBody>
      </p:sp>
      <p:sp>
        <p:nvSpPr>
          <p:cNvPr id="14" name="Diagrama de flujo: proceso alternativo 13">
            <a:extLst>
              <a:ext uri="{FF2B5EF4-FFF2-40B4-BE49-F238E27FC236}">
                <a16:creationId xmlns:a16="http://schemas.microsoft.com/office/drawing/2014/main" id="{AB32A42D-2F79-46B7-B96F-0098CBFAE32E}"/>
              </a:ext>
            </a:extLst>
          </p:cNvPr>
          <p:cNvSpPr/>
          <p:nvPr/>
        </p:nvSpPr>
        <p:spPr>
          <a:xfrm>
            <a:off x="2743907" y="846618"/>
            <a:ext cx="2862205" cy="44074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207467"/>
                </a:solidFill>
                <a:latin typeface="Calibri" panose="020F0502020204030204"/>
              </a:rPr>
              <a:t>Preguntas Referenciales: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2074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19FC7C6-FF0F-446C-8D5B-43F279F94B25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776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221A979-310E-4E67-8F6E-3BE74976E417}"/>
              </a:ext>
            </a:extLst>
          </p:cNvPr>
          <p:cNvSpPr txBox="1"/>
          <p:nvPr/>
        </p:nvSpPr>
        <p:spPr>
          <a:xfrm>
            <a:off x="2662295" y="1380722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Consideramos nuestro organigrama el más adecuado a los negocios de la empresa.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2DE7778-E34F-414C-952F-12984F9DB912}"/>
              </a:ext>
            </a:extLst>
          </p:cNvPr>
          <p:cNvSpPr/>
          <p:nvPr/>
        </p:nvSpPr>
        <p:spPr>
          <a:xfrm>
            <a:off x="2743907" y="355377"/>
            <a:ext cx="2187436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Administración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C7D860-EC91-409F-91DF-63CAA9A8595A}"/>
              </a:ext>
            </a:extLst>
          </p:cNvPr>
          <p:cNvSpPr txBox="1"/>
          <p:nvPr/>
        </p:nvSpPr>
        <p:spPr>
          <a:xfrm>
            <a:off x="2657125" y="2083051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Contamos con un manual de funciones, que permita identificar el rol que tienen los colaboradores y que fomente el proceso de comunicación, disminuyendo las cargas de trabajo innecesarias.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F32498-377F-463E-B361-B3F1B368FE99}"/>
              </a:ext>
            </a:extLst>
          </p:cNvPr>
          <p:cNvSpPr txBox="1"/>
          <p:nvPr/>
        </p:nvSpPr>
        <p:spPr>
          <a:xfrm>
            <a:off x="2657125" y="3710210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Sientes que los gastos están muy altos, y también existe una política de compras bien definidas.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23E01C-2DA7-44BC-B529-42F3016C9821}"/>
              </a:ext>
            </a:extLst>
          </p:cNvPr>
          <p:cNvSpPr txBox="1"/>
          <p:nvPr/>
        </p:nvSpPr>
        <p:spPr>
          <a:xfrm>
            <a:off x="2657125" y="4865100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se selecciona a los proveedores, se realiza una valoración sistémica o hay un indicador diferencial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CC032-0446-4BD6-9E2D-6890B226FEC3}"/>
              </a:ext>
            </a:extLst>
          </p:cNvPr>
          <p:cNvSpPr txBox="1"/>
          <p:nvPr/>
        </p:nvSpPr>
        <p:spPr>
          <a:xfrm>
            <a:off x="2657125" y="3016212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hace un repaso periódico de la empresa para apreciar los puntos fuertes y vulnerables.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27285F-DFD0-4575-BA8B-DBB4DE222639}"/>
              </a:ext>
            </a:extLst>
          </p:cNvPr>
          <p:cNvSpPr txBox="1"/>
          <p:nvPr/>
        </p:nvSpPr>
        <p:spPr>
          <a:xfrm>
            <a:off x="2657125" y="4398412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controla eficazmente la ejecución presupuestal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3A9939-6869-46A3-88EA-A84058C1AA88}"/>
              </a:ext>
            </a:extLst>
          </p:cNvPr>
          <p:cNvSpPr txBox="1"/>
          <p:nvPr/>
        </p:nvSpPr>
        <p:spPr>
          <a:xfrm>
            <a:off x="2657125" y="5518807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 bien calculado y gestionado el capital circulante necesario?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81AB30-AF64-4197-BE17-34040A379DA6}"/>
              </a:ext>
            </a:extLst>
          </p:cNvPr>
          <p:cNvSpPr txBox="1"/>
          <p:nvPr/>
        </p:nvSpPr>
        <p:spPr>
          <a:xfrm>
            <a:off x="2657125" y="5991628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 gastos financieros son excesivos</a:t>
            </a:r>
          </a:p>
        </p:txBody>
      </p:sp>
      <p:sp>
        <p:nvSpPr>
          <p:cNvPr id="14" name="Diagrama de flujo: proceso alternativo 13">
            <a:extLst>
              <a:ext uri="{FF2B5EF4-FFF2-40B4-BE49-F238E27FC236}">
                <a16:creationId xmlns:a16="http://schemas.microsoft.com/office/drawing/2014/main" id="{5907362B-2F7E-4B4C-BDA7-05B746D4C80B}"/>
              </a:ext>
            </a:extLst>
          </p:cNvPr>
          <p:cNvSpPr/>
          <p:nvPr/>
        </p:nvSpPr>
        <p:spPr>
          <a:xfrm>
            <a:off x="2743907" y="846618"/>
            <a:ext cx="2862205" cy="44074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207467"/>
                </a:solidFill>
                <a:latin typeface="Calibri" panose="020F0502020204030204"/>
              </a:rPr>
              <a:t>Preguntas Referenciales: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2074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FFC4D5E-5101-41F8-8010-79E0BB6F1510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25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221A979-310E-4E67-8F6E-3BE74976E417}"/>
              </a:ext>
            </a:extLst>
          </p:cNvPr>
          <p:cNvSpPr txBox="1"/>
          <p:nvPr/>
        </p:nvSpPr>
        <p:spPr>
          <a:xfrm>
            <a:off x="2677232" y="4862107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se selecciona a los proveedores, se realiza una valoración sistémica o hay un indicador diferencial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2DE7778-E34F-414C-952F-12984F9DB912}"/>
              </a:ext>
            </a:extLst>
          </p:cNvPr>
          <p:cNvSpPr/>
          <p:nvPr/>
        </p:nvSpPr>
        <p:spPr>
          <a:xfrm>
            <a:off x="2743907" y="355377"/>
            <a:ext cx="2187436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Operaciones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C17A18-4434-4CE4-B23F-CCAA2C909E4E}"/>
              </a:ext>
            </a:extLst>
          </p:cNvPr>
          <p:cNvSpPr txBox="1"/>
          <p:nvPr/>
        </p:nvSpPr>
        <p:spPr>
          <a:xfrm>
            <a:off x="2677232" y="1992822"/>
            <a:ext cx="68674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¿Cómo se fijan los objetivos operativos y políticas del área?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4D62E9-78CA-497C-9542-9319E85C578F}"/>
              </a:ext>
            </a:extLst>
          </p:cNvPr>
          <p:cNvSpPr txBox="1"/>
          <p:nvPr/>
        </p:nvSpPr>
        <p:spPr>
          <a:xfrm>
            <a:off x="2677232" y="3997834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 sistemas de información, son amigables y qué tanto están cubriendo en tiempo real, las diferentes necesidades de la empresa.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B18302-1571-4F97-B442-1A48C88D0295}"/>
              </a:ext>
            </a:extLst>
          </p:cNvPr>
          <p:cNvSpPr txBox="1"/>
          <p:nvPr/>
        </p:nvSpPr>
        <p:spPr>
          <a:xfrm>
            <a:off x="2677232" y="2408063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se está llevando a cabo la ejecución de proyectos y que tan eficientes son en sus procesos, los tienen identificados.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31E5C-4FF3-4632-82A7-5047B80BB606}"/>
              </a:ext>
            </a:extLst>
          </p:cNvPr>
          <p:cNvSpPr txBox="1"/>
          <p:nvPr/>
        </p:nvSpPr>
        <p:spPr>
          <a:xfrm>
            <a:off x="2677232" y="3048847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Como están los niveles de seguridad de la Base de Datos en la nube, habido algún intento malintencionados por hacer caer el servidor.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1B2DA0-2CB7-481B-B0E1-B063191862F6}"/>
              </a:ext>
            </a:extLst>
          </p:cNvPr>
          <p:cNvSpPr txBox="1"/>
          <p:nvPr/>
        </p:nvSpPr>
        <p:spPr>
          <a:xfrm>
            <a:off x="2677232" y="1371197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Dentro del área se ha implantado un organigrama funcional, jerarquía y responsabilidades.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D60D6E-04D3-43EA-B243-9EE1D27DF3E6}"/>
              </a:ext>
            </a:extLst>
          </p:cNvPr>
          <p:cNvSpPr txBox="1"/>
          <p:nvPr/>
        </p:nvSpPr>
        <p:spPr>
          <a:xfrm>
            <a:off x="2677232" y="5589688"/>
            <a:ext cx="68674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¿Los diferentes resultados en las áreas pertenecientes a operaciones, son favorables?, llámese cumplimiento de presupuesto, efectividad en la recaudación, etc.</a:t>
            </a: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79B2B93-0C2B-4104-A737-17CEAFFA5696}"/>
              </a:ext>
            </a:extLst>
          </p:cNvPr>
          <p:cNvSpPr/>
          <p:nvPr/>
        </p:nvSpPr>
        <p:spPr>
          <a:xfrm>
            <a:off x="2743907" y="846618"/>
            <a:ext cx="2862205" cy="44074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207467"/>
                </a:solidFill>
                <a:latin typeface="Calibri" panose="020F0502020204030204"/>
              </a:rPr>
              <a:t>Preguntas Referenciales: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2074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3F1DC94-CF58-4C65-AA71-0D2DCF1AA488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10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221A979-310E-4E67-8F6E-3BE74976E417}"/>
              </a:ext>
            </a:extLst>
          </p:cNvPr>
          <p:cNvSpPr txBox="1"/>
          <p:nvPr/>
        </p:nvSpPr>
        <p:spPr>
          <a:xfrm>
            <a:off x="2677232" y="1308188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Cual es el promedio mensual de quejas y reclamos por parte de los clientes, y que acciones han realizado para disminuirlos.</a:t>
            </a:r>
          </a:p>
        </p:txBody>
      </p:sp>
      <p:sp>
        <p:nvSpPr>
          <p:cNvPr id="9" name="Diagrama de flujo: proceso alternativo 8">
            <a:extLst>
              <a:ext uri="{FF2B5EF4-FFF2-40B4-BE49-F238E27FC236}">
                <a16:creationId xmlns:a16="http://schemas.microsoft.com/office/drawing/2014/main" id="{B2DE7778-E34F-414C-952F-12984F9DB912}"/>
              </a:ext>
            </a:extLst>
          </p:cNvPr>
          <p:cNvSpPr/>
          <p:nvPr/>
        </p:nvSpPr>
        <p:spPr>
          <a:xfrm>
            <a:off x="2743907" y="355377"/>
            <a:ext cx="2187436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 - Parque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11DF66-20D7-4298-9962-06E467910FCB}"/>
              </a:ext>
            </a:extLst>
          </p:cNvPr>
          <p:cNvSpPr txBox="1"/>
          <p:nvPr/>
        </p:nvSpPr>
        <p:spPr>
          <a:xfrm>
            <a:off x="2677232" y="2015637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Han medido alguna vez el grado de satisfacción de sus clientes, y qué tanto han minimizado los tiempos de respuesta.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359698-68F7-4157-864E-D8E427455A66}"/>
              </a:ext>
            </a:extLst>
          </p:cNvPr>
          <p:cNvSpPr txBox="1"/>
          <p:nvPr/>
        </p:nvSpPr>
        <p:spPr>
          <a:xfrm>
            <a:off x="2677232" y="2762349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 están gestionando los parques, el nivel de cumplimiento de auditorias están por encima del 90%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D6ECFB-306A-4BE7-92FC-0FFF37BAC730}"/>
              </a:ext>
            </a:extLst>
          </p:cNvPr>
          <p:cNvSpPr txBox="1"/>
          <p:nvPr/>
        </p:nvSpPr>
        <p:spPr>
          <a:xfrm>
            <a:off x="2677232" y="4255133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administración de los sarcófagos, existen un control bien definido sobre el cálculo de los costos y márgenes de utilidad.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61FC4E-0875-4CC8-A92C-4AED77BDCF74}"/>
              </a:ext>
            </a:extLst>
          </p:cNvPr>
          <p:cNvSpPr txBox="1"/>
          <p:nvPr/>
        </p:nvSpPr>
        <p:spPr>
          <a:xfrm>
            <a:off x="2677232" y="3508741"/>
            <a:ext cx="68674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marR="0" lvl="0" indent="-1841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estandarización de los parques camposantos, se ha implementado a nivel nacional</a:t>
            </a:r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3F440CD0-64EA-444A-9A4B-9A89A8B7821C}"/>
              </a:ext>
            </a:extLst>
          </p:cNvPr>
          <p:cNvSpPr/>
          <p:nvPr/>
        </p:nvSpPr>
        <p:spPr>
          <a:xfrm>
            <a:off x="2743907" y="846618"/>
            <a:ext cx="2862205" cy="440741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207467"/>
                </a:solidFill>
                <a:latin typeface="Calibri" panose="020F0502020204030204"/>
              </a:rPr>
              <a:t>Preguntas Referenciales: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2074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2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AC6692-3D4E-4D72-B9F6-B710BA9C21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49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14591" y="1108759"/>
            <a:ext cx="9487213" cy="53248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C42C259-649B-41C2-A14E-DF9863BF2AC7}"/>
              </a:ext>
            </a:extLst>
          </p:cNvPr>
          <p:cNvSpPr/>
          <p:nvPr/>
        </p:nvSpPr>
        <p:spPr>
          <a:xfrm>
            <a:off x="2590179" y="507734"/>
            <a:ext cx="3652002" cy="388006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Perspectiva de Rentabilidad 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4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75F449F-0C5C-4483-AF39-88B95648BA77}"/>
              </a:ext>
            </a:extLst>
          </p:cNvPr>
          <p:cNvSpPr/>
          <p:nvPr/>
        </p:nvSpPr>
        <p:spPr>
          <a:xfrm>
            <a:off x="2590179" y="507734"/>
            <a:ext cx="3213462" cy="388006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Perspectiva de Clientes 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AB5F3D-1DA6-4EA8-9CC5-F1CF89D50A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49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08841" y="1105981"/>
            <a:ext cx="9511625" cy="45017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424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542ADE07-33DC-40DA-89C0-68046BEA93AB}"/>
              </a:ext>
            </a:extLst>
          </p:cNvPr>
          <p:cNvSpPr/>
          <p:nvPr/>
        </p:nvSpPr>
        <p:spPr>
          <a:xfrm>
            <a:off x="2590179" y="507734"/>
            <a:ext cx="3288107" cy="388006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Perspectiva de Procesos 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BFBBC7-0039-466E-99F5-617BDBB372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49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90179" y="1287938"/>
            <a:ext cx="9519376" cy="47303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504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8D472CB-3E90-4648-A1A4-9F6AC8D1402B}"/>
              </a:ext>
            </a:extLst>
          </p:cNvPr>
          <p:cNvSpPr/>
          <p:nvPr/>
        </p:nvSpPr>
        <p:spPr>
          <a:xfrm>
            <a:off x="2590179" y="507734"/>
            <a:ext cx="3138817" cy="388006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Perspectiva de Cultura 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977280-317C-451D-AF95-BCA7A31C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49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90178" y="1142209"/>
            <a:ext cx="9520957" cy="54630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727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31BE904-9C81-46B7-995C-49C780B20A75}"/>
              </a:ext>
            </a:extLst>
          </p:cNvPr>
          <p:cNvCxnSpPr>
            <a:cxnSpLocks/>
          </p:cNvCxnSpPr>
          <p:nvPr/>
        </p:nvCxnSpPr>
        <p:spPr>
          <a:xfrm>
            <a:off x="2590179" y="5400414"/>
            <a:ext cx="9543401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452B70D4-F20B-4E93-AF66-748364FA1ACC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523281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Situación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Actual</a:t>
            </a:r>
            <a:endParaRPr kumimoji="0" lang="es-PE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8D472CB-3E90-4648-A1A4-9F6AC8D1402B}"/>
              </a:ext>
            </a:extLst>
          </p:cNvPr>
          <p:cNvSpPr/>
          <p:nvPr/>
        </p:nvSpPr>
        <p:spPr>
          <a:xfrm>
            <a:off x="2590179" y="507734"/>
            <a:ext cx="3138817" cy="388006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Mapa Estratégico 2021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C3E3CA0-8B9A-442E-A657-5CA7BDD853B5}"/>
              </a:ext>
            </a:extLst>
          </p:cNvPr>
          <p:cNvSpPr/>
          <p:nvPr/>
        </p:nvSpPr>
        <p:spPr>
          <a:xfrm>
            <a:off x="4137417" y="1420292"/>
            <a:ext cx="2071069" cy="717002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Mantener el 25% de Crecimiento en Ingresos anuales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B230D3C-6CF5-422C-9368-AE76782304CF}"/>
              </a:ext>
            </a:extLst>
          </p:cNvPr>
          <p:cNvSpPr/>
          <p:nvPr/>
        </p:nvSpPr>
        <p:spPr>
          <a:xfrm>
            <a:off x="6954203" y="1288052"/>
            <a:ext cx="2027286" cy="62862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Alcanzar el 54% de Margen Operativo anual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A23C665-7D6C-4738-B079-C5DE46E69F5F}"/>
              </a:ext>
            </a:extLst>
          </p:cNvPr>
          <p:cNvSpPr/>
          <p:nvPr/>
        </p:nvSpPr>
        <p:spPr>
          <a:xfrm>
            <a:off x="2801282" y="2300333"/>
            <a:ext cx="2287865" cy="669987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Mantener el 20% de Crecimiento en Ventas anuales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043E5A3-84E2-4CB0-AC77-F165F71DA251}"/>
              </a:ext>
            </a:extLst>
          </p:cNvPr>
          <p:cNvSpPr/>
          <p:nvPr/>
        </p:nvSpPr>
        <p:spPr>
          <a:xfrm>
            <a:off x="5356110" y="3445778"/>
            <a:ext cx="2248109" cy="715747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Definir la estrategia para mejorar el Customer Experience</a:t>
            </a:r>
            <a:endParaRPr kumimoji="0" lang="es-P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3942727-D24A-4471-80DB-894A3A074751}"/>
              </a:ext>
            </a:extLst>
          </p:cNvPr>
          <p:cNvSpPr/>
          <p:nvPr/>
        </p:nvSpPr>
        <p:spPr>
          <a:xfrm>
            <a:off x="2698466" y="3489479"/>
            <a:ext cx="1791601" cy="62862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Posicionamiento de marca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25E155A-2242-4D8F-8A67-359F72E87383}"/>
              </a:ext>
            </a:extLst>
          </p:cNvPr>
          <p:cNvSpPr/>
          <p:nvPr/>
        </p:nvSpPr>
        <p:spPr>
          <a:xfrm>
            <a:off x="8992997" y="3434403"/>
            <a:ext cx="2710912" cy="728685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Lograr ampliar la cobertura de mercado utilizando medios digitales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3B9CF40-76C4-4D73-8919-0DA83B241423}"/>
              </a:ext>
            </a:extLst>
          </p:cNvPr>
          <p:cNvSpPr/>
          <p:nvPr/>
        </p:nvSpPr>
        <p:spPr>
          <a:xfrm>
            <a:off x="8038099" y="4619709"/>
            <a:ext cx="2310354" cy="640958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Implementar la automatización de nuestros procesos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A61DE87-345E-4353-9306-DDFD1A25D417}"/>
              </a:ext>
            </a:extLst>
          </p:cNvPr>
          <p:cNvSpPr/>
          <p:nvPr/>
        </p:nvSpPr>
        <p:spPr>
          <a:xfrm>
            <a:off x="3403789" y="5990728"/>
            <a:ext cx="2443908" cy="73765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Fomentar el aprendizaje para sostener el crecimiento.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9D8C5DA-112F-46F9-A867-60E3D16E74F8}"/>
              </a:ext>
            </a:extLst>
          </p:cNvPr>
          <p:cNvSpPr/>
          <p:nvPr/>
        </p:nvSpPr>
        <p:spPr>
          <a:xfrm>
            <a:off x="6567206" y="5549391"/>
            <a:ext cx="2241776" cy="729279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Lograr un buen clima laboral y fomentar la cultura organizacional.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C902516-ADA2-4984-8A4C-41F8DE6AFB0B}"/>
              </a:ext>
            </a:extLst>
          </p:cNvPr>
          <p:cNvSpPr/>
          <p:nvPr/>
        </p:nvSpPr>
        <p:spPr>
          <a:xfrm>
            <a:off x="9873907" y="1143275"/>
            <a:ext cx="1919159" cy="62862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Alcanzar el 5% de UAI anual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FFD6220-C134-43C7-926E-D07D7C3021CC}"/>
              </a:ext>
            </a:extLst>
          </p:cNvPr>
          <p:cNvSpPr/>
          <p:nvPr/>
        </p:nvSpPr>
        <p:spPr>
          <a:xfrm>
            <a:off x="6446300" y="2464617"/>
            <a:ext cx="2546697" cy="62862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Mantener el Ratio anual de Gastos Directos menor al 25%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EB89F1-B8CB-4830-A376-50C42130C4F8}"/>
              </a:ext>
            </a:extLst>
          </p:cNvPr>
          <p:cNvSpPr/>
          <p:nvPr/>
        </p:nvSpPr>
        <p:spPr>
          <a:xfrm>
            <a:off x="9528492" y="5990728"/>
            <a:ext cx="2443908" cy="703394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Digitalizar los medios de comunicación entre los canales internos.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CFDF1F7-87EA-4B2A-90DA-D44BE365A940}"/>
              </a:ext>
            </a:extLst>
          </p:cNvPr>
          <p:cNvSpPr/>
          <p:nvPr/>
        </p:nvSpPr>
        <p:spPr>
          <a:xfrm>
            <a:off x="518772" y="1964665"/>
            <a:ext cx="1845429" cy="5484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R</a:t>
            </a:r>
            <a:r>
              <a:rPr lang="es-PE" sz="2000" dirty="0">
                <a:solidFill>
                  <a:prstClr val="white"/>
                </a:solidFill>
                <a:latin typeface="Calibri" panose="020F0502020204030204"/>
              </a:rPr>
              <a:t>entabilidad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1AD7DFD-A4B5-4646-B67B-E4C6437EDEB9}"/>
              </a:ext>
            </a:extLst>
          </p:cNvPr>
          <p:cNvCxnSpPr>
            <a:cxnSpLocks/>
            <a:stCxn id="20" idx="0"/>
            <a:endCxn id="10" idx="4"/>
          </p:cNvCxnSpPr>
          <p:nvPr/>
        </p:nvCxnSpPr>
        <p:spPr>
          <a:xfrm flipV="1">
            <a:off x="7719649" y="1916672"/>
            <a:ext cx="248197" cy="547945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BDBA90A-281D-4154-A08C-997272719AEA}"/>
              </a:ext>
            </a:extLst>
          </p:cNvPr>
          <p:cNvCxnSpPr>
            <a:cxnSpLocks/>
            <a:stCxn id="11" idx="6"/>
            <a:endCxn id="10" idx="3"/>
          </p:cNvCxnSpPr>
          <p:nvPr/>
        </p:nvCxnSpPr>
        <p:spPr>
          <a:xfrm flipV="1">
            <a:off x="5089147" y="1824613"/>
            <a:ext cx="2161945" cy="810714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582BF41-D193-40E0-88CD-92AE5ADFF73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 flipV="1">
            <a:off x="6208486" y="1602362"/>
            <a:ext cx="745717" cy="176431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1087D6E-714F-43D1-B269-908753E5F4A1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 flipV="1">
            <a:off x="8981489" y="1457585"/>
            <a:ext cx="892418" cy="144777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DAC5487-D840-4077-BF98-7F636DC84C7D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V="1">
            <a:off x="2960840" y="2872203"/>
            <a:ext cx="175492" cy="709335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895B1F5-9931-4CE1-9457-83F9F96EAFAF}"/>
              </a:ext>
            </a:extLst>
          </p:cNvPr>
          <p:cNvCxnSpPr>
            <a:cxnSpLocks/>
            <a:stCxn id="13" idx="0"/>
            <a:endCxn id="11" idx="6"/>
          </p:cNvCxnSpPr>
          <p:nvPr/>
        </p:nvCxnSpPr>
        <p:spPr>
          <a:xfrm flipH="1" flipV="1">
            <a:off x="5089147" y="2635327"/>
            <a:ext cx="1391018" cy="810451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67967EC-0F13-446A-BDF4-412FFEBC6D05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7604219" y="3798746"/>
            <a:ext cx="1388778" cy="4906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482E092B-D67E-436A-9FDD-12B55F384AE2}"/>
              </a:ext>
            </a:extLst>
          </p:cNvPr>
          <p:cNvSpPr/>
          <p:nvPr/>
        </p:nvSpPr>
        <p:spPr>
          <a:xfrm>
            <a:off x="9528492" y="2453113"/>
            <a:ext cx="2546697" cy="628620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Mantener el Ratio anual de Gastos Indirectos menor al 20%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5C31EAF-2AC6-4EB8-BA9A-B52211F81FFB}"/>
              </a:ext>
            </a:extLst>
          </p:cNvPr>
          <p:cNvCxnSpPr>
            <a:cxnSpLocks/>
            <a:stCxn id="33" idx="2"/>
            <a:endCxn id="10" idx="5"/>
          </p:cNvCxnSpPr>
          <p:nvPr/>
        </p:nvCxnSpPr>
        <p:spPr>
          <a:xfrm flipH="1" flipV="1">
            <a:off x="8684600" y="1824613"/>
            <a:ext cx="843892" cy="942810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C8CB95F-B5B9-449C-A020-C2285CC1166A}"/>
              </a:ext>
            </a:extLst>
          </p:cNvPr>
          <p:cNvCxnSpPr>
            <a:cxnSpLocks/>
            <a:stCxn id="16" idx="6"/>
            <a:endCxn id="15" idx="4"/>
          </p:cNvCxnSpPr>
          <p:nvPr/>
        </p:nvCxnSpPr>
        <p:spPr>
          <a:xfrm flipV="1">
            <a:off x="10348453" y="4163088"/>
            <a:ext cx="0" cy="777100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C6AD447-ADDF-4EF4-ACA7-C53376DBEE57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5847697" y="5914031"/>
            <a:ext cx="719509" cy="445522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07A5097-6A9F-429C-9372-5624F69C94FD}"/>
              </a:ext>
            </a:extLst>
          </p:cNvPr>
          <p:cNvCxnSpPr>
            <a:cxnSpLocks/>
            <a:stCxn id="21" idx="2"/>
            <a:endCxn id="18" idx="6"/>
          </p:cNvCxnSpPr>
          <p:nvPr/>
        </p:nvCxnSpPr>
        <p:spPr>
          <a:xfrm flipH="1" flipV="1">
            <a:off x="8808982" y="5914031"/>
            <a:ext cx="719510" cy="428394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10D63F34-68D2-4DA5-AA3F-3FF2AFE06B2D}"/>
              </a:ext>
            </a:extLst>
          </p:cNvPr>
          <p:cNvSpPr/>
          <p:nvPr/>
        </p:nvSpPr>
        <p:spPr>
          <a:xfrm>
            <a:off x="3663205" y="4572276"/>
            <a:ext cx="2310354" cy="640958"/>
          </a:xfrm>
          <a:prstGeom prst="ellipse">
            <a:avLst/>
          </a:prstGeom>
          <a:noFill/>
          <a:ln w="12700" cap="flat" cmpd="sng" algn="ctr">
            <a:solidFill>
              <a:srgbClr val="00B49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Lograr eficiencia operativa en nuestros procesos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DE23AC1C-13D5-4F49-B71F-B675E8FC4E33}"/>
              </a:ext>
            </a:extLst>
          </p:cNvPr>
          <p:cNvCxnSpPr>
            <a:cxnSpLocks/>
            <a:stCxn id="38" idx="7"/>
            <a:endCxn id="13" idx="4"/>
          </p:cNvCxnSpPr>
          <p:nvPr/>
        </p:nvCxnSpPr>
        <p:spPr>
          <a:xfrm flipV="1">
            <a:off x="5635215" y="4161525"/>
            <a:ext cx="844950" cy="504617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BB16487D-FFBD-4A54-85D8-992C0FD4A20B}"/>
              </a:ext>
            </a:extLst>
          </p:cNvPr>
          <p:cNvCxnSpPr>
            <a:cxnSpLocks/>
            <a:stCxn id="18" idx="0"/>
            <a:endCxn id="38" idx="6"/>
          </p:cNvCxnSpPr>
          <p:nvPr/>
        </p:nvCxnSpPr>
        <p:spPr>
          <a:xfrm flipH="1" flipV="1">
            <a:off x="5973559" y="4892755"/>
            <a:ext cx="1714535" cy="656636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1FC3D7A-DFDB-4958-A6F3-14149BCAEEB1}"/>
              </a:ext>
            </a:extLst>
          </p:cNvPr>
          <p:cNvCxnSpPr>
            <a:cxnSpLocks/>
            <a:stCxn id="38" idx="1"/>
            <a:endCxn id="14" idx="4"/>
          </p:cNvCxnSpPr>
          <p:nvPr/>
        </p:nvCxnSpPr>
        <p:spPr>
          <a:xfrm flipH="1" flipV="1">
            <a:off x="3594267" y="4118099"/>
            <a:ext cx="407282" cy="548043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B2EF9BA-C36A-42E2-8B81-FB747D7D9794}"/>
              </a:ext>
            </a:extLst>
          </p:cNvPr>
          <p:cNvCxnSpPr>
            <a:cxnSpLocks/>
            <a:stCxn id="18" idx="0"/>
            <a:endCxn id="16" idx="2"/>
          </p:cNvCxnSpPr>
          <p:nvPr/>
        </p:nvCxnSpPr>
        <p:spPr>
          <a:xfrm flipV="1">
            <a:off x="7688094" y="4940188"/>
            <a:ext cx="350005" cy="609203"/>
          </a:xfrm>
          <a:prstGeom prst="straightConnector1">
            <a:avLst/>
          </a:prstGeom>
          <a:noFill/>
          <a:ln w="19050" cap="flat" cmpd="sng" algn="ctr">
            <a:solidFill>
              <a:srgbClr val="00B49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DC40B45A-FDA4-4405-8863-CD63AB0A27A0}"/>
              </a:ext>
            </a:extLst>
          </p:cNvPr>
          <p:cNvCxnSpPr>
            <a:cxnSpLocks/>
          </p:cNvCxnSpPr>
          <p:nvPr/>
        </p:nvCxnSpPr>
        <p:spPr>
          <a:xfrm>
            <a:off x="2613762" y="4367855"/>
            <a:ext cx="9543401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97D93FDF-A48D-47A8-A14F-78513D9DB872}"/>
              </a:ext>
            </a:extLst>
          </p:cNvPr>
          <p:cNvCxnSpPr>
            <a:cxnSpLocks/>
          </p:cNvCxnSpPr>
          <p:nvPr/>
        </p:nvCxnSpPr>
        <p:spPr>
          <a:xfrm>
            <a:off x="2590179" y="3207659"/>
            <a:ext cx="9543401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B78B1257-E706-44FC-8BA7-D1A6A64D7A3B}"/>
              </a:ext>
            </a:extLst>
          </p:cNvPr>
          <p:cNvSpPr/>
          <p:nvPr/>
        </p:nvSpPr>
        <p:spPr>
          <a:xfrm>
            <a:off x="518772" y="3489479"/>
            <a:ext cx="1845429" cy="5484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C</a:t>
            </a:r>
            <a:r>
              <a:rPr lang="es-PE" sz="2000" dirty="0">
                <a:solidFill>
                  <a:prstClr val="white"/>
                </a:solidFill>
                <a:latin typeface="Calibri" panose="020F0502020204030204"/>
              </a:rPr>
              <a:t>lientes</a:t>
            </a:r>
          </a:p>
        </p:txBody>
      </p:sp>
      <p:sp>
        <p:nvSpPr>
          <p:cNvPr id="94" name="Rectángulo: esquinas redondeadas 93">
            <a:extLst>
              <a:ext uri="{FF2B5EF4-FFF2-40B4-BE49-F238E27FC236}">
                <a16:creationId xmlns:a16="http://schemas.microsoft.com/office/drawing/2014/main" id="{66550DFB-0252-4CB6-99BD-3DB2A5F76363}"/>
              </a:ext>
            </a:extLst>
          </p:cNvPr>
          <p:cNvSpPr/>
          <p:nvPr/>
        </p:nvSpPr>
        <p:spPr>
          <a:xfrm>
            <a:off x="518772" y="4664770"/>
            <a:ext cx="1845429" cy="5484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Procesos</a:t>
            </a:r>
            <a:endParaRPr lang="es-PE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810F4BDC-17D3-440C-8FB2-7A4D0836EC57}"/>
              </a:ext>
            </a:extLst>
          </p:cNvPr>
          <p:cNvSpPr/>
          <p:nvPr/>
        </p:nvSpPr>
        <p:spPr>
          <a:xfrm>
            <a:off x="513453" y="5811089"/>
            <a:ext cx="1845429" cy="54846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prstClr val="white"/>
                </a:solidFill>
                <a:latin typeface="Calibri" panose="020F0502020204030204"/>
              </a:rPr>
              <a:t>C</a:t>
            </a:r>
            <a:r>
              <a:rPr lang="es-PE" sz="2000" dirty="0" err="1">
                <a:solidFill>
                  <a:prstClr val="white"/>
                </a:solidFill>
                <a:latin typeface="Calibri" panose="020F0502020204030204"/>
              </a:rPr>
              <a:t>ultura</a:t>
            </a:r>
            <a:endParaRPr lang="es-PE" sz="20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92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BA52AE-EA5E-4B1E-87C7-55749F5D8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221"/>
            <a:ext cx="12192000" cy="6895221"/>
          </a:xfrm>
          <a:prstGeom prst="rect">
            <a:avLst/>
          </a:prstGeom>
        </p:spPr>
      </p:pic>
      <p:sp>
        <p:nvSpPr>
          <p:cNvPr id="59" name="CuadroTexto 59">
            <a:extLst>
              <a:ext uri="{FF2B5EF4-FFF2-40B4-BE49-F238E27FC236}">
                <a16:creationId xmlns:a16="http://schemas.microsoft.com/office/drawing/2014/main" id="{20B811F8-DEB3-44BE-B76B-129B0E3F4360}"/>
              </a:ext>
            </a:extLst>
          </p:cNvPr>
          <p:cNvSpPr txBox="1"/>
          <p:nvPr/>
        </p:nvSpPr>
        <p:spPr>
          <a:xfrm>
            <a:off x="333869" y="936539"/>
            <a:ext cx="2238375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E" sz="1900" b="1">
                <a:solidFill>
                  <a:schemeClr val="bg1"/>
                </a:solidFill>
              </a:rPr>
              <a:t>Organigrama 2022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014CE05D-47CB-4E21-BAF6-A4EFB983152E}"/>
              </a:ext>
            </a:extLst>
          </p:cNvPr>
          <p:cNvSpPr/>
          <p:nvPr/>
        </p:nvSpPr>
        <p:spPr>
          <a:xfrm>
            <a:off x="4965399" y="285126"/>
            <a:ext cx="2371725" cy="581025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>
                <a:solidFill>
                  <a:schemeClr val="bg1"/>
                </a:solidFill>
              </a:rPr>
              <a:t>DIRECTORIO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57A172A4-A971-4D61-BF98-8AEA330BC3C6}"/>
              </a:ext>
            </a:extLst>
          </p:cNvPr>
          <p:cNvSpPr/>
          <p:nvPr/>
        </p:nvSpPr>
        <p:spPr>
          <a:xfrm>
            <a:off x="182262" y="2729258"/>
            <a:ext cx="2744787" cy="539750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>
                <a:solidFill>
                  <a:schemeClr val="bg1"/>
                </a:solidFill>
              </a:rPr>
              <a:t>Gerencia</a:t>
            </a:r>
          </a:p>
          <a:p>
            <a:pPr algn="ctr"/>
            <a:r>
              <a:rPr lang="es-PE" sz="1400">
                <a:solidFill>
                  <a:schemeClr val="bg1"/>
                </a:solidFill>
              </a:rPr>
              <a:t>Comercial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944248D3-4AA2-4DF1-A56A-2F3D5408C2D2}"/>
              </a:ext>
            </a:extLst>
          </p:cNvPr>
          <p:cNvSpPr/>
          <p:nvPr/>
        </p:nvSpPr>
        <p:spPr>
          <a:xfrm>
            <a:off x="9866012" y="3295995"/>
            <a:ext cx="2168525" cy="552450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>
                <a:solidFill>
                  <a:schemeClr val="bg1"/>
                </a:solidFill>
              </a:rPr>
              <a:t>Sub Gerencia de </a:t>
            </a:r>
          </a:p>
          <a:p>
            <a:pPr algn="ctr"/>
            <a:r>
              <a:rPr lang="es-PE" sz="1400">
                <a:solidFill>
                  <a:schemeClr val="bg1"/>
                </a:solidFill>
              </a:rPr>
              <a:t>Atención al Cliente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290139A0-0E00-42DC-BF56-8790BD021FB7}"/>
              </a:ext>
            </a:extLst>
          </p:cNvPr>
          <p:cNvSpPr/>
          <p:nvPr/>
        </p:nvSpPr>
        <p:spPr>
          <a:xfrm>
            <a:off x="3406474" y="2737195"/>
            <a:ext cx="2744788" cy="539750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>
                <a:solidFill>
                  <a:schemeClr val="bg1"/>
                </a:solidFill>
              </a:rPr>
              <a:t>Gerencia de </a:t>
            </a:r>
          </a:p>
          <a:p>
            <a:pPr algn="ctr"/>
            <a:r>
              <a:rPr lang="es-PE" sz="1400">
                <a:solidFill>
                  <a:schemeClr val="bg1"/>
                </a:solidFill>
              </a:rPr>
              <a:t>Administración y Finanzas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0E610152-B262-4185-9009-07687BC136D5}"/>
              </a:ext>
            </a:extLst>
          </p:cNvPr>
          <p:cNvSpPr/>
          <p:nvPr/>
        </p:nvSpPr>
        <p:spPr>
          <a:xfrm>
            <a:off x="169562" y="3424583"/>
            <a:ext cx="1254125" cy="49371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Administración Comercial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7DF03AF9-01BB-4606-BBF4-EE6CA681D781}"/>
              </a:ext>
            </a:extLst>
          </p:cNvPr>
          <p:cNvSpPr/>
          <p:nvPr/>
        </p:nvSpPr>
        <p:spPr>
          <a:xfrm>
            <a:off x="4206574" y="4020689"/>
            <a:ext cx="1900238" cy="423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Contabilidad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2BE94466-8DE0-48CB-B945-BC6803363D31}"/>
              </a:ext>
            </a:extLst>
          </p:cNvPr>
          <p:cNvSpPr/>
          <p:nvPr/>
        </p:nvSpPr>
        <p:spPr>
          <a:xfrm>
            <a:off x="4227212" y="5646289"/>
            <a:ext cx="1900237" cy="423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Planeamiento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9DF31E8F-C336-4BA2-B8FC-36E21A73B00C}"/>
              </a:ext>
            </a:extLst>
          </p:cNvPr>
          <p:cNvSpPr/>
          <p:nvPr/>
        </p:nvSpPr>
        <p:spPr>
          <a:xfrm>
            <a:off x="4206574" y="5071614"/>
            <a:ext cx="1900238" cy="423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Logística</a:t>
            </a: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DD472A5-C997-4EA3-9E6C-619DDDC7347A}"/>
              </a:ext>
            </a:extLst>
          </p:cNvPr>
          <p:cNvSpPr/>
          <p:nvPr/>
        </p:nvSpPr>
        <p:spPr>
          <a:xfrm>
            <a:off x="4206574" y="4546151"/>
            <a:ext cx="1900238" cy="423863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Tesorería</a:t>
            </a: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121B3A70-CCBF-4BC9-9E2E-8501B997B72D}"/>
              </a:ext>
            </a:extLst>
          </p:cNvPr>
          <p:cNvSpPr/>
          <p:nvPr/>
        </p:nvSpPr>
        <p:spPr>
          <a:xfrm>
            <a:off x="4236832" y="1762328"/>
            <a:ext cx="1457133" cy="404276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A2BAF4F1-8801-4E3D-82A6-9C1A4725085A}"/>
              </a:ext>
            </a:extLst>
          </p:cNvPr>
          <p:cNvSpPr/>
          <p:nvPr/>
        </p:nvSpPr>
        <p:spPr>
          <a:xfrm>
            <a:off x="7384749" y="5123208"/>
            <a:ext cx="1892300" cy="415925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Tecnología</a:t>
            </a: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8F5F6FB4-A834-46FE-9353-8694AEA20B7E}"/>
              </a:ext>
            </a:extLst>
          </p:cNvPr>
          <p:cNvSpPr/>
          <p:nvPr/>
        </p:nvSpPr>
        <p:spPr>
          <a:xfrm>
            <a:off x="7384749" y="4072283"/>
            <a:ext cx="1892300" cy="414337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Emisión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2B3B521C-CD79-4E33-9237-0748A2269A5A}"/>
              </a:ext>
            </a:extLst>
          </p:cNvPr>
          <p:cNvSpPr/>
          <p:nvPr/>
        </p:nvSpPr>
        <p:spPr>
          <a:xfrm>
            <a:off x="7384749" y="4597745"/>
            <a:ext cx="1892300" cy="412750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Recaudación</a:t>
            </a: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73F3BF5E-756A-4AFD-B247-FACBED9EE8A8}"/>
              </a:ext>
            </a:extLst>
          </p:cNvPr>
          <p:cNvCxnSpPr>
            <a:cxnSpLocks/>
          </p:cNvCxnSpPr>
          <p:nvPr/>
        </p:nvCxnSpPr>
        <p:spPr>
          <a:xfrm>
            <a:off x="6151261" y="1513274"/>
            <a:ext cx="2382" cy="944521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F9137B19-68B3-48EC-B326-08EE643F3A7D}"/>
              </a:ext>
            </a:extLst>
          </p:cNvPr>
          <p:cNvCxnSpPr>
            <a:cxnSpLocks/>
          </p:cNvCxnSpPr>
          <p:nvPr/>
        </p:nvCxnSpPr>
        <p:spPr>
          <a:xfrm>
            <a:off x="6127449" y="830848"/>
            <a:ext cx="0" cy="23177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CDC2607F-5534-429A-93FC-80CE08D5BD1F}"/>
              </a:ext>
            </a:extLst>
          </p:cNvPr>
          <p:cNvCxnSpPr>
            <a:cxnSpLocks/>
          </p:cNvCxnSpPr>
          <p:nvPr/>
        </p:nvCxnSpPr>
        <p:spPr>
          <a:xfrm>
            <a:off x="1541162" y="2465733"/>
            <a:ext cx="9224962" cy="46037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04199F1-632D-4DE6-AC1D-4AF5EF9DFBE8}"/>
              </a:ext>
            </a:extLst>
          </p:cNvPr>
          <p:cNvCxnSpPr>
            <a:cxnSpLocks/>
          </p:cNvCxnSpPr>
          <p:nvPr/>
        </p:nvCxnSpPr>
        <p:spPr>
          <a:xfrm>
            <a:off x="1549099" y="2457795"/>
            <a:ext cx="0" cy="271463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02A2FA03-72C3-4F26-BF0C-361B0B9D2F2A}"/>
              </a:ext>
            </a:extLst>
          </p:cNvPr>
          <p:cNvSpPr/>
          <p:nvPr/>
        </p:nvSpPr>
        <p:spPr>
          <a:xfrm>
            <a:off x="4965399" y="1083062"/>
            <a:ext cx="2371725" cy="43021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>
                <a:solidFill>
                  <a:schemeClr val="bg1"/>
                </a:solidFill>
              </a:rPr>
              <a:t>GERENCIA GENERAL</a:t>
            </a:r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DBE7A5F5-28BE-4912-93A0-931FEC79C1D4}"/>
              </a:ext>
            </a:extLst>
          </p:cNvPr>
          <p:cNvSpPr/>
          <p:nvPr/>
        </p:nvSpPr>
        <p:spPr>
          <a:xfrm>
            <a:off x="169562" y="4031008"/>
            <a:ext cx="1257300" cy="423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91ADE155-0123-4341-B823-BDE7C489887F}"/>
              </a:ext>
            </a:extLst>
          </p:cNvPr>
          <p:cNvSpPr/>
          <p:nvPr/>
        </p:nvSpPr>
        <p:spPr>
          <a:xfrm>
            <a:off x="6600524" y="2757833"/>
            <a:ext cx="2744788" cy="550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>
                <a:solidFill>
                  <a:schemeClr val="bg1"/>
                </a:solidFill>
              </a:rPr>
              <a:t>Gerencia de </a:t>
            </a:r>
          </a:p>
          <a:p>
            <a:pPr algn="ctr"/>
            <a:r>
              <a:rPr lang="es-PE" sz="1400">
                <a:solidFill>
                  <a:schemeClr val="bg1"/>
                </a:solidFill>
              </a:rPr>
              <a:t>Operaciones</a:t>
            </a:r>
          </a:p>
        </p:txBody>
      </p: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3CC2AB5D-FF15-45CD-A6EB-AFE7A1939CA8}"/>
              </a:ext>
            </a:extLst>
          </p:cNvPr>
          <p:cNvCxnSpPr>
            <a:cxnSpLocks/>
          </p:cNvCxnSpPr>
          <p:nvPr/>
        </p:nvCxnSpPr>
        <p:spPr>
          <a:xfrm>
            <a:off x="3647774" y="3308695"/>
            <a:ext cx="21037" cy="2500313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7B6A52F6-59FB-4781-862A-2906D7872622}"/>
              </a:ext>
            </a:extLst>
          </p:cNvPr>
          <p:cNvCxnSpPr>
            <a:cxnSpLocks/>
          </p:cNvCxnSpPr>
          <p:nvPr/>
        </p:nvCxnSpPr>
        <p:spPr>
          <a:xfrm flipH="1" flipV="1">
            <a:off x="3652537" y="4232620"/>
            <a:ext cx="554037" cy="635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4398D343-CFDF-4358-961D-4062C5CDFC58}"/>
              </a:ext>
            </a:extLst>
          </p:cNvPr>
          <p:cNvCxnSpPr>
            <a:cxnSpLocks/>
          </p:cNvCxnSpPr>
          <p:nvPr/>
        </p:nvCxnSpPr>
        <p:spPr>
          <a:xfrm flipH="1" flipV="1">
            <a:off x="3650949" y="4764433"/>
            <a:ext cx="565150" cy="1587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D8DF2A2E-DC35-4A60-8F42-63CB0C194EB9}"/>
              </a:ext>
            </a:extLst>
          </p:cNvPr>
          <p:cNvCxnSpPr>
            <a:cxnSpLocks/>
          </p:cNvCxnSpPr>
          <p:nvPr/>
        </p:nvCxnSpPr>
        <p:spPr>
          <a:xfrm flipH="1">
            <a:off x="3665237" y="5289895"/>
            <a:ext cx="541337" cy="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C1EB6DC1-8E3E-4D67-929A-B12868A01A7A}"/>
              </a:ext>
            </a:extLst>
          </p:cNvPr>
          <p:cNvCxnSpPr>
            <a:cxnSpLocks/>
          </p:cNvCxnSpPr>
          <p:nvPr/>
        </p:nvCxnSpPr>
        <p:spPr>
          <a:xfrm flipH="1" flipV="1">
            <a:off x="3657299" y="5801070"/>
            <a:ext cx="554038" cy="7938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49F6FBF8-7FDD-4F23-9319-5E90C2410F41}"/>
              </a:ext>
            </a:extLst>
          </p:cNvPr>
          <p:cNvSpPr/>
          <p:nvPr/>
        </p:nvSpPr>
        <p:spPr>
          <a:xfrm>
            <a:off x="10386712" y="4591395"/>
            <a:ext cx="1531937" cy="415925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Parques</a:t>
            </a:r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56DDAFAE-EE22-488D-BFD6-7E97F2E3C93C}"/>
              </a:ext>
            </a:extLst>
          </p:cNvPr>
          <p:cNvSpPr/>
          <p:nvPr/>
        </p:nvSpPr>
        <p:spPr>
          <a:xfrm>
            <a:off x="10369249" y="4073870"/>
            <a:ext cx="1531938" cy="417513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SAC</a:t>
            </a:r>
          </a:p>
        </p:txBody>
      </p: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0C202831-2129-46BB-B8BB-080EFF6512E6}"/>
              </a:ext>
            </a:extLst>
          </p:cNvPr>
          <p:cNvCxnSpPr>
            <a:cxnSpLocks/>
          </p:cNvCxnSpPr>
          <p:nvPr/>
        </p:nvCxnSpPr>
        <p:spPr>
          <a:xfrm flipV="1">
            <a:off x="10766124" y="2511770"/>
            <a:ext cx="0" cy="74612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07D8A026-0357-48F3-8851-8B95F61F807B}"/>
              </a:ext>
            </a:extLst>
          </p:cNvPr>
          <p:cNvCxnSpPr>
            <a:cxnSpLocks/>
          </p:cNvCxnSpPr>
          <p:nvPr/>
        </p:nvCxnSpPr>
        <p:spPr>
          <a:xfrm flipV="1">
            <a:off x="7970537" y="2507008"/>
            <a:ext cx="0" cy="25400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F18A8688-87ED-4257-ADA8-54928627DC02}"/>
              </a:ext>
            </a:extLst>
          </p:cNvPr>
          <p:cNvCxnSpPr>
            <a:cxnSpLocks/>
          </p:cNvCxnSpPr>
          <p:nvPr/>
        </p:nvCxnSpPr>
        <p:spPr>
          <a:xfrm flipV="1">
            <a:off x="4774899" y="2516533"/>
            <a:ext cx="0" cy="22542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07D0D6DB-E862-4D46-A635-E68C4CF868D7}"/>
              </a:ext>
            </a:extLst>
          </p:cNvPr>
          <p:cNvSpPr/>
          <p:nvPr/>
        </p:nvSpPr>
        <p:spPr>
          <a:xfrm>
            <a:off x="7389512" y="5648670"/>
            <a:ext cx="1893887" cy="415925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>
                <a:solidFill>
                  <a:schemeClr val="bg1"/>
                </a:solidFill>
              </a:rPr>
              <a:t>Proyectos Digitales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7D3F4A17-BC86-45C9-A104-0CA0DB6C75F0}"/>
              </a:ext>
            </a:extLst>
          </p:cNvPr>
          <p:cNvCxnSpPr>
            <a:cxnSpLocks/>
          </p:cNvCxnSpPr>
          <p:nvPr/>
        </p:nvCxnSpPr>
        <p:spPr>
          <a:xfrm flipH="1" flipV="1">
            <a:off x="6748162" y="4281833"/>
            <a:ext cx="619125" cy="635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C287B76C-57D6-4859-A5BB-5F4840E9E344}"/>
              </a:ext>
            </a:extLst>
          </p:cNvPr>
          <p:cNvSpPr/>
          <p:nvPr/>
        </p:nvSpPr>
        <p:spPr>
          <a:xfrm>
            <a:off x="177499" y="5002558"/>
            <a:ext cx="1482725" cy="547687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>
                <a:solidFill>
                  <a:schemeClr val="bg1"/>
                </a:solidFill>
              </a:rPr>
              <a:t>Sub Gerencia de Ventas Costa</a:t>
            </a:r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75F580CE-5278-4602-A638-98AD17419223}"/>
              </a:ext>
            </a:extLst>
          </p:cNvPr>
          <p:cNvCxnSpPr>
            <a:cxnSpLocks/>
          </p:cNvCxnSpPr>
          <p:nvPr/>
        </p:nvCxnSpPr>
        <p:spPr>
          <a:xfrm flipH="1" flipV="1">
            <a:off x="1549099" y="3257895"/>
            <a:ext cx="9525" cy="1468438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7EF680AE-016A-4CD4-83F1-5AC7E711D411}"/>
              </a:ext>
            </a:extLst>
          </p:cNvPr>
          <p:cNvCxnSpPr>
            <a:cxnSpLocks/>
          </p:cNvCxnSpPr>
          <p:nvPr/>
        </p:nvCxnSpPr>
        <p:spPr>
          <a:xfrm flipH="1" flipV="1">
            <a:off x="1420512" y="3667470"/>
            <a:ext cx="120650" cy="1588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EDB465D1-62F9-45A6-AE1D-A1F5302A0268}"/>
              </a:ext>
            </a:extLst>
          </p:cNvPr>
          <p:cNvCxnSpPr>
            <a:cxnSpLocks/>
          </p:cNvCxnSpPr>
          <p:nvPr/>
        </p:nvCxnSpPr>
        <p:spPr>
          <a:xfrm>
            <a:off x="636287" y="4718395"/>
            <a:ext cx="2093912" cy="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6D28C1F0-7CE6-44BC-8203-E43132BD0F88}"/>
              </a:ext>
            </a:extLst>
          </p:cNvPr>
          <p:cNvSpPr/>
          <p:nvPr/>
        </p:nvSpPr>
        <p:spPr>
          <a:xfrm>
            <a:off x="190199" y="5762970"/>
            <a:ext cx="1257300" cy="423863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chemeClr val="bg1"/>
                </a:solidFill>
              </a:rPr>
              <a:t>Sedes Costa</a:t>
            </a:r>
            <a:endParaRPr lang="es-PE" sz="1200">
              <a:solidFill>
                <a:schemeClr val="bg1"/>
              </a:solidFill>
            </a:endParaRPr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043DF21A-9066-4290-9278-3B393DC7D53E}"/>
              </a:ext>
            </a:extLst>
          </p:cNvPr>
          <p:cNvCxnSpPr>
            <a:cxnSpLocks/>
          </p:cNvCxnSpPr>
          <p:nvPr/>
        </p:nvCxnSpPr>
        <p:spPr>
          <a:xfrm flipH="1">
            <a:off x="1423687" y="4237383"/>
            <a:ext cx="117475" cy="1587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61574B1A-95F3-423F-B003-66132AF3A8D8}"/>
              </a:ext>
            </a:extLst>
          </p:cNvPr>
          <p:cNvCxnSpPr>
            <a:cxnSpLocks/>
          </p:cNvCxnSpPr>
          <p:nvPr/>
        </p:nvCxnSpPr>
        <p:spPr>
          <a:xfrm flipH="1">
            <a:off x="634699" y="4715220"/>
            <a:ext cx="4763" cy="306388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5C3DB2A2-E232-46CE-B434-8C66CB4840A4}"/>
              </a:ext>
            </a:extLst>
          </p:cNvPr>
          <p:cNvCxnSpPr>
            <a:cxnSpLocks/>
          </p:cNvCxnSpPr>
          <p:nvPr/>
        </p:nvCxnSpPr>
        <p:spPr>
          <a:xfrm flipH="1">
            <a:off x="609299" y="5543895"/>
            <a:ext cx="0" cy="21590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Rectángulo: esquinas redondeadas 111">
            <a:extLst>
              <a:ext uri="{FF2B5EF4-FFF2-40B4-BE49-F238E27FC236}">
                <a16:creationId xmlns:a16="http://schemas.microsoft.com/office/drawing/2014/main" id="{A588D713-426D-4CD5-8B02-595D1CDDCDBC}"/>
              </a:ext>
            </a:extLst>
          </p:cNvPr>
          <p:cNvSpPr/>
          <p:nvPr/>
        </p:nvSpPr>
        <p:spPr>
          <a:xfrm>
            <a:off x="1818974" y="5799483"/>
            <a:ext cx="1258888" cy="423862"/>
          </a:xfrm>
          <a:prstGeom prst="roundRect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chemeClr val="bg1"/>
                </a:solidFill>
              </a:rPr>
              <a:t>Sedes Sierra</a:t>
            </a:r>
            <a:endParaRPr lang="es-PE" sz="1200">
              <a:solidFill>
                <a:schemeClr val="bg1"/>
              </a:solidFill>
            </a:endParaRPr>
          </a:p>
        </p:txBody>
      </p: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BFBAFDF6-EFAD-4BBF-8A74-A852C51D88EF}"/>
              </a:ext>
            </a:extLst>
          </p:cNvPr>
          <p:cNvCxnSpPr>
            <a:cxnSpLocks/>
          </p:cNvCxnSpPr>
          <p:nvPr/>
        </p:nvCxnSpPr>
        <p:spPr>
          <a:xfrm>
            <a:off x="2730199" y="4710458"/>
            <a:ext cx="4762" cy="1049337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95432FC7-91CF-426A-8E1D-7F5E487F26DF}"/>
              </a:ext>
            </a:extLst>
          </p:cNvPr>
          <p:cNvCxnSpPr>
            <a:cxnSpLocks/>
          </p:cNvCxnSpPr>
          <p:nvPr/>
        </p:nvCxnSpPr>
        <p:spPr>
          <a:xfrm>
            <a:off x="6749749" y="3335683"/>
            <a:ext cx="17463" cy="2528887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21148041-F978-4E5B-8C9D-58D65C26B6C5}"/>
              </a:ext>
            </a:extLst>
          </p:cNvPr>
          <p:cNvCxnSpPr>
            <a:cxnSpLocks/>
          </p:cNvCxnSpPr>
          <p:nvPr/>
        </p:nvCxnSpPr>
        <p:spPr>
          <a:xfrm flipH="1">
            <a:off x="10021587" y="3802408"/>
            <a:ext cx="0" cy="1030287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BFD9DCC9-FB04-4A5B-835B-25E53C84CA8B}"/>
              </a:ext>
            </a:extLst>
          </p:cNvPr>
          <p:cNvCxnSpPr>
            <a:cxnSpLocks/>
          </p:cNvCxnSpPr>
          <p:nvPr/>
        </p:nvCxnSpPr>
        <p:spPr>
          <a:xfrm flipH="1" flipV="1">
            <a:off x="6748162" y="4775545"/>
            <a:ext cx="619125" cy="635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B8DD1EF0-DE42-4A01-8C54-0D1F45B4756D}"/>
              </a:ext>
            </a:extLst>
          </p:cNvPr>
          <p:cNvCxnSpPr>
            <a:cxnSpLocks/>
          </p:cNvCxnSpPr>
          <p:nvPr/>
        </p:nvCxnSpPr>
        <p:spPr>
          <a:xfrm flipH="1" flipV="1">
            <a:off x="6748162" y="5331170"/>
            <a:ext cx="619125" cy="635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439F9E68-1E38-497B-A21E-7097304AED29}"/>
              </a:ext>
            </a:extLst>
          </p:cNvPr>
          <p:cNvCxnSpPr>
            <a:cxnSpLocks/>
          </p:cNvCxnSpPr>
          <p:nvPr/>
        </p:nvCxnSpPr>
        <p:spPr>
          <a:xfrm flipH="1" flipV="1">
            <a:off x="6748162" y="5850283"/>
            <a:ext cx="619125" cy="6350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9076593B-BABF-4C65-B9BE-78AAE5956F8A}"/>
              </a:ext>
            </a:extLst>
          </p:cNvPr>
          <p:cNvCxnSpPr>
            <a:cxnSpLocks/>
          </p:cNvCxnSpPr>
          <p:nvPr/>
        </p:nvCxnSpPr>
        <p:spPr>
          <a:xfrm flipH="1">
            <a:off x="10021587" y="4283420"/>
            <a:ext cx="347662" cy="317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8857D670-9CCF-42E2-9249-CDF9EFBE5E81}"/>
              </a:ext>
            </a:extLst>
          </p:cNvPr>
          <p:cNvCxnSpPr>
            <a:cxnSpLocks/>
          </p:cNvCxnSpPr>
          <p:nvPr/>
        </p:nvCxnSpPr>
        <p:spPr>
          <a:xfrm flipH="1">
            <a:off x="10021587" y="4821583"/>
            <a:ext cx="347662" cy="3175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C6C6B3C1-439B-4FE3-8DC2-C06166492223}"/>
              </a:ext>
            </a:extLst>
          </p:cNvPr>
          <p:cNvCxnSpPr>
            <a:cxnSpLocks/>
          </p:cNvCxnSpPr>
          <p:nvPr/>
        </p:nvCxnSpPr>
        <p:spPr>
          <a:xfrm flipH="1" flipV="1">
            <a:off x="5693966" y="1955882"/>
            <a:ext cx="457295" cy="2918"/>
          </a:xfrm>
          <a:prstGeom prst="line">
            <a:avLst/>
          </a:prstGeom>
          <a:ln w="19050">
            <a:solidFill>
              <a:srgbClr val="207467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ítulo 1">
            <a:extLst>
              <a:ext uri="{FF2B5EF4-FFF2-40B4-BE49-F238E27FC236}">
                <a16:creationId xmlns:a16="http://schemas.microsoft.com/office/drawing/2014/main" id="{31BFD3E7-CD02-4CE5-9865-63E2DFE5EED0}"/>
              </a:ext>
            </a:extLst>
          </p:cNvPr>
          <p:cNvSpPr txBox="1">
            <a:spLocks/>
          </p:cNvSpPr>
          <p:nvPr/>
        </p:nvSpPr>
        <p:spPr>
          <a:xfrm>
            <a:off x="131884" y="134566"/>
            <a:ext cx="274390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latin typeface="Century Gothic" panose="020B0502020202020204" pitchFamily="34" charset="0"/>
              </a:rPr>
              <a:t>Organigrama</a:t>
            </a:r>
            <a:endParaRPr lang="es-PE" sz="17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7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7B2EBB6-1916-4F50-A53C-2F248EFB5C5F}"/>
              </a:ext>
            </a:extLst>
          </p:cNvPr>
          <p:cNvSpPr txBox="1">
            <a:spLocks/>
          </p:cNvSpPr>
          <p:nvPr/>
        </p:nvSpPr>
        <p:spPr>
          <a:xfrm>
            <a:off x="0" y="252566"/>
            <a:ext cx="2743907" cy="9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Matriz FODA Cruzada</a:t>
            </a:r>
          </a:p>
          <a:p>
            <a:r>
              <a:rPr lang="es-ES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(Definición de Estrategias)</a:t>
            </a:r>
            <a:endParaRPr lang="es-P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62D16E-C09A-4535-995A-E951C56B8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44085"/>
              </p:ext>
            </p:extLst>
          </p:nvPr>
        </p:nvGraphicFramePr>
        <p:xfrm>
          <a:off x="2743907" y="1362074"/>
          <a:ext cx="9095664" cy="5243353"/>
        </p:xfrm>
        <a:graphic>
          <a:graphicData uri="http://schemas.openxmlformats.org/drawingml/2006/table">
            <a:tbl>
              <a:tblPr/>
              <a:tblGrid>
                <a:gridCol w="903337">
                  <a:extLst>
                    <a:ext uri="{9D8B030D-6E8A-4147-A177-3AD203B41FA5}">
                      <a16:colId xmlns:a16="http://schemas.microsoft.com/office/drawing/2014/main" val="1083493159"/>
                    </a:ext>
                  </a:extLst>
                </a:gridCol>
                <a:gridCol w="903337">
                  <a:extLst>
                    <a:ext uri="{9D8B030D-6E8A-4147-A177-3AD203B41FA5}">
                      <a16:colId xmlns:a16="http://schemas.microsoft.com/office/drawing/2014/main" val="285500606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2845387170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219850381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3454691038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385700459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1114237796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3589621291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1054953985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2357059785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2406671260"/>
                    </a:ext>
                  </a:extLst>
                </a:gridCol>
                <a:gridCol w="728899">
                  <a:extLst>
                    <a:ext uri="{9D8B030D-6E8A-4147-A177-3AD203B41FA5}">
                      <a16:colId xmlns:a16="http://schemas.microsoft.com/office/drawing/2014/main" val="3954332397"/>
                    </a:ext>
                  </a:extLst>
                </a:gridCol>
              </a:tblGrid>
              <a:tr h="324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 fontAlgn="ctr"/>
                      <a:r>
                        <a:rPr lang="es-PE" sz="1100" b="1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Estructura Externa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Principales Oportunidades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Principales Amenazas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77620"/>
                  </a:ext>
                </a:extLst>
              </a:tr>
              <a:tr h="23455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O1.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5227"/>
                  </a:ext>
                </a:extLst>
              </a:tr>
              <a:tr h="234559"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MATRIZ FODA CRUZADA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32297"/>
                  </a:ext>
                </a:extLst>
              </a:tr>
              <a:tr h="234559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O2.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66512"/>
                  </a:ext>
                </a:extLst>
              </a:tr>
              <a:tr h="234559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745227"/>
                  </a:ext>
                </a:extLst>
              </a:tr>
              <a:tr h="234559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s-PE" sz="1100" b="1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Estructura Interna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O3.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30748"/>
                  </a:ext>
                </a:extLst>
              </a:tr>
              <a:tr h="2443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12393"/>
                  </a:ext>
                </a:extLst>
              </a:tr>
              <a:tr h="3249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Principales Fortalezas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Estrategias FO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(Usar Fortalezas para 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Aprovechar Oportunidades)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[Estratégias Ofensivas]</a:t>
                      </a:r>
                      <a:endParaRPr lang="es-PE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Estrategias FA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(Usar Fortalezas para 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Anticiparse a las Amenazas)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[Estratégias Defensivas]</a:t>
                      </a:r>
                      <a:endParaRPr lang="es-PE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70953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F1.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92237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64704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F2.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457116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712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F3.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74626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27731"/>
                  </a:ext>
                </a:extLst>
              </a:tr>
              <a:tr h="2443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Principales Debilidades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Estrategias DO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(Superar Debilidades, 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Aprovechando Oportunidades)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[Estratégias de Reorientación]</a:t>
                      </a:r>
                      <a:endParaRPr lang="es-PE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Estrategias DA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(Minimizar Debilidades, 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Anticipando las Amenazas)</a:t>
                      </a: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b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s-PE" sz="1100" b="0" i="1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[Estratégias de Supervivencia]</a:t>
                      </a:r>
                      <a:endParaRPr lang="es-PE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93374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D1.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36336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3363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D2.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16804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0279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D3.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50276"/>
                  </a:ext>
                </a:extLst>
              </a:tr>
              <a:tr h="24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7E8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0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59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59">
            <a:extLst>
              <a:ext uri="{FF2B5EF4-FFF2-40B4-BE49-F238E27FC236}">
                <a16:creationId xmlns:a16="http://schemas.microsoft.com/office/drawing/2014/main" id="{B5A36C42-D718-41EC-BE8E-4AF48AA6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00004"/>
              </p:ext>
            </p:extLst>
          </p:nvPr>
        </p:nvGraphicFramePr>
        <p:xfrm>
          <a:off x="2886075" y="988367"/>
          <a:ext cx="8866188" cy="568706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4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kumimoji="0" lang="es-P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kumimoji="0" lang="es-P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ANÁLISIS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EXTERNO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_tradnl" sz="1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ANÁLISIS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INTERNO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Crecimiento económico de la Región.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Desarrollo de aplicaciones TIC a la educación.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Modelo de calidad para la acreditación.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Canon  minero.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Tendencia a la privatización de la educación superior.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Escaso presupuesto asignado.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Competencia creciente y organizada.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Desarticulación EBR-</a:t>
                      </a:r>
                      <a:r>
                        <a:rPr kumimoji="0" lang="es-PE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ESpg</a:t>
                      </a: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-ESPG.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 Inseguridad  ciudadana.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Char char="•"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FO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FA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55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Educación gratuita.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 Docentes Maestros y Doctores.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Prestigio y reconocimiento.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Estudiantes con alta capacidad de aprendizaje.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 Ubicación geográfica.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Diseñar y ejecutar una campaña agresiva de fortalecimiento de la relación  universidad-empresa vía proyectos de investigación aplicada. (F2, F4, O1, O4)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Diseñar y ejecutar  Programas sostenidos de cursos de especialización  orientados al mercado regional (F2, F3, A2)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DO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DA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644"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Formación básicamente teórica.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Escasa publicación de libros y material didáctico.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No se realiza consejería y tutoría.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 Currículos no actualizados.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 Sistema administrativo no gestionado por procesos.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6. Escasa proyección social.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7. Servicios higiénicos inadecuados.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Char char="•"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la Bolsa de Trabajo en la Facultad. con la finalidad  de  dinamizar la práctica pre-profesional. en las empresas regionales. (D1, O1)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Implementar  Sistema de Gestión de Calidad en la Facultad (D5, A3)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Line 221">
            <a:extLst>
              <a:ext uri="{FF2B5EF4-FFF2-40B4-BE49-F238E27FC236}">
                <a16:creationId xmlns:a16="http://schemas.microsoft.com/office/drawing/2014/main" id="{3C5D49BC-9F74-4000-B09F-5D5560017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1295399"/>
            <a:ext cx="3657600" cy="1733551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75FFE53-48B9-4E26-9124-F91A81D4857B}"/>
              </a:ext>
            </a:extLst>
          </p:cNvPr>
          <p:cNvSpPr txBox="1">
            <a:spLocks/>
          </p:cNvSpPr>
          <p:nvPr/>
        </p:nvSpPr>
        <p:spPr>
          <a:xfrm>
            <a:off x="0" y="204941"/>
            <a:ext cx="2743907" cy="9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Ejemplo de la Matriz FODA Cruzada en el Sector Educativo</a:t>
            </a:r>
            <a:endParaRPr lang="es-P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59">
            <a:extLst>
              <a:ext uri="{FF2B5EF4-FFF2-40B4-BE49-F238E27FC236}">
                <a16:creationId xmlns:a16="http://schemas.microsoft.com/office/drawing/2014/main" id="{B5A36C42-D718-41EC-BE8E-4AF48AA6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734133"/>
              </p:ext>
            </p:extLst>
          </p:nvPr>
        </p:nvGraphicFramePr>
        <p:xfrm>
          <a:off x="2886075" y="988367"/>
          <a:ext cx="8866188" cy="553919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42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kumimoji="0" lang="es-P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kumimoji="0" lang="es-P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0" marB="0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             </a:t>
                      </a: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ANÁLISIS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EXTERNO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ES_tradnl" sz="16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ANÁLISIS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INTERNO</a:t>
                      </a:r>
                      <a:endParaRPr kumimoji="0" lang="es-P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Desarrollo de la industria metalmecánica.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Suscripción de TLC con el país ABC, especialista en la producción de lentes para microscopios.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Continuo avance de la tecnología de aparatos para uso médico.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Suscripción de acuerdos comerciales con el país XYZ, especialista en la fabricación de microscopios.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Char char="•"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FO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FA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55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Amplia experiencia profesional en el sector salud.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_tradnl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Afiliación vigente a redes nacionales e internacionales de odontólogos.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Generar un diseño adaptado a los </a:t>
                      </a: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requerimientos del segmento de mercado escogido. (F1, F2, O1)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Generar suscripciones para el acceso a medios de información tecnológica para mantener la adecuada actualización del producto (F1, F2, A2)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DO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Estrategias DA</a:t>
                      </a: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644"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Falta de proveedores de insumos extranjeros.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 Carencia de marca reconocida en el mercado.</a:t>
                      </a:r>
                    </a:p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 Nula experiencia en el sector metalmecánico.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Suscribir un contrato con proveedores del país ABC para el aprovisionamiento de lentes de precisión. (D1, D2, O2)</a:t>
                      </a:r>
                    </a:p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Tercerización de la confección de la parte metalmecánica. (D3, O1)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Concretar alianzas estratégicas de distribución con empresas del país XYZ para comercializar sus productos (D2, A1)</a:t>
                      </a:r>
                      <a:endParaRPr kumimoji="0" lang="es-P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Line 221">
            <a:extLst>
              <a:ext uri="{FF2B5EF4-FFF2-40B4-BE49-F238E27FC236}">
                <a16:creationId xmlns:a16="http://schemas.microsoft.com/office/drawing/2014/main" id="{3C5D49BC-9F74-4000-B09F-5D5560017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1295399"/>
            <a:ext cx="3657600" cy="1733551"/>
          </a:xfrm>
          <a:prstGeom prst="lin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75FFE53-48B9-4E26-9124-F91A81D4857B}"/>
              </a:ext>
            </a:extLst>
          </p:cNvPr>
          <p:cNvSpPr txBox="1">
            <a:spLocks/>
          </p:cNvSpPr>
          <p:nvPr/>
        </p:nvSpPr>
        <p:spPr>
          <a:xfrm>
            <a:off x="0" y="204941"/>
            <a:ext cx="2743907" cy="9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Ejemplo de la Matriz FODA Cruzada en el Sector Tecnológico</a:t>
            </a:r>
            <a:endParaRPr lang="es-P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0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6DFD9AB-FF20-4E69-B3F3-DCC3DB1F801C}"/>
              </a:ext>
            </a:extLst>
          </p:cNvPr>
          <p:cNvSpPr txBox="1">
            <a:spLocks/>
          </p:cNvSpPr>
          <p:nvPr/>
        </p:nvSpPr>
        <p:spPr>
          <a:xfrm>
            <a:off x="558044" y="4981056"/>
            <a:ext cx="721435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207467"/>
                </a:solidFill>
                <a:latin typeface="Century Gothic" panose="020B0502020202020204" pitchFamily="34" charset="0"/>
              </a:rPr>
              <a:t>Perspectivas 2022</a:t>
            </a:r>
            <a:endParaRPr lang="es-PE" dirty="0">
              <a:solidFill>
                <a:srgbClr val="207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40D047-A67E-4A02-A8CD-4DA3B5CE7E17}"/>
              </a:ext>
            </a:extLst>
          </p:cNvPr>
          <p:cNvSpPr txBox="1">
            <a:spLocks/>
          </p:cNvSpPr>
          <p:nvPr/>
        </p:nvSpPr>
        <p:spPr>
          <a:xfrm>
            <a:off x="642712" y="5622154"/>
            <a:ext cx="554853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Estratégicas y Operativas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2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C6DA9E27-097A-49FB-A763-7556B347B817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74390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Perspectivas Estratégicas</a:t>
            </a:r>
            <a:endParaRPr lang="es-P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29B6964-EFD6-43CA-8147-44070056BC9D}"/>
              </a:ext>
            </a:extLst>
          </p:cNvPr>
          <p:cNvSpPr/>
          <p:nvPr/>
        </p:nvSpPr>
        <p:spPr>
          <a:xfrm>
            <a:off x="2849282" y="1073462"/>
            <a:ext cx="1670607" cy="415578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ESTRUCTURA</a:t>
            </a:r>
            <a:endParaRPr lang="es-PE" sz="16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03DAC35-85ED-41E6-8DD9-82BD71B9491C}"/>
              </a:ext>
            </a:extLst>
          </p:cNvPr>
          <p:cNvSpPr/>
          <p:nvPr/>
        </p:nvSpPr>
        <p:spPr>
          <a:xfrm>
            <a:off x="2849282" y="4953382"/>
            <a:ext cx="1670607" cy="415578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S</a:t>
            </a:r>
            <a:r>
              <a:rPr lang="es-PE" sz="1600" dirty="0"/>
              <a:t>ISTEMAS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C1CDDDB-914D-41B8-B1EC-20F066A6FDD9}"/>
              </a:ext>
            </a:extLst>
          </p:cNvPr>
          <p:cNvSpPr/>
          <p:nvPr/>
        </p:nvSpPr>
        <p:spPr>
          <a:xfrm>
            <a:off x="2849282" y="3013422"/>
            <a:ext cx="1670607" cy="415578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PROCESOS</a:t>
            </a:r>
            <a:endParaRPr lang="es-PE" sz="16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8494745-6ABF-42CB-9DC5-197D7E5410B3}"/>
              </a:ext>
            </a:extLst>
          </p:cNvPr>
          <p:cNvSpPr/>
          <p:nvPr/>
        </p:nvSpPr>
        <p:spPr>
          <a:xfrm>
            <a:off x="5083195" y="1073462"/>
            <a:ext cx="5669685" cy="1516566"/>
          </a:xfrm>
          <a:prstGeom prst="roundRect">
            <a:avLst/>
          </a:prstGeom>
          <a:noFill/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19CCCE5-C57A-48F0-90DA-F23FFC11826C}"/>
              </a:ext>
            </a:extLst>
          </p:cNvPr>
          <p:cNvSpPr/>
          <p:nvPr/>
        </p:nvSpPr>
        <p:spPr>
          <a:xfrm>
            <a:off x="5083195" y="3013422"/>
            <a:ext cx="5669685" cy="1516566"/>
          </a:xfrm>
          <a:prstGeom prst="roundRect">
            <a:avLst/>
          </a:prstGeom>
          <a:noFill/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A706CBE-446F-4714-8553-44A5090F8855}"/>
              </a:ext>
            </a:extLst>
          </p:cNvPr>
          <p:cNvSpPr/>
          <p:nvPr/>
        </p:nvSpPr>
        <p:spPr>
          <a:xfrm>
            <a:off x="5083194" y="4953382"/>
            <a:ext cx="5669685" cy="1516566"/>
          </a:xfrm>
          <a:prstGeom prst="roundRect">
            <a:avLst/>
          </a:prstGeom>
          <a:noFill/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3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C6DA9E27-097A-49FB-A763-7556B347B817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74390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Perspectivas </a:t>
            </a:r>
            <a:b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Operativas</a:t>
            </a:r>
            <a:endParaRPr lang="es-P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0BBC88-63D6-48A5-B66A-10A31710C09E}"/>
              </a:ext>
            </a:extLst>
          </p:cNvPr>
          <p:cNvSpPr txBox="1"/>
          <p:nvPr/>
        </p:nvSpPr>
        <p:spPr>
          <a:xfrm>
            <a:off x="4677599" y="1118090"/>
            <a:ext cx="7078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Mantener el 20% de Crecimiento en Ventas NF Anuales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Decrecimiento no mayor al 10% en Ventas NI Anuales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Mantener el Ratio anual de Gastos Directos menor al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Mantener el Ratio anual de Gastos Indirectos menor al 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Alcanzar el 58% de Margen Operativo 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Alcanzar el 10% de UAI anual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164953-9763-4238-BDC1-836BCF53C385}"/>
              </a:ext>
            </a:extLst>
          </p:cNvPr>
          <p:cNvSpPr txBox="1"/>
          <p:nvPr/>
        </p:nvSpPr>
        <p:spPr>
          <a:xfrm>
            <a:off x="4677599" y="4196036"/>
            <a:ext cx="6558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Century Gothic" panose="020B0502020202020204" pitchFamily="34" charset="0"/>
              </a:rPr>
              <a:t>Lograr eficiencia operativa en nuestros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Century Gothic" panose="020B0502020202020204" pitchFamily="34" charset="0"/>
              </a:rPr>
              <a:t>Implementar la automatización de nuestros procesos</a:t>
            </a:r>
            <a:endParaRPr lang="es-PE" sz="1500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0D07841-2B1D-4CF6-A231-1BCD6CFB1429}"/>
              </a:ext>
            </a:extLst>
          </p:cNvPr>
          <p:cNvSpPr txBox="1"/>
          <p:nvPr/>
        </p:nvSpPr>
        <p:spPr>
          <a:xfrm>
            <a:off x="4677600" y="5352402"/>
            <a:ext cx="66780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Century Gothic" panose="020B0502020202020204" pitchFamily="34" charset="0"/>
              </a:rPr>
              <a:t>Fomentar el aprendizaje para sostener el crecimiento.</a:t>
            </a:r>
            <a:endParaRPr lang="es-PE" sz="15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Century Gothic" panose="020B0502020202020204" pitchFamily="34" charset="0"/>
              </a:rPr>
              <a:t>Digitalizar los medios de comunicación entre los canales internos</a:t>
            </a:r>
            <a:endParaRPr lang="es-PE" sz="15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>
                <a:latin typeface="Century Gothic" panose="020B0502020202020204" pitchFamily="34" charset="0"/>
              </a:rPr>
              <a:t>Lograr un buen clima laboral y fomentar la cultura organizacional</a:t>
            </a:r>
            <a:endParaRPr lang="es-PE" sz="1500" dirty="0">
              <a:latin typeface="Century Gothic" panose="020B050202020202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476CA99-D45F-419E-A091-99A33F08CDC5}"/>
              </a:ext>
            </a:extLst>
          </p:cNvPr>
          <p:cNvSpPr/>
          <p:nvPr/>
        </p:nvSpPr>
        <p:spPr>
          <a:xfrm>
            <a:off x="2743907" y="1118090"/>
            <a:ext cx="1670608" cy="415578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RENTABILIDAD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14C9740-91F1-4296-8307-3D7E3648FCD7}"/>
              </a:ext>
            </a:extLst>
          </p:cNvPr>
          <p:cNvSpPr/>
          <p:nvPr/>
        </p:nvSpPr>
        <p:spPr>
          <a:xfrm>
            <a:off x="2743907" y="4233115"/>
            <a:ext cx="1670607" cy="415578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PROCESOS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83B834A-2E02-485D-8290-447B1A2D3192}"/>
              </a:ext>
            </a:extLst>
          </p:cNvPr>
          <p:cNvSpPr/>
          <p:nvPr/>
        </p:nvSpPr>
        <p:spPr>
          <a:xfrm>
            <a:off x="2743907" y="5388858"/>
            <a:ext cx="1670607" cy="415579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CULTURA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59D5EBB-5604-4649-A7F5-409F1170C5D4}"/>
              </a:ext>
            </a:extLst>
          </p:cNvPr>
          <p:cNvSpPr/>
          <p:nvPr/>
        </p:nvSpPr>
        <p:spPr>
          <a:xfrm>
            <a:off x="2743908" y="2980148"/>
            <a:ext cx="1670608" cy="415579"/>
          </a:xfrm>
          <a:prstGeom prst="roundRect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CLIENTES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7352E24-B3B8-4654-B22D-D9FA3AFD8E8A}"/>
              </a:ext>
            </a:extLst>
          </p:cNvPr>
          <p:cNvSpPr txBox="1"/>
          <p:nvPr/>
        </p:nvSpPr>
        <p:spPr>
          <a:xfrm>
            <a:off x="4677600" y="2980148"/>
            <a:ext cx="69151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Posicionamiento de marca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Definir la estrategia para mejorar el customer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500" dirty="0">
                <a:latin typeface="Century Gothic" panose="020B0502020202020204" pitchFamily="34" charset="0"/>
              </a:rPr>
              <a:t>Lograr ampliar la cobertura de mercado utilizando medios digitales</a:t>
            </a:r>
          </a:p>
        </p:txBody>
      </p:sp>
    </p:spTree>
    <p:extLst>
      <p:ext uri="{BB962C8B-B14F-4D97-AF65-F5344CB8AC3E}">
        <p14:creationId xmlns:p14="http://schemas.microsoft.com/office/powerpoint/2010/main" val="3208888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6DFD9AB-FF20-4E69-B3F3-DCC3DB1F801C}"/>
              </a:ext>
            </a:extLst>
          </p:cNvPr>
          <p:cNvSpPr txBox="1">
            <a:spLocks/>
          </p:cNvSpPr>
          <p:nvPr/>
        </p:nvSpPr>
        <p:spPr>
          <a:xfrm>
            <a:off x="558044" y="4981056"/>
            <a:ext cx="7214356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207467"/>
                </a:solidFill>
                <a:latin typeface="Century Gothic" panose="020B0502020202020204" pitchFamily="34" charset="0"/>
              </a:rPr>
              <a:t>Presupuesto 2022</a:t>
            </a:r>
            <a:endParaRPr lang="es-PE" dirty="0">
              <a:solidFill>
                <a:srgbClr val="207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40D047-A67E-4A02-A8CD-4DA3B5CE7E17}"/>
              </a:ext>
            </a:extLst>
          </p:cNvPr>
          <p:cNvSpPr txBox="1">
            <a:spLocks/>
          </p:cNvSpPr>
          <p:nvPr/>
        </p:nvSpPr>
        <p:spPr>
          <a:xfrm>
            <a:off x="642712" y="5622154"/>
            <a:ext cx="554853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Implementación por Canal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3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BE7A878-0187-48D1-98AD-91C92A9F2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65" t="71116"/>
          <a:stretch/>
        </p:blipFill>
        <p:spPr>
          <a:xfrm>
            <a:off x="2574524" y="0"/>
            <a:ext cx="9617475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62FB80-2C49-4379-9D2E-D59B1354422D}"/>
              </a:ext>
            </a:extLst>
          </p:cNvPr>
          <p:cNvSpPr txBox="1">
            <a:spLocks/>
          </p:cNvSpPr>
          <p:nvPr/>
        </p:nvSpPr>
        <p:spPr>
          <a:xfrm>
            <a:off x="13712" y="1859621"/>
            <a:ext cx="2463158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Estructura del Presupuesto 2021</a:t>
            </a:r>
            <a:endParaRPr lang="es-PE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743F40-1F24-4D37-8FA2-6E6B0CB32DEA}"/>
              </a:ext>
            </a:extLst>
          </p:cNvPr>
          <p:cNvSpPr txBox="1">
            <a:spLocks/>
          </p:cNvSpPr>
          <p:nvPr/>
        </p:nvSpPr>
        <p:spPr>
          <a:xfrm>
            <a:off x="182388" y="2558215"/>
            <a:ext cx="2463158" cy="708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Por Sede</a:t>
            </a:r>
          </a:p>
          <a:p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Por Producto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729A5B5-4AC9-4FBA-8D76-EBF68528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911" y="552450"/>
            <a:ext cx="56007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62FB80-2C49-4379-9D2E-D59B1354422D}"/>
              </a:ext>
            </a:extLst>
          </p:cNvPr>
          <p:cNvSpPr txBox="1">
            <a:spLocks/>
          </p:cNvSpPr>
          <p:nvPr/>
        </p:nvSpPr>
        <p:spPr>
          <a:xfrm>
            <a:off x="13712" y="1859621"/>
            <a:ext cx="2463158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Nueva Estructura Presupuesto 2022</a:t>
            </a:r>
            <a:endParaRPr lang="es-PE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743F40-1F24-4D37-8FA2-6E6B0CB32DEA}"/>
              </a:ext>
            </a:extLst>
          </p:cNvPr>
          <p:cNvSpPr txBox="1">
            <a:spLocks/>
          </p:cNvSpPr>
          <p:nvPr/>
        </p:nvSpPr>
        <p:spPr>
          <a:xfrm>
            <a:off x="182388" y="2504950"/>
            <a:ext cx="2463158" cy="107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Por Sede</a:t>
            </a:r>
            <a:b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Por Canal</a:t>
            </a:r>
          </a:p>
          <a:p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Por Producto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7BD719-02CC-4BF0-B100-C88329459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65" t="71116"/>
          <a:stretch/>
        </p:blipFill>
        <p:spPr>
          <a:xfrm>
            <a:off x="2574524" y="0"/>
            <a:ext cx="9617475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380DF3-D3DD-4597-A45E-75B6F2A40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70" y="489890"/>
            <a:ext cx="6124575" cy="5895975"/>
          </a:xfrm>
          <a:prstGeom prst="rect">
            <a:avLst/>
          </a:prstGeom>
        </p:spPr>
      </p:pic>
      <p:sp>
        <p:nvSpPr>
          <p:cNvPr id="9" name="Abrir llave 8">
            <a:extLst>
              <a:ext uri="{FF2B5EF4-FFF2-40B4-BE49-F238E27FC236}">
                <a16:creationId xmlns:a16="http://schemas.microsoft.com/office/drawing/2014/main" id="{2B3E5210-2AF4-4CEE-B6F0-65F69F5AF2E5}"/>
              </a:ext>
            </a:extLst>
          </p:cNvPr>
          <p:cNvSpPr/>
          <p:nvPr/>
        </p:nvSpPr>
        <p:spPr>
          <a:xfrm>
            <a:off x="8938799" y="1511423"/>
            <a:ext cx="541538" cy="2370338"/>
          </a:xfrm>
          <a:prstGeom prst="lef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Diagrama de flujo: proceso alternativo 10">
            <a:extLst>
              <a:ext uri="{FF2B5EF4-FFF2-40B4-BE49-F238E27FC236}">
                <a16:creationId xmlns:a16="http://schemas.microsoft.com/office/drawing/2014/main" id="{8F43DAE7-D031-402E-A953-390FC1D7BE50}"/>
              </a:ext>
            </a:extLst>
          </p:cNvPr>
          <p:cNvSpPr/>
          <p:nvPr/>
        </p:nvSpPr>
        <p:spPr>
          <a:xfrm>
            <a:off x="9050991" y="1578006"/>
            <a:ext cx="3123249" cy="223717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1400" dirty="0">
                <a:solidFill>
                  <a:schemeClr val="tx1"/>
                </a:solidFill>
              </a:rPr>
              <a:t>Productos: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Sepultura / Nicho en NI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Sepultura / Nicho en NF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Servicio Funerario en NI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Servicio Funerario en NF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Servicio Cremación en NI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Servicio Cremación en NF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Practiplan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Credimuya</a:t>
            </a:r>
            <a:endParaRPr lang="es-P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5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3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419385C6-9943-43E3-B12F-EA4D3126B471}"/>
              </a:ext>
            </a:extLst>
          </p:cNvPr>
          <p:cNvSpPr txBox="1">
            <a:spLocks/>
          </p:cNvSpPr>
          <p:nvPr/>
        </p:nvSpPr>
        <p:spPr>
          <a:xfrm>
            <a:off x="2756447" y="4121027"/>
            <a:ext cx="5629275" cy="46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>
                <a:latin typeface="Century Gothic" panose="020B0502020202020204" pitchFamily="34" charset="0"/>
              </a:rPr>
              <a:t>Responsable del Proyecto: </a:t>
            </a:r>
            <a:r>
              <a:rPr lang="es-ES" sz="1400" dirty="0">
                <a:latin typeface="Century Gothic" panose="020B0502020202020204" pitchFamily="34" charset="0"/>
              </a:rPr>
              <a:t>Guillermo Marchena</a:t>
            </a:r>
            <a:endParaRPr lang="es-PE" sz="1200" b="1" dirty="0">
              <a:latin typeface="Century Gothic" panose="020B0502020202020204" pitchFamily="34" charset="0"/>
            </a:endParaRP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1F57EBA1-FDC6-4E84-BC70-C1D7E1E19CD5}"/>
              </a:ext>
            </a:extLst>
          </p:cNvPr>
          <p:cNvSpPr txBox="1">
            <a:spLocks/>
          </p:cNvSpPr>
          <p:nvPr/>
        </p:nvSpPr>
        <p:spPr>
          <a:xfrm>
            <a:off x="2731154" y="1847989"/>
            <a:ext cx="2743907" cy="376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latin typeface="Century Gothic" panose="020B0502020202020204" pitchFamily="34" charset="0"/>
              </a:rPr>
              <a:t>Equipo de Trabajo</a:t>
            </a:r>
            <a:endParaRPr lang="es-PE" sz="1600" b="1" dirty="0">
              <a:latin typeface="Century Gothic" panose="020B0502020202020204" pitchFamily="34" charset="0"/>
            </a:endParaRP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21AE5703-8938-4DBA-8A58-910D3461E04C}"/>
              </a:ext>
            </a:extLst>
          </p:cNvPr>
          <p:cNvSpPr txBox="1">
            <a:spLocks/>
          </p:cNvSpPr>
          <p:nvPr/>
        </p:nvSpPr>
        <p:spPr>
          <a:xfrm>
            <a:off x="0" y="157316"/>
            <a:ext cx="2743907" cy="9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Management Estratégico</a:t>
            </a:r>
            <a:endParaRPr lang="es-P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D4D71F-09D9-4823-AB27-2B449E4E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33" y="2327093"/>
            <a:ext cx="9056103" cy="1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8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6DFD9AB-FF20-4E69-B3F3-DCC3DB1F801C}"/>
              </a:ext>
            </a:extLst>
          </p:cNvPr>
          <p:cNvSpPr txBox="1">
            <a:spLocks/>
          </p:cNvSpPr>
          <p:nvPr/>
        </p:nvSpPr>
        <p:spPr>
          <a:xfrm>
            <a:off x="558043" y="4981056"/>
            <a:ext cx="7929009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207467"/>
                </a:solidFill>
                <a:latin typeface="Century Gothic" panose="020B0502020202020204" pitchFamily="34" charset="0"/>
              </a:rPr>
              <a:t>Management Estratégico</a:t>
            </a:r>
            <a:endParaRPr lang="es-PE" dirty="0">
              <a:solidFill>
                <a:srgbClr val="207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40D047-A67E-4A02-A8CD-4DA3B5CE7E17}"/>
              </a:ext>
            </a:extLst>
          </p:cNvPr>
          <p:cNvSpPr txBox="1">
            <a:spLocks/>
          </p:cNvSpPr>
          <p:nvPr/>
        </p:nvSpPr>
        <p:spPr>
          <a:xfrm>
            <a:off x="642712" y="5622154"/>
            <a:ext cx="554853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Diagrama de Gantt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5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5DB72B-C9A7-40B6-A9A1-3F8AC8D2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4" y="0"/>
            <a:ext cx="12196044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62FB80-2C49-4379-9D2E-D59B1354422D}"/>
              </a:ext>
            </a:extLst>
          </p:cNvPr>
          <p:cNvSpPr txBox="1">
            <a:spLocks/>
          </p:cNvSpPr>
          <p:nvPr/>
        </p:nvSpPr>
        <p:spPr>
          <a:xfrm>
            <a:off x="-1" y="-57005"/>
            <a:ext cx="409260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Century Gothic" panose="020B0502020202020204" pitchFamily="34" charset="0"/>
              </a:rPr>
              <a:t>Management Estratégico 2022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EB1901F-9332-4314-9F85-9BE4C858840C}"/>
              </a:ext>
            </a:extLst>
          </p:cNvPr>
          <p:cNvSpPr txBox="1">
            <a:spLocks/>
          </p:cNvSpPr>
          <p:nvPr/>
        </p:nvSpPr>
        <p:spPr>
          <a:xfrm>
            <a:off x="7927759" y="6321543"/>
            <a:ext cx="426128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1400" b="1" dirty="0">
                <a:latin typeface="Century Gothic" panose="020B0502020202020204" pitchFamily="34" charset="0"/>
              </a:rPr>
              <a:t>Duración del Proyecto: </a:t>
            </a:r>
            <a:r>
              <a:rPr lang="es-PE" sz="1400" dirty="0">
                <a:latin typeface="Century Gothic" panose="020B0502020202020204" pitchFamily="34" charset="0"/>
              </a:rPr>
              <a:t>2 Meses</a:t>
            </a:r>
            <a:br>
              <a:rPr lang="es-PE" sz="1300" dirty="0">
                <a:latin typeface="Century Gothic" panose="020B0502020202020204" pitchFamily="34" charset="0"/>
              </a:rPr>
            </a:br>
            <a:r>
              <a:rPr lang="es-PE" sz="1100" dirty="0">
                <a:latin typeface="Century Gothic" panose="020B0502020202020204" pitchFamily="34" charset="0"/>
              </a:rPr>
              <a:t>(Del 18 Octubre al 17 Diciembre)</a:t>
            </a:r>
            <a:endParaRPr lang="es-PE" sz="1300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9C2F95-83F5-42AC-8270-9ED8D41EB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122" r="44179" b="36881"/>
          <a:stretch/>
        </p:blipFill>
        <p:spPr>
          <a:xfrm>
            <a:off x="77877" y="634708"/>
            <a:ext cx="12042588" cy="56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6DFD9AB-FF20-4E69-B3F3-DCC3DB1F801C}"/>
              </a:ext>
            </a:extLst>
          </p:cNvPr>
          <p:cNvSpPr txBox="1">
            <a:spLocks/>
          </p:cNvSpPr>
          <p:nvPr/>
        </p:nvSpPr>
        <p:spPr>
          <a:xfrm>
            <a:off x="558044" y="4981056"/>
            <a:ext cx="9164690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rgbClr val="207467"/>
                </a:solidFill>
                <a:latin typeface="Century Gothic" panose="020B0502020202020204" pitchFamily="34" charset="0"/>
              </a:rPr>
              <a:t>Arquitectura y Planeamiento</a:t>
            </a:r>
            <a:endParaRPr lang="es-PE" dirty="0">
              <a:solidFill>
                <a:srgbClr val="20746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40D047-A67E-4A02-A8CD-4DA3B5CE7E17}"/>
              </a:ext>
            </a:extLst>
          </p:cNvPr>
          <p:cNvSpPr txBox="1">
            <a:spLocks/>
          </p:cNvSpPr>
          <p:nvPr/>
        </p:nvSpPr>
        <p:spPr>
          <a:xfrm>
            <a:off x="642712" y="5622154"/>
            <a:ext cx="5795410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Direccionamiento y Diagnóstico Estratégico</a:t>
            </a:r>
            <a:endParaRPr lang="es-PE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proceso alternativo 7">
            <a:extLst>
              <a:ext uri="{FF2B5EF4-FFF2-40B4-BE49-F238E27FC236}">
                <a16:creationId xmlns:a16="http://schemas.microsoft.com/office/drawing/2014/main" id="{AE1756CB-30AE-417B-812A-C0E5490F21F4}"/>
              </a:ext>
            </a:extLst>
          </p:cNvPr>
          <p:cNvSpPr/>
          <p:nvPr/>
        </p:nvSpPr>
        <p:spPr>
          <a:xfrm>
            <a:off x="5693668" y="843007"/>
            <a:ext cx="3266981" cy="679325"/>
          </a:xfrm>
          <a:prstGeom prst="flowChartAlternateProcess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MANAGEMENT ESTRATÉGICO</a:t>
            </a:r>
            <a:endParaRPr lang="es-PE" dirty="0"/>
          </a:p>
        </p:txBody>
      </p:sp>
      <p:sp>
        <p:nvSpPr>
          <p:cNvPr id="10" name="Diagrama de flujo: proceso alternativo 9">
            <a:extLst>
              <a:ext uri="{FF2B5EF4-FFF2-40B4-BE49-F238E27FC236}">
                <a16:creationId xmlns:a16="http://schemas.microsoft.com/office/drawing/2014/main" id="{FC6B5219-1AB5-4B4D-9F82-7DCF1418A285}"/>
              </a:ext>
            </a:extLst>
          </p:cNvPr>
          <p:cNvSpPr/>
          <p:nvPr/>
        </p:nvSpPr>
        <p:spPr>
          <a:xfrm>
            <a:off x="2767605" y="2379680"/>
            <a:ext cx="2251564" cy="679325"/>
          </a:xfrm>
          <a:prstGeom prst="flowChartAlternateProcess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ARQUITECTURA ESTRATÉGICA</a:t>
            </a:r>
            <a:endParaRPr lang="es-PE" dirty="0"/>
          </a:p>
        </p:txBody>
      </p:sp>
      <p:sp>
        <p:nvSpPr>
          <p:cNvPr id="12" name="Diagrama de flujo: proceso alternativo 11">
            <a:extLst>
              <a:ext uri="{FF2B5EF4-FFF2-40B4-BE49-F238E27FC236}">
                <a16:creationId xmlns:a16="http://schemas.microsoft.com/office/drawing/2014/main" id="{1A272A99-89A9-47E6-A142-79F8175BA008}"/>
              </a:ext>
            </a:extLst>
          </p:cNvPr>
          <p:cNvSpPr/>
          <p:nvPr/>
        </p:nvSpPr>
        <p:spPr>
          <a:xfrm>
            <a:off x="6201377" y="2351779"/>
            <a:ext cx="2251564" cy="679325"/>
          </a:xfrm>
          <a:prstGeom prst="flowChartAlternateProcess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PLANEAMIENTO ESTRATÉGICO</a:t>
            </a:r>
            <a:endParaRPr lang="es-PE" dirty="0"/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C25D0FFB-E4B7-47D8-8391-DB1B78EB112D}"/>
              </a:ext>
            </a:extLst>
          </p:cNvPr>
          <p:cNvSpPr/>
          <p:nvPr/>
        </p:nvSpPr>
        <p:spPr>
          <a:xfrm>
            <a:off x="9623024" y="2351778"/>
            <a:ext cx="2251564" cy="679325"/>
          </a:xfrm>
          <a:prstGeom prst="flowChartAlternateProcess">
            <a:avLst/>
          </a:prstGeom>
          <a:solidFill>
            <a:srgbClr val="207467"/>
          </a:solidFill>
          <a:ln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ESTRATÉGICA</a:t>
            </a:r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FA7A35-655A-4385-916B-3C8FA7A6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92" y="3305360"/>
            <a:ext cx="2743471" cy="24688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10131A-A74C-4417-80F3-296D7655C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080" y="3305361"/>
            <a:ext cx="2497517" cy="2211520"/>
          </a:xfrm>
          <a:prstGeom prst="rect">
            <a:avLst/>
          </a:prstGeom>
          <a:ln>
            <a:noFill/>
          </a:ln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B513C46-51C2-44FF-B9D1-AFF00E1C2C54}"/>
              </a:ext>
            </a:extLst>
          </p:cNvPr>
          <p:cNvCxnSpPr>
            <a:cxnSpLocks/>
          </p:cNvCxnSpPr>
          <p:nvPr/>
        </p:nvCxnSpPr>
        <p:spPr>
          <a:xfrm>
            <a:off x="3884511" y="1963689"/>
            <a:ext cx="6864295" cy="0"/>
          </a:xfrm>
          <a:prstGeom prst="line">
            <a:avLst/>
          </a:prstGeom>
          <a:ln>
            <a:solidFill>
              <a:srgbClr val="20746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6C4FD93-3384-4663-90E8-D8F706F3386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893387" y="1963688"/>
            <a:ext cx="0" cy="415992"/>
          </a:xfrm>
          <a:prstGeom prst="line">
            <a:avLst/>
          </a:prstGeom>
          <a:ln>
            <a:solidFill>
              <a:srgbClr val="20746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CDB5E96-5DD3-4C2B-882A-82298AEE1A7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327159" y="1963688"/>
            <a:ext cx="0" cy="388091"/>
          </a:xfrm>
          <a:prstGeom prst="line">
            <a:avLst/>
          </a:prstGeom>
          <a:ln>
            <a:solidFill>
              <a:srgbClr val="20746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A1BED8B-A446-46D0-9D94-0F32EE4323F7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0748806" y="1963688"/>
            <a:ext cx="0" cy="388090"/>
          </a:xfrm>
          <a:prstGeom prst="line">
            <a:avLst/>
          </a:prstGeom>
          <a:ln>
            <a:solidFill>
              <a:srgbClr val="20746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0E7417A-7540-4DCF-8557-68C3C1F0C712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7327158" y="1522332"/>
            <a:ext cx="1" cy="441356"/>
          </a:xfrm>
          <a:prstGeom prst="line">
            <a:avLst/>
          </a:prstGeom>
          <a:ln>
            <a:solidFill>
              <a:srgbClr val="20746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0BC0E14-A847-4312-9001-8C37E2DF9F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54"/>
          <a:stretch/>
        </p:blipFill>
        <p:spPr>
          <a:xfrm>
            <a:off x="6096000" y="3264720"/>
            <a:ext cx="2997026" cy="25826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70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C6DA9E27-097A-49FB-A763-7556B347B817}"/>
              </a:ext>
            </a:extLst>
          </p:cNvPr>
          <p:cNvSpPr txBox="1">
            <a:spLocks/>
          </p:cNvSpPr>
          <p:nvPr/>
        </p:nvSpPr>
        <p:spPr>
          <a:xfrm>
            <a:off x="0" y="157316"/>
            <a:ext cx="2743907" cy="9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Direccionamiento Estratégico </a:t>
            </a:r>
            <a:r>
              <a:rPr lang="es-E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[2022 – 2026]</a:t>
            </a:r>
            <a:endParaRPr lang="es-P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58D8979-3EBB-4E71-B45D-769CBD2E7FB2}"/>
              </a:ext>
            </a:extLst>
          </p:cNvPr>
          <p:cNvSpPr/>
          <p:nvPr/>
        </p:nvSpPr>
        <p:spPr>
          <a:xfrm>
            <a:off x="3037114" y="202151"/>
            <a:ext cx="4306406" cy="5881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700" b="1" dirty="0">
                <a:solidFill>
                  <a:schemeClr val="tx1"/>
                </a:solidFill>
              </a:rPr>
              <a:t>Por un momento, cierra los ojos y piensa…</a:t>
            </a:r>
          </a:p>
        </p:txBody>
      </p:sp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60972269-78E2-4924-9F46-481357EF2FAD}"/>
              </a:ext>
            </a:extLst>
          </p:cNvPr>
          <p:cNvSpPr/>
          <p:nvPr/>
        </p:nvSpPr>
        <p:spPr>
          <a:xfrm>
            <a:off x="8100984" y="14728"/>
            <a:ext cx="3473522" cy="1606526"/>
          </a:xfrm>
          <a:prstGeom prst="cloudCallout">
            <a:avLst>
              <a:gd name="adj1" fmla="val -73327"/>
              <a:gd name="adj2" fmla="val -18036"/>
            </a:avLst>
          </a:prstGeom>
          <a:solidFill>
            <a:srgbClr val="2074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lograr</a:t>
            </a:r>
            <a:r>
              <a:rPr lang="es-PE" dirty="0"/>
              <a:t> una organización que pueda operar 25 sedes en 3 países?</a:t>
            </a:r>
            <a:endParaRPr lang="es-PE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75FB35-F046-4395-A98C-8E9885D189D3}"/>
              </a:ext>
            </a:extLst>
          </p:cNvPr>
          <p:cNvSpPr txBox="1"/>
          <p:nvPr/>
        </p:nvSpPr>
        <p:spPr>
          <a:xfrm>
            <a:off x="3270749" y="3667503"/>
            <a:ext cx="1926454" cy="553998"/>
          </a:xfrm>
          <a:prstGeom prst="rect">
            <a:avLst/>
          </a:prstGeom>
          <a:solidFill>
            <a:srgbClr val="00B49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Misión</a:t>
            </a:r>
            <a:endParaRPr lang="es-PE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4F6B9BA-7F5B-4933-9673-0831BAD31FFD}"/>
              </a:ext>
            </a:extLst>
          </p:cNvPr>
          <p:cNvSpPr/>
          <p:nvPr/>
        </p:nvSpPr>
        <p:spPr>
          <a:xfrm>
            <a:off x="4464661" y="3427708"/>
            <a:ext cx="4854486" cy="967666"/>
          </a:xfrm>
          <a:prstGeom prst="rightArrow">
            <a:avLst/>
          </a:prstGeom>
          <a:solidFill>
            <a:srgbClr val="00B492"/>
          </a:solidFill>
          <a:ln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es-ES" sz="2400" dirty="0"/>
              <a:t>Estrategias</a:t>
            </a:r>
            <a:endParaRPr lang="es-PE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BDEF00-B5B5-4CE9-8C6B-5A5681D5B6F8}"/>
              </a:ext>
            </a:extLst>
          </p:cNvPr>
          <p:cNvSpPr txBox="1"/>
          <p:nvPr/>
        </p:nvSpPr>
        <p:spPr>
          <a:xfrm>
            <a:off x="9648052" y="3634542"/>
            <a:ext cx="1926454" cy="553998"/>
          </a:xfrm>
          <a:prstGeom prst="rect">
            <a:avLst/>
          </a:prstGeom>
          <a:solidFill>
            <a:srgbClr val="00B49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Visión</a:t>
            </a:r>
            <a:endParaRPr lang="es-PE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8EF42130-5AD9-4ADF-B6F5-D5AF8399953E}"/>
              </a:ext>
            </a:extLst>
          </p:cNvPr>
          <p:cNvSpPr/>
          <p:nvPr/>
        </p:nvSpPr>
        <p:spPr>
          <a:xfrm>
            <a:off x="3037114" y="3136007"/>
            <a:ext cx="8730343" cy="3497418"/>
          </a:xfrm>
          <a:prstGeom prst="roundRect">
            <a:avLst/>
          </a:prstGeom>
          <a:noFill/>
          <a:ln w="28575">
            <a:solidFill>
              <a:srgbClr val="20746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F6070E-3F4E-483D-9B37-90E4578F403D}"/>
              </a:ext>
            </a:extLst>
          </p:cNvPr>
          <p:cNvSpPr txBox="1"/>
          <p:nvPr/>
        </p:nvSpPr>
        <p:spPr>
          <a:xfrm>
            <a:off x="3270750" y="4635169"/>
            <a:ext cx="192645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“Si no sabes donde estás, entonces no podrás elegir un camino que te lleve al lugar deseado”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024646-AED6-4B8B-820C-0DC074E15581}"/>
              </a:ext>
            </a:extLst>
          </p:cNvPr>
          <p:cNvSpPr txBox="1"/>
          <p:nvPr/>
        </p:nvSpPr>
        <p:spPr>
          <a:xfrm>
            <a:off x="9648053" y="4635169"/>
            <a:ext cx="192645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“Si no sabes a donde vas, entonces cualquier camino es bueno. (elegir un camino no tiene razón)”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BAA1F0-2F96-4D6C-94C6-868D20CC4A20}"/>
              </a:ext>
            </a:extLst>
          </p:cNvPr>
          <p:cNvSpPr txBox="1"/>
          <p:nvPr/>
        </p:nvSpPr>
        <p:spPr>
          <a:xfrm>
            <a:off x="5244828" y="4635169"/>
            <a:ext cx="412194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“Una estrategia, es el patrón o plan que integra las principales metas y políticas de una Organización y a la vez establece la secuencia coherente de las acciones a realizar”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Nuestras Estrategias saldrán de la Matriz FODA Cruzada.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F7FCAF-805D-448E-BB43-B6FFFEC3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20746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2" b="66395" l="21165" r="77289">
                        <a14:foregroundMark x1="25089" y1="8646" x2="34126" y2="9135"/>
                        <a14:foregroundMark x1="32224" y1="5383" x2="27467" y2="3752"/>
                      </a14:backgroundRemoval>
                    </a14:imgEffect>
                  </a14:imgLayer>
                </a14:imgProps>
              </a:ext>
            </a:extLst>
          </a:blip>
          <a:srcRect l="14310" t="2374" r="15707" b="26460"/>
          <a:stretch/>
        </p:blipFill>
        <p:spPr>
          <a:xfrm rot="600679">
            <a:off x="5142971" y="1159284"/>
            <a:ext cx="2798988" cy="20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grama de flujo: proceso alternativo 19">
            <a:extLst>
              <a:ext uri="{FF2B5EF4-FFF2-40B4-BE49-F238E27FC236}">
                <a16:creationId xmlns:a16="http://schemas.microsoft.com/office/drawing/2014/main" id="{9FE04E64-9733-4D3F-B048-4E8F80816BAF}"/>
              </a:ext>
            </a:extLst>
          </p:cNvPr>
          <p:cNvSpPr/>
          <p:nvPr/>
        </p:nvSpPr>
        <p:spPr>
          <a:xfrm>
            <a:off x="3182004" y="1639250"/>
            <a:ext cx="1494785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Misión:</a:t>
            </a:r>
            <a:endParaRPr lang="es-PE" sz="2400" dirty="0"/>
          </a:p>
        </p:txBody>
      </p:sp>
      <p:sp>
        <p:nvSpPr>
          <p:cNvPr id="24" name="Diagrama de flujo: proceso alternativo 23">
            <a:extLst>
              <a:ext uri="{FF2B5EF4-FFF2-40B4-BE49-F238E27FC236}">
                <a16:creationId xmlns:a16="http://schemas.microsoft.com/office/drawing/2014/main" id="{1116A4C7-0D99-4786-892D-42A882735820}"/>
              </a:ext>
            </a:extLst>
          </p:cNvPr>
          <p:cNvSpPr/>
          <p:nvPr/>
        </p:nvSpPr>
        <p:spPr>
          <a:xfrm>
            <a:off x="3182005" y="3562830"/>
            <a:ext cx="1494785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Visión:</a:t>
            </a:r>
            <a:endParaRPr lang="es-PE" sz="2400" dirty="0"/>
          </a:p>
        </p:txBody>
      </p:sp>
      <p:sp>
        <p:nvSpPr>
          <p:cNvPr id="25" name="Diagrama de flujo: proceso alternativo 24">
            <a:extLst>
              <a:ext uri="{FF2B5EF4-FFF2-40B4-BE49-F238E27FC236}">
                <a16:creationId xmlns:a16="http://schemas.microsoft.com/office/drawing/2014/main" id="{D488E90A-3EB8-4ED1-9F7A-D18D1D3FA118}"/>
              </a:ext>
            </a:extLst>
          </p:cNvPr>
          <p:cNvSpPr/>
          <p:nvPr/>
        </p:nvSpPr>
        <p:spPr>
          <a:xfrm>
            <a:off x="3182005" y="5312792"/>
            <a:ext cx="1803608" cy="440741"/>
          </a:xfrm>
          <a:prstGeom prst="flowChartAlternateProcess">
            <a:avLst/>
          </a:prstGeom>
          <a:solidFill>
            <a:srgbClr val="20746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Propósito:</a:t>
            </a:r>
            <a:endParaRPr lang="es-PE" sz="2400" dirty="0"/>
          </a:p>
        </p:txBody>
      </p:sp>
      <p:sp>
        <p:nvSpPr>
          <p:cNvPr id="26" name="Diagrama de flujo: proceso alternativo 25">
            <a:extLst>
              <a:ext uri="{FF2B5EF4-FFF2-40B4-BE49-F238E27FC236}">
                <a16:creationId xmlns:a16="http://schemas.microsoft.com/office/drawing/2014/main" id="{FBE7A06D-CB0A-4FCC-8DEC-C907836BCA7E}"/>
              </a:ext>
            </a:extLst>
          </p:cNvPr>
          <p:cNvSpPr/>
          <p:nvPr/>
        </p:nvSpPr>
        <p:spPr>
          <a:xfrm>
            <a:off x="5296497" y="946286"/>
            <a:ext cx="4917346" cy="1826670"/>
          </a:xfrm>
          <a:prstGeom prst="flowChartAlternateProcess">
            <a:avLst/>
          </a:prstGeom>
          <a:noFill/>
          <a:ln>
            <a:solidFill>
              <a:srgbClr val="00B49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rgbClr val="207467"/>
                </a:solidFill>
              </a:rPr>
              <a:t>Somos una empresa que desarrolla, gestiona y opera parques cementerios con una estrategia de bajo costo y alta rentabilidad, ofreciendo productos innovadores y un servicio de excelencia.</a:t>
            </a:r>
            <a:endParaRPr lang="es-PE" sz="2000" dirty="0">
              <a:solidFill>
                <a:srgbClr val="207467"/>
              </a:solid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C6DA9E27-097A-49FB-A763-7556B347B817}"/>
              </a:ext>
            </a:extLst>
          </p:cNvPr>
          <p:cNvSpPr txBox="1">
            <a:spLocks/>
          </p:cNvSpPr>
          <p:nvPr/>
        </p:nvSpPr>
        <p:spPr>
          <a:xfrm>
            <a:off x="0" y="332661"/>
            <a:ext cx="2743907" cy="790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Direccionamiento Estratégico</a:t>
            </a:r>
            <a:endParaRPr lang="es-PE" sz="1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Diagrama de flujo: proceso alternativo 27">
            <a:extLst>
              <a:ext uri="{FF2B5EF4-FFF2-40B4-BE49-F238E27FC236}">
                <a16:creationId xmlns:a16="http://schemas.microsoft.com/office/drawing/2014/main" id="{9ECA60E4-B29B-41EF-B165-E926659C2EDA}"/>
              </a:ext>
            </a:extLst>
          </p:cNvPr>
          <p:cNvSpPr/>
          <p:nvPr/>
        </p:nvSpPr>
        <p:spPr>
          <a:xfrm>
            <a:off x="5296496" y="3236809"/>
            <a:ext cx="4917347" cy="1092784"/>
          </a:xfrm>
          <a:prstGeom prst="flowChartAlternateProcess">
            <a:avLst/>
          </a:prstGeom>
          <a:noFill/>
          <a:ln>
            <a:solidFill>
              <a:srgbClr val="00B49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rgbClr val="207467"/>
                </a:solidFill>
              </a:rPr>
              <a:t>Consolidarnos como el operador de camposantos más grande en el Perú e iniciar la expansión en Latinoamérica.</a:t>
            </a:r>
            <a:endParaRPr lang="es-PE" sz="2000" dirty="0">
              <a:solidFill>
                <a:srgbClr val="207467"/>
              </a:solidFill>
            </a:endParaRPr>
          </a:p>
        </p:txBody>
      </p:sp>
      <p:sp>
        <p:nvSpPr>
          <p:cNvPr id="29" name="Diagrama de flujo: proceso alternativo 28">
            <a:extLst>
              <a:ext uri="{FF2B5EF4-FFF2-40B4-BE49-F238E27FC236}">
                <a16:creationId xmlns:a16="http://schemas.microsoft.com/office/drawing/2014/main" id="{BF6DF71B-B18B-4601-B94C-453C7F661EA7}"/>
              </a:ext>
            </a:extLst>
          </p:cNvPr>
          <p:cNvSpPr/>
          <p:nvPr/>
        </p:nvSpPr>
        <p:spPr>
          <a:xfrm>
            <a:off x="5296496" y="4793446"/>
            <a:ext cx="4917346" cy="1479434"/>
          </a:xfrm>
          <a:prstGeom prst="flowChartAlternateProcess">
            <a:avLst/>
          </a:prstGeom>
          <a:noFill/>
          <a:ln>
            <a:solidFill>
              <a:srgbClr val="00B49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rgbClr val="207467"/>
                </a:solidFill>
              </a:rPr>
              <a:t>Ser una organización cercana y cálida,              que ayuda a las familias en los momentos difíciles, derivados por la pérdida de un ser querido.</a:t>
            </a:r>
            <a:endParaRPr lang="es-PE" sz="2000" dirty="0">
              <a:solidFill>
                <a:srgbClr val="207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84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8832</TotalTime>
  <Words>1975</Words>
  <Application>Microsoft Office PowerPoint</Application>
  <PresentationFormat>Panorámica</PresentationFormat>
  <Paragraphs>385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Corbel</vt:lpstr>
      <vt:lpstr>Gotham Black</vt:lpstr>
      <vt:lpstr>Times New Roman</vt:lpstr>
      <vt:lpstr>Wingdings</vt:lpstr>
      <vt:lpstr>Tema de Office</vt:lpstr>
      <vt:lpstr>MANAGEMENT ESTRATÉGICO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Intel</dc:creator>
  <cp:lastModifiedBy>Ing. Guillermo Marchena</cp:lastModifiedBy>
  <cp:revision>310</cp:revision>
  <dcterms:created xsi:type="dcterms:W3CDTF">2021-02-18T20:51:45Z</dcterms:created>
  <dcterms:modified xsi:type="dcterms:W3CDTF">2021-10-22T13:29:07Z</dcterms:modified>
</cp:coreProperties>
</file>