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8" r:id="rId5"/>
    <p:sldId id="267" r:id="rId6"/>
    <p:sldId id="269" r:id="rId7"/>
    <p:sldId id="264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B9CA"/>
    <a:srgbClr val="BDD7EE"/>
    <a:srgbClr val="F8CBAD"/>
    <a:srgbClr val="DBDBDB"/>
    <a:srgbClr val="FFE699"/>
    <a:srgbClr val="B4C7E7"/>
    <a:srgbClr val="C5E0B4"/>
    <a:srgbClr val="3688C5"/>
    <a:srgbClr val="3E42B7"/>
    <a:srgbClr val="DDA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9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7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0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9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9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4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9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4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88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45BD0-14C7-4C9D-A288-CE01053FCFF0}" type="datetimeFigureOut">
              <a:rPr lang="en-US" smtClean="0"/>
              <a:t>7/10/2023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8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136702" y="2020272"/>
            <a:ext cx="5918596" cy="1438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es-E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Proyectos 2023</a:t>
            </a:r>
          </a:p>
          <a:p>
            <a:pPr>
              <a:lnSpc>
                <a:spcPts val="5500"/>
              </a:lnSpc>
            </a:pPr>
            <a:r>
              <a:rPr lang="es-E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Evaluación de proyectos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0" y="3362324"/>
            <a:ext cx="857250" cy="5238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876675" y="5133975"/>
            <a:ext cx="4438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10 de julio del 2023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51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5CCB12E3-D529-F86B-D8ED-F992E72229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2" b="18222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AB1C394-009F-D0D5-489A-D1496A6A25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767" b="13799"/>
          <a:stretch/>
        </p:blipFill>
        <p:spPr>
          <a:xfrm>
            <a:off x="0" y="6374607"/>
            <a:ext cx="12192000" cy="17859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4EABBCE-3664-932F-89D3-280E52E5685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31" t="34790" r="11488" b="34410"/>
          <a:stretch/>
        </p:blipFill>
        <p:spPr>
          <a:xfrm>
            <a:off x="2213361" y="1367327"/>
            <a:ext cx="7759581" cy="104258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4F9C48B-7387-8D13-D717-983884A87678}"/>
              </a:ext>
            </a:extLst>
          </p:cNvPr>
          <p:cNvSpPr txBox="1"/>
          <p:nvPr/>
        </p:nvSpPr>
        <p:spPr>
          <a:xfrm>
            <a:off x="2400300" y="1528259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bg1"/>
                </a:solidFill>
              </a:rPr>
              <a:t>Cálculo</a:t>
            </a:r>
            <a:r>
              <a:rPr lang="en-US" sz="4000" b="1" dirty="0">
                <a:solidFill>
                  <a:schemeClr val="bg1"/>
                </a:solidFill>
              </a:rPr>
              <a:t> de </a:t>
            </a:r>
            <a:r>
              <a:rPr lang="en-US" sz="4000" b="1" dirty="0" err="1">
                <a:solidFill>
                  <a:schemeClr val="bg1"/>
                </a:solidFill>
              </a:rPr>
              <a:t>alianza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54A6D32C-D412-22BF-38E4-FB7C405A09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518" y="2843463"/>
            <a:ext cx="3195266" cy="30975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48703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49" y="952500"/>
            <a:ext cx="3381378" cy="113701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1972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Características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213215" y="1351730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rgbClr val="3E42B7"/>
                </a:solidFill>
                <a:latin typeface="Century Gothic" panose="020B0502020202020204" pitchFamily="34" charset="0"/>
              </a:rPr>
              <a:t>Alcance</a:t>
            </a:r>
            <a:endParaRPr lang="en-US" sz="1600" b="1" dirty="0">
              <a:solidFill>
                <a:srgbClr val="3E42B7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Conector recto 23"/>
          <p:cNvCxnSpPr/>
          <p:nvPr/>
        </p:nvCxnSpPr>
        <p:spPr>
          <a:xfrm>
            <a:off x="556617" y="1926089"/>
            <a:ext cx="0" cy="1429481"/>
          </a:xfrm>
          <a:prstGeom prst="line">
            <a:avLst/>
          </a:prstGeom>
          <a:ln w="12700">
            <a:solidFill>
              <a:srgbClr val="3688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727087" y="2089513"/>
            <a:ext cx="109082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2400" dirty="0"/>
              <a:t>Extraer de SG5 el reporte de alianzas, que actualmente es generado por el área de emisiones.</a:t>
            </a:r>
          </a:p>
        </p:txBody>
      </p:sp>
      <p:sp>
        <p:nvSpPr>
          <p:cNvPr id="28" name="Rectángulo redondeado 27"/>
          <p:cNvSpPr/>
          <p:nvPr/>
        </p:nvSpPr>
        <p:spPr>
          <a:xfrm>
            <a:off x="556616" y="3971925"/>
            <a:ext cx="5322889" cy="1506080"/>
          </a:xfrm>
          <a:prstGeom prst="roundRect">
            <a:avLst/>
          </a:prstGeom>
          <a:noFill/>
          <a:ln w="9525">
            <a:solidFill>
              <a:srgbClr val="3688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7" name="Rectángulo redondeado 26"/>
          <p:cNvSpPr/>
          <p:nvPr/>
        </p:nvSpPr>
        <p:spPr>
          <a:xfrm>
            <a:off x="821231" y="3751298"/>
            <a:ext cx="2033887" cy="441253"/>
          </a:xfrm>
          <a:prstGeom prst="roundRect">
            <a:avLst>
              <a:gd name="adj" fmla="val 50000"/>
            </a:avLst>
          </a:prstGeom>
          <a:solidFill>
            <a:srgbClr val="3E4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821231" y="4290721"/>
            <a:ext cx="48019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Eficiencia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s-P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operativa interna.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1383902" y="3815420"/>
            <a:ext cx="930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Objetivo</a:t>
            </a:r>
            <a:endParaRPr lang="en-US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ángulo redondeado 27">
            <a:extLst>
              <a:ext uri="{FF2B5EF4-FFF2-40B4-BE49-F238E27FC236}">
                <a16:creationId xmlns:a16="http://schemas.microsoft.com/office/drawing/2014/main" id="{622D4C2A-C5A4-ABD6-8702-42EB42658943}"/>
              </a:ext>
            </a:extLst>
          </p:cNvPr>
          <p:cNvSpPr/>
          <p:nvPr/>
        </p:nvSpPr>
        <p:spPr>
          <a:xfrm>
            <a:off x="6312497" y="3976377"/>
            <a:ext cx="5322889" cy="1506080"/>
          </a:xfrm>
          <a:prstGeom prst="roundRect">
            <a:avLst/>
          </a:prstGeom>
          <a:noFill/>
          <a:ln w="9525">
            <a:solidFill>
              <a:srgbClr val="3688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8" name="Rectángulo redondeado 26">
            <a:extLst>
              <a:ext uri="{FF2B5EF4-FFF2-40B4-BE49-F238E27FC236}">
                <a16:creationId xmlns:a16="http://schemas.microsoft.com/office/drawing/2014/main" id="{CFB0C2F2-7AD4-4C11-D5E1-E6D7F81928C4}"/>
              </a:ext>
            </a:extLst>
          </p:cNvPr>
          <p:cNvSpPr/>
          <p:nvPr/>
        </p:nvSpPr>
        <p:spPr>
          <a:xfrm>
            <a:off x="6577112" y="3755750"/>
            <a:ext cx="2033887" cy="441253"/>
          </a:xfrm>
          <a:prstGeom prst="roundRect">
            <a:avLst>
              <a:gd name="adj" fmla="val 50000"/>
            </a:avLst>
          </a:prstGeom>
          <a:solidFill>
            <a:srgbClr val="3E4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31BE848-EF08-507A-11BF-F4454C05AB47}"/>
              </a:ext>
            </a:extLst>
          </p:cNvPr>
          <p:cNvSpPr/>
          <p:nvPr/>
        </p:nvSpPr>
        <p:spPr>
          <a:xfrm>
            <a:off x="6577112" y="4295173"/>
            <a:ext cx="4801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Proyecto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mediano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Periodo de realización: 2° semestre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A2B49C4-3421-7D2A-F4AA-2CE033F91929}"/>
              </a:ext>
            </a:extLst>
          </p:cNvPr>
          <p:cNvSpPr txBox="1"/>
          <p:nvPr/>
        </p:nvSpPr>
        <p:spPr>
          <a:xfrm>
            <a:off x="7284054" y="3819872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Otros</a:t>
            </a:r>
            <a:endParaRPr lang="en-US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79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42" y="966980"/>
            <a:ext cx="3381378" cy="113701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21" name="CuadroTexto 20"/>
          <p:cNvSpPr txBox="1"/>
          <p:nvPr/>
        </p:nvSpPr>
        <p:spPr>
          <a:xfrm>
            <a:off x="1633992" y="136621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rgbClr val="3E42B7"/>
                </a:solidFill>
                <a:latin typeface="Century Gothic" panose="020B0502020202020204" pitchFamily="34" charset="0"/>
              </a:rPr>
              <a:t>Reglas</a:t>
            </a:r>
            <a:endParaRPr lang="en-US" sz="1600" b="1" dirty="0">
              <a:solidFill>
                <a:srgbClr val="3E42B7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Conector recto 23"/>
          <p:cNvCxnSpPr>
            <a:cxnSpLocks/>
          </p:cNvCxnSpPr>
          <p:nvPr/>
        </p:nvCxnSpPr>
        <p:spPr>
          <a:xfrm>
            <a:off x="880410" y="1940569"/>
            <a:ext cx="0" cy="2554519"/>
          </a:xfrm>
          <a:prstGeom prst="line">
            <a:avLst/>
          </a:prstGeom>
          <a:ln w="12700">
            <a:solidFill>
              <a:srgbClr val="3688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1050881" y="2052717"/>
            <a:ext cx="85365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000" dirty="0"/>
              <a:t>Reglas de cálculo cambiantes en los últimos años.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E" sz="2000" dirty="0" err="1"/>
              <a:t>Practiplan</a:t>
            </a:r>
            <a:r>
              <a:rPr lang="es-PE" sz="2000" dirty="0"/>
              <a:t> 1 (2020): pago de alianza por cuota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E" sz="2000" dirty="0"/>
              <a:t>Convenios NI (2020): se paga alianza según solicitud de comercial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E" sz="2000" dirty="0"/>
              <a:t>Inicial 5% (2021): la resolución no genera espacios muyas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E" sz="2000" dirty="0"/>
              <a:t>Reglas para cremación (2021): % diferente en una misma sede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E" sz="2000" dirty="0"/>
              <a:t>Pago por producto (2022): % de alianza por producto en LAM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E" sz="2000" dirty="0" err="1"/>
              <a:t>Practiplan</a:t>
            </a:r>
            <a:r>
              <a:rPr lang="es-PE" sz="2000" dirty="0"/>
              <a:t> 2 (2023): alianza se reconoce en la 3° cuota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F9F2754-52AA-BA5A-E49A-A9B197C6038B}"/>
              </a:ext>
            </a:extLst>
          </p:cNvPr>
          <p:cNvSpPr txBox="1"/>
          <p:nvPr/>
        </p:nvSpPr>
        <p:spPr>
          <a:xfrm>
            <a:off x="698500" y="335421"/>
            <a:ext cx="1972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Evaluación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5158B21-ED4B-0476-1D97-51A5377DBCE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4" t="24803" r="11150" b="23813"/>
          <a:stretch/>
        </p:blipFill>
        <p:spPr>
          <a:xfrm>
            <a:off x="5879506" y="4708733"/>
            <a:ext cx="2649197" cy="58424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EB930381-C0F6-E2B5-6B2A-AAC44B912E19}"/>
              </a:ext>
            </a:extLst>
          </p:cNvPr>
          <p:cNvSpPr txBox="1"/>
          <p:nvPr/>
        </p:nvSpPr>
        <p:spPr>
          <a:xfrm>
            <a:off x="6191420" y="4825954"/>
            <a:ext cx="1866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rgbClr val="3E42B7"/>
                </a:solidFill>
                <a:latin typeface="Century Gothic" panose="020B0502020202020204" pitchFamily="34" charset="0"/>
              </a:rPr>
              <a:t>Consideraciones</a:t>
            </a:r>
            <a:endParaRPr lang="en-US" sz="1600" b="1" dirty="0">
              <a:solidFill>
                <a:srgbClr val="3E42B7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B6C964F-A14E-72AE-BF35-4D4BF19C0E75}"/>
              </a:ext>
            </a:extLst>
          </p:cNvPr>
          <p:cNvCxnSpPr>
            <a:cxnSpLocks/>
          </p:cNvCxnSpPr>
          <p:nvPr/>
        </p:nvCxnSpPr>
        <p:spPr>
          <a:xfrm>
            <a:off x="5947590" y="5400313"/>
            <a:ext cx="0" cy="693582"/>
          </a:xfrm>
          <a:prstGeom prst="line">
            <a:avLst/>
          </a:prstGeom>
          <a:ln w="12700">
            <a:solidFill>
              <a:srgbClr val="3688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CD41912D-EB72-AC4B-28C4-452B64FD6A2C}"/>
              </a:ext>
            </a:extLst>
          </p:cNvPr>
          <p:cNvSpPr/>
          <p:nvPr/>
        </p:nvSpPr>
        <p:spPr>
          <a:xfrm>
            <a:off x="6118061" y="5512461"/>
            <a:ext cx="59229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000" dirty="0"/>
              <a:t>Proceso controlado.</a:t>
            </a:r>
          </a:p>
        </p:txBody>
      </p:sp>
    </p:spTree>
    <p:extLst>
      <p:ext uri="{BB962C8B-B14F-4D97-AF65-F5344CB8AC3E}">
        <p14:creationId xmlns:p14="http://schemas.microsoft.com/office/powerpoint/2010/main" val="3420359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5CCB12E3-D529-F86B-D8ED-F992E72229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2" b="18222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AB1C394-009F-D0D5-489A-D1496A6A25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767" b="13799"/>
          <a:stretch/>
        </p:blipFill>
        <p:spPr>
          <a:xfrm>
            <a:off x="0" y="6374607"/>
            <a:ext cx="12192000" cy="17859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4EABBCE-3664-932F-89D3-280E52E5685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31" t="34790" r="11488" b="34410"/>
          <a:stretch/>
        </p:blipFill>
        <p:spPr>
          <a:xfrm>
            <a:off x="2213361" y="1367327"/>
            <a:ext cx="7759581" cy="104258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4F9C48B-7387-8D13-D717-983884A87678}"/>
              </a:ext>
            </a:extLst>
          </p:cNvPr>
          <p:cNvSpPr txBox="1"/>
          <p:nvPr/>
        </p:nvSpPr>
        <p:spPr>
          <a:xfrm>
            <a:off x="2400300" y="1528259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De </a:t>
            </a:r>
            <a:r>
              <a:rPr lang="en-US" sz="4000" b="1" dirty="0" err="1">
                <a:solidFill>
                  <a:schemeClr val="bg1"/>
                </a:solidFill>
              </a:rPr>
              <a:t>quíntuple</a:t>
            </a:r>
            <a:r>
              <a:rPr lang="en-US" sz="4000" b="1" dirty="0">
                <a:solidFill>
                  <a:schemeClr val="bg1"/>
                </a:solidFill>
              </a:rPr>
              <a:t> a nonuple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15B38FE-A4E5-ED4B-DCCD-6B4E4EFA3124}"/>
              </a:ext>
            </a:extLst>
          </p:cNvPr>
          <p:cNvSpPr/>
          <p:nvPr/>
        </p:nvSpPr>
        <p:spPr>
          <a:xfrm>
            <a:off x="3745254" y="5165720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5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6111EE8-8A93-91DF-735C-628AFF246931}"/>
              </a:ext>
            </a:extLst>
          </p:cNvPr>
          <p:cNvSpPr/>
          <p:nvPr/>
        </p:nvSpPr>
        <p:spPr>
          <a:xfrm>
            <a:off x="7916253" y="2397077"/>
            <a:ext cx="7040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9</a:t>
            </a:r>
          </a:p>
        </p:txBody>
      </p:sp>
      <p:pic>
        <p:nvPicPr>
          <p:cNvPr id="2050" name="Picture 2" descr="Aumento - Iconos gratis de negocios y finanzas">
            <a:extLst>
              <a:ext uri="{FF2B5EF4-FFF2-40B4-BE49-F238E27FC236}">
                <a16:creationId xmlns:a16="http://schemas.microsoft.com/office/drawing/2014/main" id="{CBDB630D-73C3-1F00-9260-2F2C01067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293" y="2776393"/>
            <a:ext cx="3293414" cy="329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051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49" y="952500"/>
            <a:ext cx="3381378" cy="113701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1972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Características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213215" y="1351730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rgbClr val="3E42B7"/>
                </a:solidFill>
                <a:latin typeface="Century Gothic" panose="020B0502020202020204" pitchFamily="34" charset="0"/>
              </a:rPr>
              <a:t>Alcance</a:t>
            </a:r>
            <a:endParaRPr lang="en-US" sz="1600" b="1" dirty="0">
              <a:solidFill>
                <a:srgbClr val="3E42B7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Conector recto 23"/>
          <p:cNvCxnSpPr/>
          <p:nvPr/>
        </p:nvCxnSpPr>
        <p:spPr>
          <a:xfrm>
            <a:off x="556617" y="1926089"/>
            <a:ext cx="0" cy="1429481"/>
          </a:xfrm>
          <a:prstGeom prst="line">
            <a:avLst/>
          </a:prstGeom>
          <a:ln w="12700">
            <a:solidFill>
              <a:srgbClr val="3688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727087" y="2089513"/>
            <a:ext cx="109082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Diagnosticar </a:t>
            </a:r>
            <a:r>
              <a:rPr lang="es-ES" sz="2400"/>
              <a:t>e implementar los </a:t>
            </a:r>
            <a:r>
              <a:rPr lang="es-ES" sz="2400" dirty="0"/>
              <a:t>cambios necesarios en el proceso y sistemas para poder vender espacios con capacidades para reducciones.</a:t>
            </a:r>
          </a:p>
        </p:txBody>
      </p:sp>
      <p:sp>
        <p:nvSpPr>
          <p:cNvPr id="28" name="Rectángulo redondeado 27"/>
          <p:cNvSpPr/>
          <p:nvPr/>
        </p:nvSpPr>
        <p:spPr>
          <a:xfrm>
            <a:off x="556616" y="3971925"/>
            <a:ext cx="5322889" cy="1506080"/>
          </a:xfrm>
          <a:prstGeom prst="roundRect">
            <a:avLst/>
          </a:prstGeom>
          <a:noFill/>
          <a:ln w="9525">
            <a:solidFill>
              <a:srgbClr val="3688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7" name="Rectángulo redondeado 26"/>
          <p:cNvSpPr/>
          <p:nvPr/>
        </p:nvSpPr>
        <p:spPr>
          <a:xfrm>
            <a:off x="821231" y="3751298"/>
            <a:ext cx="2033887" cy="441253"/>
          </a:xfrm>
          <a:prstGeom prst="roundRect">
            <a:avLst>
              <a:gd name="adj" fmla="val 50000"/>
            </a:avLst>
          </a:prstGeom>
          <a:solidFill>
            <a:srgbClr val="3E4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821231" y="4290721"/>
            <a:ext cx="4801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Nuevo producto de ventas.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Aumento de rentabilidad.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1383902" y="3815420"/>
            <a:ext cx="930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Objetivo</a:t>
            </a:r>
            <a:endParaRPr lang="en-US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ángulo redondeado 27">
            <a:extLst>
              <a:ext uri="{FF2B5EF4-FFF2-40B4-BE49-F238E27FC236}">
                <a16:creationId xmlns:a16="http://schemas.microsoft.com/office/drawing/2014/main" id="{622D4C2A-C5A4-ABD6-8702-42EB42658943}"/>
              </a:ext>
            </a:extLst>
          </p:cNvPr>
          <p:cNvSpPr/>
          <p:nvPr/>
        </p:nvSpPr>
        <p:spPr>
          <a:xfrm>
            <a:off x="6312497" y="3976377"/>
            <a:ext cx="5322889" cy="1506080"/>
          </a:xfrm>
          <a:prstGeom prst="roundRect">
            <a:avLst/>
          </a:prstGeom>
          <a:noFill/>
          <a:ln w="9525">
            <a:solidFill>
              <a:srgbClr val="3688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8" name="Rectángulo redondeado 26">
            <a:extLst>
              <a:ext uri="{FF2B5EF4-FFF2-40B4-BE49-F238E27FC236}">
                <a16:creationId xmlns:a16="http://schemas.microsoft.com/office/drawing/2014/main" id="{CFB0C2F2-7AD4-4C11-D5E1-E6D7F81928C4}"/>
              </a:ext>
            </a:extLst>
          </p:cNvPr>
          <p:cNvSpPr/>
          <p:nvPr/>
        </p:nvSpPr>
        <p:spPr>
          <a:xfrm>
            <a:off x="6577112" y="3755750"/>
            <a:ext cx="2033887" cy="441253"/>
          </a:xfrm>
          <a:prstGeom prst="roundRect">
            <a:avLst>
              <a:gd name="adj" fmla="val 50000"/>
            </a:avLst>
          </a:prstGeom>
          <a:solidFill>
            <a:srgbClr val="3E4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31BE848-EF08-507A-11BF-F4454C05AB47}"/>
              </a:ext>
            </a:extLst>
          </p:cNvPr>
          <p:cNvSpPr/>
          <p:nvPr/>
        </p:nvSpPr>
        <p:spPr>
          <a:xfrm>
            <a:off x="6577112" y="4295173"/>
            <a:ext cx="4801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Proyecto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mediano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Proyecto no incluido en el 2023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A2B49C4-3421-7D2A-F4AA-2CE033F91929}"/>
              </a:ext>
            </a:extLst>
          </p:cNvPr>
          <p:cNvSpPr txBox="1"/>
          <p:nvPr/>
        </p:nvSpPr>
        <p:spPr>
          <a:xfrm>
            <a:off x="7284054" y="3819872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Otros</a:t>
            </a:r>
            <a:endParaRPr lang="en-US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338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362"/>
            <a:ext cx="3452193" cy="11608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53104" y="335421"/>
            <a:ext cx="241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Conclusión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104538" y="2401498"/>
            <a:ext cx="1024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Solicitud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>
            <a:cxnSpLocks/>
          </p:cNvCxnSpPr>
          <p:nvPr/>
        </p:nvCxnSpPr>
        <p:spPr>
          <a:xfrm>
            <a:off x="528030" y="3151187"/>
            <a:ext cx="0" cy="233521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698500" y="3314611"/>
            <a:ext cx="107614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Priorizar el proyecto “De quíntuple a nónuple” (el cual no estaba incluido en la lista de proyectos del 2023), a cambio de </a:t>
            </a:r>
            <a:r>
              <a:rPr lang="es-ES" sz="24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despriorizar</a:t>
            </a:r>
            <a:r>
              <a:rPr lang="es-E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el proyecto “Cálculo de alianzas”, retirándolo de la lista de proyectos del 2023.</a:t>
            </a:r>
          </a:p>
        </p:txBody>
      </p:sp>
    </p:spTree>
    <p:extLst>
      <p:ext uri="{BB962C8B-B14F-4D97-AF65-F5344CB8AC3E}">
        <p14:creationId xmlns:p14="http://schemas.microsoft.com/office/powerpoint/2010/main" val="251850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638" y="2709024"/>
            <a:ext cx="3514725" cy="143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72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MUYA 2023" id="{7DD56CC6-AE38-4447-B65C-DAB723F2308D}" vid="{EEE17C1D-81DA-4B2F-9A4D-7AE3C219A2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MUYA 2023 (1)</Template>
  <TotalTime>75</TotalTime>
  <Words>229</Words>
  <Application>Microsoft Office PowerPoint</Application>
  <PresentationFormat>Panorámica</PresentationFormat>
  <Paragraphs>38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Priscila Dominguez Calle</dc:creator>
  <cp:lastModifiedBy>Luis Rojas Crisostomo</cp:lastModifiedBy>
  <cp:revision>9</cp:revision>
  <dcterms:created xsi:type="dcterms:W3CDTF">2023-01-06T18:04:24Z</dcterms:created>
  <dcterms:modified xsi:type="dcterms:W3CDTF">2023-07-10T19:39:15Z</dcterms:modified>
</cp:coreProperties>
</file>