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007" r:id="rId3"/>
    <p:sldId id="1003" r:id="rId4"/>
    <p:sldId id="1008" r:id="rId5"/>
    <p:sldId id="1005" r:id="rId6"/>
    <p:sldId id="313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690DE2-A6CE-8EB4-70F9-037FE80686A4}" name="Ing. Guillermo Marchena" initials="IGM" userId="809135c51187be36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llermo Marchena Ahon" initials="GMA" lastIdx="3" clrIdx="0">
    <p:extLst>
      <p:ext uri="{19B8F6BF-5375-455C-9EA6-DF929625EA0E}">
        <p15:presenceInfo xmlns:p15="http://schemas.microsoft.com/office/powerpoint/2012/main" userId="S-1-5-21-3020843794-3870250038-3359213497-15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92"/>
    <a:srgbClr val="207467"/>
    <a:srgbClr val="97FFEB"/>
    <a:srgbClr val="00C8A2"/>
    <a:srgbClr val="E6E6E6"/>
    <a:srgbClr val="00F2C4"/>
    <a:srgbClr val="C38D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5B0AD-6FBD-4CED-A38F-0CE8E0F7B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805EF2-67FE-4C7B-A943-6417FEB35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C1F0AD-D420-47C6-937B-3E2D0DB7A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FA4B4-2847-47D3-B73F-071353509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086DE9-4345-4144-A806-27B5650A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7508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F9158-A4B9-4129-85FA-0885A263E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448221-C643-40CA-B4AB-ECD348E60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5733A-6074-424A-B9AD-0EFF23D9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45245-80F8-4B57-A932-449F5A98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6039F0-5E7F-4E93-96D0-DD34B5DF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0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6FDC09-6156-429D-AD33-FAD390E0B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044A81-5C8D-48BF-976A-120CA2516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1B2901-D97C-4340-86FF-00CFD1F2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5C4375-0D1A-4986-BC54-A60B48AA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76C61-E097-48CA-B285-BC5F26B9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91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AA282-FCBE-4218-B80C-6B0C83B7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CD4858-74F0-41ED-BDD1-4B2AB2D2A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A5B38-3BF8-482A-A6FC-CAE0FC73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64C17F-BDC2-40E9-A1AA-9C4EE238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85094D-50F7-434D-9617-669865EC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038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16FFB-8B1F-4386-894B-750F7797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A0F420-0E6A-411E-9D64-06D6F632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FF4CDB-A107-4C61-9331-2D4D7BA1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DEF82-CCE5-470B-8A88-781E9EF1B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E1C0D-59B6-4367-B8B8-D27FA968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7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4445A9-088F-46DE-95A7-D0E1FD1B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C7E8BC-5EDD-4125-825E-698AF7941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8EE92C-71CF-4BB2-B1A7-CF4B37CD4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48E4E4-C293-4CBB-8DDA-2CA55570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082A98-AAF9-44B8-9DDB-555103FE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41DCC0-9C73-4709-8583-BFC36982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343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88A78-95E6-44AC-859A-EE318634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E93E4E-A8FA-4031-8A25-0CDC8F998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3D3A09-956E-48C6-91DE-D6E9104CF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81C77A-26F8-4C30-BC4F-10D465874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B08078-3C86-4936-A96A-595F97FF6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27FC70-339A-4649-871E-45C963A8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B52085-84DB-40A5-AAE3-E182CD63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385B96-B176-4FAA-A278-E0525D0C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893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1A99D-D41E-44B6-AD16-18659ED5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35CBFB-3CDD-4115-9D4F-84239E4C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FBB3F5-8B83-4A5F-A10F-781B279A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F2E537-2A6F-4DAF-840E-0F21E4E6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339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FB54E9-1CFC-4ACA-B236-5A98B06E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0DE484-1EA6-43EC-AC81-04D5C9E14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8DC43C-45D2-44C5-91E0-C6148CAE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227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F05E7-C752-441D-AE75-BEF70D717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96044-451B-4DF6-A7A1-D2691803D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67EE8A-A52F-40C1-A9BA-BCE771994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209C58-D7AA-41D6-A2A4-E76A7E82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D3087A-251E-469F-9863-D4FEE4F1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B4CC43-20C7-412B-B158-D9CAE063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392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71D02-B259-4D90-80CD-EF75FE9A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C3BBCD-C19D-4703-8559-744E10047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FAF94E-8633-41CD-B096-E51963D72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2E7637-646E-4111-9FEA-7580DCBE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34FD3C-2267-4B19-A457-AABFE84E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626A0F-82E9-43FE-9945-81855FA0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7437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980644-9707-43CD-9ED6-A463D18F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113DED-C1BE-40B9-8449-33FC09182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BFBE15-80F7-4977-917A-0A76232BC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7C92-6667-4FC7-B56E-583D68A33E35}" type="datetimeFigureOut">
              <a:rPr lang="es-PE" smtClean="0"/>
              <a:t>19/09/2022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A647D0-539C-44A2-BBD6-243A90C7C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390F46-FA0B-47E3-898B-BB92D5E2A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59559-4027-47E7-A99F-4842D9B7A6C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8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1F202-BD3A-4669-BE16-539AC2F21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0" y="2072640"/>
            <a:ext cx="7734940" cy="2198046"/>
          </a:xfrm>
        </p:spPr>
        <p:txBody>
          <a:bodyPr>
            <a:noAutofit/>
          </a:bodyPr>
          <a:lstStyle/>
          <a:p>
            <a:br>
              <a:rPr lang="es-MX" sz="5200" dirty="0">
                <a:solidFill>
                  <a:schemeClr val="bg1"/>
                </a:solidFill>
                <a:latin typeface="Gotham Black" pitchFamily="50" charset="0"/>
              </a:rPr>
            </a:br>
            <a:br>
              <a:rPr lang="es-MX" sz="5200" dirty="0">
                <a:solidFill>
                  <a:schemeClr val="bg1"/>
                </a:solidFill>
                <a:latin typeface="Gotham Black" pitchFamily="50" charset="0"/>
              </a:rPr>
            </a:br>
            <a:br>
              <a:rPr lang="es-MX" sz="5200" dirty="0">
                <a:solidFill>
                  <a:schemeClr val="bg1"/>
                </a:solidFill>
                <a:latin typeface="Gotham Black" pitchFamily="50" charset="0"/>
              </a:rPr>
            </a:br>
            <a:br>
              <a:rPr lang="es-MX" sz="5200" dirty="0">
                <a:solidFill>
                  <a:schemeClr val="bg1"/>
                </a:solidFill>
                <a:latin typeface="Gotham Black" pitchFamily="50" charset="0"/>
              </a:rPr>
            </a:br>
            <a:r>
              <a:rPr lang="es-MX" sz="5200" dirty="0">
                <a:solidFill>
                  <a:schemeClr val="bg1"/>
                </a:solidFill>
                <a:latin typeface="Gotham Black" pitchFamily="50" charset="0"/>
              </a:rPr>
              <a:t>Implementación de los sistemas Operativos sede Ecuador</a:t>
            </a:r>
            <a:endParaRPr lang="es-PE" sz="5200" dirty="0">
              <a:solidFill>
                <a:schemeClr val="bg1"/>
              </a:solidFill>
              <a:latin typeface="Gotham Black" pitchFamily="50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C5D1A4AA-46E8-4A30-AE67-773E5E5D97CA}"/>
              </a:ext>
            </a:extLst>
          </p:cNvPr>
          <p:cNvSpPr txBox="1">
            <a:spLocks/>
          </p:cNvSpPr>
          <p:nvPr/>
        </p:nvSpPr>
        <p:spPr>
          <a:xfrm>
            <a:off x="6691614" y="5881169"/>
            <a:ext cx="5309886" cy="7908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PE" sz="3600" dirty="0">
                <a:solidFill>
                  <a:schemeClr val="bg1"/>
                </a:solidFill>
                <a:latin typeface="Gotham Black" pitchFamily="50" charset="0"/>
              </a:rPr>
              <a:t>INVERSIONES MUYA SAC</a:t>
            </a:r>
            <a:endParaRPr lang="es-PE" sz="3200" dirty="0">
              <a:solidFill>
                <a:schemeClr val="bg1"/>
              </a:solidFill>
              <a:latin typeface="Gotham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0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122 CuadroTexto">
            <a:extLst>
              <a:ext uri="{FF2B5EF4-FFF2-40B4-BE49-F238E27FC236}">
                <a16:creationId xmlns:a16="http://schemas.microsoft.com/office/drawing/2014/main" id="{04DE8DD7-1B17-4340-8D13-DF0E8CDFB854}"/>
              </a:ext>
            </a:extLst>
          </p:cNvPr>
          <p:cNvSpPr txBox="1"/>
          <p:nvPr/>
        </p:nvSpPr>
        <p:spPr>
          <a:xfrm>
            <a:off x="119950" y="45580"/>
            <a:ext cx="363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>
                <a:solidFill>
                  <a:srgbClr val="00A3DB"/>
                </a:solidFill>
                <a:latin typeface="Century Gothic"/>
              </a:rPr>
              <a:t>Breve reseña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351B640-CABF-A64F-1DCB-7EE4693F9CC5}"/>
              </a:ext>
            </a:extLst>
          </p:cNvPr>
          <p:cNvSpPr txBox="1"/>
          <p:nvPr/>
        </p:nvSpPr>
        <p:spPr>
          <a:xfrm>
            <a:off x="236795" y="1516632"/>
            <a:ext cx="3063120" cy="30777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s-MX" sz="16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16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1600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1400" b="1" dirty="0">
                <a:solidFill>
                  <a:schemeClr val="bg1"/>
                </a:solidFill>
              </a:rPr>
              <a:t>Lograr que las operaciones de MUYA ECUADOR se puedan operar usando los sistemas de MUYA PERU. </a:t>
            </a:r>
          </a:p>
          <a:p>
            <a:endParaRPr lang="es-MX" sz="1400" b="1" i="1" dirty="0">
              <a:solidFill>
                <a:schemeClr val="bg1"/>
              </a:solidFill>
            </a:endParaRPr>
          </a:p>
          <a:p>
            <a:r>
              <a:rPr lang="es-MX" sz="1200" b="1" i="1" dirty="0">
                <a:solidFill>
                  <a:schemeClr val="bg1"/>
                </a:solidFill>
              </a:rPr>
              <a:t>Esto mediante:</a:t>
            </a:r>
          </a:p>
          <a:p>
            <a:pPr marL="285750" indent="-285750">
              <a:buFontTx/>
              <a:buChar char="-"/>
            </a:pPr>
            <a:r>
              <a:rPr lang="es-MX" sz="1200" b="1" i="1" dirty="0">
                <a:solidFill>
                  <a:schemeClr val="bg1"/>
                </a:solidFill>
              </a:rPr>
              <a:t>Clonación de módulos de los sistemas.</a:t>
            </a:r>
          </a:p>
          <a:p>
            <a:pPr marL="285750" indent="-285750">
              <a:buFontTx/>
              <a:buChar char="-"/>
            </a:pPr>
            <a:r>
              <a:rPr lang="es-MX" sz="1200" b="1" i="1" dirty="0">
                <a:solidFill>
                  <a:schemeClr val="bg1"/>
                </a:solidFill>
              </a:rPr>
              <a:t>Actualización de procesos, parámetros, cálculos y temas regulatorios entre otras características propios del país.</a:t>
            </a:r>
          </a:p>
          <a:p>
            <a:endParaRPr lang="es-MX" sz="1600" dirty="0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55B10E92-2749-85B6-B11D-997389E63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723" y="2234284"/>
            <a:ext cx="1219423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>
                <a:solidFill>
                  <a:schemeClr val="bg1"/>
                </a:solidFill>
              </a:rPr>
              <a:t>SG5-OPE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6" name="AutoShape 20">
            <a:extLst>
              <a:ext uri="{FF2B5EF4-FFF2-40B4-BE49-F238E27FC236}">
                <a16:creationId xmlns:a16="http://schemas.microsoft.com/office/drawing/2014/main" id="{458BB6CC-482E-4504-14AA-67E532FA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723" y="3850624"/>
            <a:ext cx="1219423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0" dirty="0">
                <a:solidFill>
                  <a:schemeClr val="bg1"/>
                </a:solidFill>
              </a:rPr>
              <a:t>SG5-PLAN</a:t>
            </a:r>
            <a:endParaRPr lang="es-ES" sz="1200" b="0" dirty="0">
              <a:solidFill>
                <a:schemeClr val="bg1"/>
              </a:solidFill>
            </a:endParaRPr>
          </a:p>
        </p:txBody>
      </p:sp>
      <p:sp>
        <p:nvSpPr>
          <p:cNvPr id="7" name="AutoShape 22">
            <a:extLst>
              <a:ext uri="{FF2B5EF4-FFF2-40B4-BE49-F238E27FC236}">
                <a16:creationId xmlns:a16="http://schemas.microsoft.com/office/drawing/2014/main" id="{7C21C9D9-F136-3C86-FFA3-05336926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928" y="4634564"/>
            <a:ext cx="1219423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 dirty="0">
                <a:solidFill>
                  <a:schemeClr val="bg1"/>
                </a:solidFill>
              </a:rPr>
              <a:t>CRM</a:t>
            </a:r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EDB5151E-32A0-1894-4ECF-58651BA46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2883" y="3004804"/>
            <a:ext cx="1219423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0" dirty="0">
                <a:solidFill>
                  <a:schemeClr val="bg1"/>
                </a:solidFill>
              </a:rPr>
              <a:t>EXACTUS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2A2C8E-41DC-3209-9513-D4AA5BE85623}"/>
              </a:ext>
            </a:extLst>
          </p:cNvPr>
          <p:cNvSpPr/>
          <p:nvPr/>
        </p:nvSpPr>
        <p:spPr>
          <a:xfrm>
            <a:off x="5974768" y="1352052"/>
            <a:ext cx="1207378" cy="7182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/>
              <a:t>Sistemas</a:t>
            </a:r>
          </a:p>
          <a:p>
            <a:pPr algn="ctr"/>
            <a:r>
              <a:rPr lang="es-MX" sz="1600" dirty="0"/>
              <a:t>Operativos</a:t>
            </a:r>
            <a:endParaRPr lang="es-PE" sz="1600" dirty="0"/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F63D85F1-2654-F1C7-A7FD-58A902062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554" y="3808375"/>
            <a:ext cx="1368232" cy="648000"/>
          </a:xfrm>
          <a:prstGeom prst="homePlate">
            <a:avLst>
              <a:gd name="adj" fmla="val 61091"/>
            </a:avLst>
          </a:prstGeom>
          <a:solidFill>
            <a:srgbClr val="679146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1" dirty="0">
                <a:solidFill>
                  <a:schemeClr val="bg1"/>
                </a:solidFill>
              </a:rPr>
              <a:t>GDH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2" name="AutoShape 11">
            <a:extLst>
              <a:ext uri="{FF2B5EF4-FFF2-40B4-BE49-F238E27FC236}">
                <a16:creationId xmlns:a16="http://schemas.microsoft.com/office/drawing/2014/main" id="{0B5754BD-16FE-4C05-0648-D610BC22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554" y="4598950"/>
            <a:ext cx="1368232" cy="648000"/>
          </a:xfrm>
          <a:prstGeom prst="homePlate">
            <a:avLst>
              <a:gd name="adj" fmla="val 61091"/>
            </a:avLst>
          </a:prstGeom>
          <a:solidFill>
            <a:srgbClr val="679146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1" dirty="0">
                <a:solidFill>
                  <a:schemeClr val="bg1"/>
                </a:solidFill>
              </a:rPr>
              <a:t>Comercial</a:t>
            </a:r>
          </a:p>
          <a:p>
            <a:pPr algn="ctr"/>
            <a:r>
              <a:rPr lang="es-MX" sz="1200" b="1" dirty="0">
                <a:solidFill>
                  <a:schemeClr val="bg1"/>
                </a:solidFill>
              </a:rPr>
              <a:t>SAC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3" name="AutoShape 10">
            <a:extLst>
              <a:ext uri="{FF2B5EF4-FFF2-40B4-BE49-F238E27FC236}">
                <a16:creationId xmlns:a16="http://schemas.microsoft.com/office/drawing/2014/main" id="{7FA76487-1FAD-78E2-189B-4EA43E7CA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874" y="2272272"/>
            <a:ext cx="1368232" cy="648000"/>
          </a:xfrm>
          <a:prstGeom prst="homePlate">
            <a:avLst>
              <a:gd name="adj" fmla="val 61091"/>
            </a:avLst>
          </a:prstGeom>
          <a:solidFill>
            <a:srgbClr val="679146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1" dirty="0">
                <a:solidFill>
                  <a:schemeClr val="bg1"/>
                </a:solidFill>
              </a:rPr>
              <a:t>Emisiones y Recaudo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4" name="AutoShape 10">
            <a:extLst>
              <a:ext uri="{FF2B5EF4-FFF2-40B4-BE49-F238E27FC236}">
                <a16:creationId xmlns:a16="http://schemas.microsoft.com/office/drawing/2014/main" id="{68EF8196-C1D1-1B61-5743-966665FBD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34" y="3013952"/>
            <a:ext cx="1368232" cy="648000"/>
          </a:xfrm>
          <a:prstGeom prst="homePlate">
            <a:avLst>
              <a:gd name="adj" fmla="val 61091"/>
            </a:avLst>
          </a:prstGeom>
          <a:solidFill>
            <a:srgbClr val="679146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MX" sz="1200" b="1" dirty="0">
                <a:solidFill>
                  <a:schemeClr val="bg1"/>
                </a:solidFill>
              </a:rPr>
              <a:t>Contabilidad</a:t>
            </a:r>
          </a:p>
          <a:p>
            <a:pPr algn="ctr"/>
            <a:r>
              <a:rPr lang="es-MX" sz="1200" b="1" dirty="0">
                <a:solidFill>
                  <a:schemeClr val="bg1"/>
                </a:solidFill>
              </a:rPr>
              <a:t>Logística</a:t>
            </a:r>
          </a:p>
          <a:p>
            <a:pPr algn="ctr"/>
            <a:r>
              <a:rPr lang="es-MX" sz="1200" b="1" dirty="0">
                <a:solidFill>
                  <a:schemeClr val="bg1"/>
                </a:solidFill>
              </a:rPr>
              <a:t>Tesorería 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DFB53D4-A055-DC72-5AD1-BFA1557F0D26}"/>
              </a:ext>
            </a:extLst>
          </p:cNvPr>
          <p:cNvSpPr/>
          <p:nvPr/>
        </p:nvSpPr>
        <p:spPr>
          <a:xfrm>
            <a:off x="4479554" y="1383107"/>
            <a:ext cx="1207378" cy="7248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/>
              <a:t>Áreas</a:t>
            </a:r>
            <a:endParaRPr lang="es-PE" sz="1600" dirty="0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DD1BDFD8-5BEE-810E-60FE-E8821CB97788}"/>
              </a:ext>
            </a:extLst>
          </p:cNvPr>
          <p:cNvSpPr/>
          <p:nvPr/>
        </p:nvSpPr>
        <p:spPr>
          <a:xfrm>
            <a:off x="7341992" y="1345377"/>
            <a:ext cx="1115938" cy="7248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/>
              <a:t>Proveedor</a:t>
            </a:r>
            <a:endParaRPr lang="es-PE" sz="1600" dirty="0"/>
          </a:p>
        </p:txBody>
      </p:sp>
      <p:sp>
        <p:nvSpPr>
          <p:cNvPr id="17" name="AutoShape 14">
            <a:extLst>
              <a:ext uri="{FF2B5EF4-FFF2-40B4-BE49-F238E27FC236}">
                <a16:creationId xmlns:a16="http://schemas.microsoft.com/office/drawing/2014/main" id="{09E9B52F-5D28-CC35-C652-B69F855AD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0249" y="2234284"/>
            <a:ext cx="1167681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 dirty="0">
                <a:solidFill>
                  <a:schemeClr val="bg1"/>
                </a:solidFill>
              </a:rPr>
              <a:t>KUNAQ</a:t>
            </a:r>
          </a:p>
        </p:txBody>
      </p:sp>
      <p:sp>
        <p:nvSpPr>
          <p:cNvPr id="18" name="AutoShape 14">
            <a:extLst>
              <a:ext uri="{FF2B5EF4-FFF2-40B4-BE49-F238E27FC236}">
                <a16:creationId xmlns:a16="http://schemas.microsoft.com/office/drawing/2014/main" id="{DE3D6E1F-2129-5434-2756-76B55EDA6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993" y="3823846"/>
            <a:ext cx="1167680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 dirty="0">
                <a:solidFill>
                  <a:schemeClr val="bg1"/>
                </a:solidFill>
              </a:rPr>
              <a:t>KUNAQ</a:t>
            </a:r>
          </a:p>
        </p:txBody>
      </p:sp>
      <p:sp>
        <p:nvSpPr>
          <p:cNvPr id="19" name="AutoShape 14">
            <a:extLst>
              <a:ext uri="{FF2B5EF4-FFF2-40B4-BE49-F238E27FC236}">
                <a16:creationId xmlns:a16="http://schemas.microsoft.com/office/drawing/2014/main" id="{7AAB9070-7D7E-FF76-6F0D-2DAAF2723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0249" y="2971635"/>
            <a:ext cx="1219423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 dirty="0">
                <a:solidFill>
                  <a:schemeClr val="bg1"/>
                </a:solidFill>
              </a:rPr>
              <a:t>BCTS</a:t>
            </a:r>
          </a:p>
        </p:txBody>
      </p:sp>
      <p:sp>
        <p:nvSpPr>
          <p:cNvPr id="20" name="AutoShape 14">
            <a:extLst>
              <a:ext uri="{FF2B5EF4-FFF2-40B4-BE49-F238E27FC236}">
                <a16:creationId xmlns:a16="http://schemas.microsoft.com/office/drawing/2014/main" id="{07E59C27-4AB4-AA67-CFAA-95F8895B7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993" y="4578807"/>
            <a:ext cx="1167680" cy="576772"/>
          </a:xfrm>
          <a:prstGeom prst="roundRect">
            <a:avLst>
              <a:gd name="adj" fmla="val 16667"/>
            </a:avLst>
          </a:prstGeom>
          <a:solidFill>
            <a:srgbClr val="00AECB"/>
          </a:solidFill>
          <a:ln>
            <a:noFill/>
          </a:ln>
          <a:effectLst/>
        </p:spPr>
        <p:txBody>
          <a:bodyPr lIns="36000" rIns="36000" anchor="ctr" anchorCtr="1"/>
          <a:lstStyle>
            <a:defPPr>
              <a:defRPr lang="es-P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s-ES" sz="1200" dirty="0">
                <a:solidFill>
                  <a:schemeClr val="bg1"/>
                </a:solidFill>
              </a:rPr>
              <a:t>AVANZA</a:t>
            </a:r>
          </a:p>
        </p:txBody>
      </p:sp>
      <p:grpSp>
        <p:nvGrpSpPr>
          <p:cNvPr id="22" name="Group 236">
            <a:extLst>
              <a:ext uri="{FF2B5EF4-FFF2-40B4-BE49-F238E27FC236}">
                <a16:creationId xmlns:a16="http://schemas.microsoft.com/office/drawing/2014/main" id="{E6AB73F6-9BCF-A765-6AF4-84D03ABADB40}"/>
              </a:ext>
            </a:extLst>
          </p:cNvPr>
          <p:cNvGrpSpPr/>
          <p:nvPr/>
        </p:nvGrpSpPr>
        <p:grpSpPr>
          <a:xfrm>
            <a:off x="9683568" y="3130619"/>
            <a:ext cx="1219424" cy="1128166"/>
            <a:chOff x="6065365" y="805322"/>
            <a:chExt cx="642692" cy="951947"/>
          </a:xfrm>
        </p:grpSpPr>
        <p:sp>
          <p:nvSpPr>
            <p:cNvPr id="23" name="Rounded Rectangle 120">
              <a:extLst>
                <a:ext uri="{FF2B5EF4-FFF2-40B4-BE49-F238E27FC236}">
                  <a16:creationId xmlns:a16="http://schemas.microsoft.com/office/drawing/2014/main" id="{D9716597-4F7A-F1AA-E510-E7259032850F}"/>
                </a:ext>
              </a:extLst>
            </p:cNvPr>
            <p:cNvSpPr/>
            <p:nvPr/>
          </p:nvSpPr>
          <p:spPr>
            <a:xfrm>
              <a:off x="6065365" y="805322"/>
              <a:ext cx="642692" cy="951947"/>
            </a:xfrm>
            <a:prstGeom prst="roundRect">
              <a:avLst>
                <a:gd name="adj" fmla="val 10381"/>
              </a:avLst>
            </a:prstGeom>
            <a:solidFill>
              <a:sysClr val="window" lastClr="FFFFFF"/>
            </a:solidFill>
            <a:ln w="12700" cap="flat" cmpd="sng" algn="ctr">
              <a:solidFill>
                <a:srgbClr val="55379B"/>
              </a:solidFill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Contabilid</a:t>
              </a:r>
              <a:r>
                <a:rPr lang="en-GB" sz="900" kern="0" dirty="0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.</a:t>
              </a: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Logistica</a:t>
              </a: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u="sng" kern="0" dirty="0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Yadira R.</a:t>
              </a:r>
              <a:endParaRPr kumimoji="0" lang="en-GB" sz="900" b="0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sng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IBM Plex Sans" panose="020B0503050203000203" pitchFamily="34" charset="0"/>
                  <a:cs typeface="Helvetica" panose="020B0604020202020204" pitchFamily="34" charset="0"/>
                </a:rPr>
                <a:t>J.Lllanos</a:t>
              </a:r>
              <a:endParaRPr kumimoji="0" lang="en-GB" sz="900" b="0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IBM Plex Sans" panose="020B0503050203000203" pitchFamily="34" charset="0"/>
                  <a:cs typeface="Helvetica" panose="020B0604020202020204" pitchFamily="34" charset="0"/>
                </a:rPr>
                <a:t>L.Ramirez</a:t>
              </a: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24" name="Picture 238" descr="blue-single.eps">
              <a:extLst>
                <a:ext uri="{FF2B5EF4-FFF2-40B4-BE49-F238E27FC236}">
                  <a16:creationId xmlns:a16="http://schemas.microsoft.com/office/drawing/2014/main" id="{0DEAAD5B-F6A9-03A9-F802-8BFC240B23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223549" y="1062498"/>
              <a:ext cx="65714" cy="182857"/>
            </a:xfrm>
            <a:prstGeom prst="rect">
              <a:avLst/>
            </a:prstGeom>
          </p:spPr>
        </p:pic>
        <p:pic>
          <p:nvPicPr>
            <p:cNvPr id="25" name="Picture 239" descr="blue-single.eps">
              <a:extLst>
                <a:ext uri="{FF2B5EF4-FFF2-40B4-BE49-F238E27FC236}">
                  <a16:creationId xmlns:a16="http://schemas.microsoft.com/office/drawing/2014/main" id="{9F3F72CC-00CE-787C-68B5-98EE1211E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447941" y="1062497"/>
              <a:ext cx="65714" cy="182857"/>
            </a:xfrm>
            <a:prstGeom prst="rect">
              <a:avLst/>
            </a:prstGeom>
          </p:spPr>
        </p:pic>
        <p:pic>
          <p:nvPicPr>
            <p:cNvPr id="26" name="Picture 240" descr="blue-single.eps">
              <a:extLst>
                <a:ext uri="{FF2B5EF4-FFF2-40B4-BE49-F238E27FC236}">
                  <a16:creationId xmlns:a16="http://schemas.microsoft.com/office/drawing/2014/main" id="{D2A6D700-8334-B62A-E1CC-03FFC24F8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331561" y="1098439"/>
              <a:ext cx="65714" cy="182857"/>
            </a:xfrm>
            <a:prstGeom prst="rect">
              <a:avLst/>
            </a:prstGeom>
          </p:spPr>
        </p:pic>
      </p:grpSp>
      <p:sp>
        <p:nvSpPr>
          <p:cNvPr id="27" name="Rectangle 259">
            <a:extLst>
              <a:ext uri="{FF2B5EF4-FFF2-40B4-BE49-F238E27FC236}">
                <a16:creationId xmlns:a16="http://schemas.microsoft.com/office/drawing/2014/main" id="{A3577B1A-1673-36CD-B063-8EA1A62448B6}"/>
              </a:ext>
            </a:extLst>
          </p:cNvPr>
          <p:cNvSpPr/>
          <p:nvPr/>
        </p:nvSpPr>
        <p:spPr>
          <a:xfrm>
            <a:off x="9733104" y="2755678"/>
            <a:ext cx="1035756" cy="317017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48000" tIns="144000" rIns="48000" bIns="144000" rtlCol="0" anchor="ctr" anchorCtr="0"/>
          <a:lstStyle/>
          <a:p>
            <a:pPr marL="10584" marR="0" lvl="0" indent="-10584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kern="0" dirty="0" err="1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Exactus</a:t>
            </a: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</a:endParaRPr>
          </a:p>
        </p:txBody>
      </p:sp>
      <p:sp>
        <p:nvSpPr>
          <p:cNvPr id="28" name="Rectangle 260">
            <a:extLst>
              <a:ext uri="{FF2B5EF4-FFF2-40B4-BE49-F238E27FC236}">
                <a16:creationId xmlns:a16="http://schemas.microsoft.com/office/drawing/2014/main" id="{8FD6C2B6-D69F-AF55-AC69-C68EAE98B99D}"/>
              </a:ext>
            </a:extLst>
          </p:cNvPr>
          <p:cNvSpPr/>
          <p:nvPr/>
        </p:nvSpPr>
        <p:spPr>
          <a:xfrm>
            <a:off x="11076440" y="2737627"/>
            <a:ext cx="877339" cy="29440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48000" tIns="144000" rIns="48000" bIns="144000" rtlCol="0" anchor="t" anchorCtr="0"/>
          <a:lstStyle/>
          <a:p>
            <a:pPr marL="10584" marR="0" lvl="0" indent="-10584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SG5-OPE</a:t>
            </a: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</a:endParaRPr>
          </a:p>
        </p:txBody>
      </p:sp>
      <p:grpSp>
        <p:nvGrpSpPr>
          <p:cNvPr id="29" name="Group 263">
            <a:extLst>
              <a:ext uri="{FF2B5EF4-FFF2-40B4-BE49-F238E27FC236}">
                <a16:creationId xmlns:a16="http://schemas.microsoft.com/office/drawing/2014/main" id="{89FE5BFF-6916-65B7-E20A-B3C9FC593FDC}"/>
              </a:ext>
            </a:extLst>
          </p:cNvPr>
          <p:cNvGrpSpPr/>
          <p:nvPr/>
        </p:nvGrpSpPr>
        <p:grpSpPr>
          <a:xfrm>
            <a:off x="10950886" y="3092676"/>
            <a:ext cx="1117039" cy="1128166"/>
            <a:chOff x="6219499" y="851544"/>
            <a:chExt cx="504012" cy="1556081"/>
          </a:xfrm>
        </p:grpSpPr>
        <p:sp>
          <p:nvSpPr>
            <p:cNvPr id="30" name="Rounded Rectangle 120">
              <a:extLst>
                <a:ext uri="{FF2B5EF4-FFF2-40B4-BE49-F238E27FC236}">
                  <a16:creationId xmlns:a16="http://schemas.microsoft.com/office/drawing/2014/main" id="{7CAD6456-17C9-BC51-01B3-BDAF5EBBB83B}"/>
                </a:ext>
              </a:extLst>
            </p:cNvPr>
            <p:cNvSpPr/>
            <p:nvPr/>
          </p:nvSpPr>
          <p:spPr>
            <a:xfrm>
              <a:off x="6219499" y="851544"/>
              <a:ext cx="504012" cy="1556081"/>
            </a:xfrm>
            <a:prstGeom prst="roundRect">
              <a:avLst>
                <a:gd name="adj" fmla="val 10381"/>
              </a:avLst>
            </a:prstGeom>
            <a:solidFill>
              <a:sysClr val="window" lastClr="FFFFFF"/>
            </a:solidFill>
            <a:ln w="12700" cap="flat" cmpd="sng" algn="ctr">
              <a:solidFill>
                <a:srgbClr val="55379B"/>
              </a:solidFill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Operacion</a:t>
              </a: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u="sng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Tmiller</a:t>
              </a: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JcChavez</a:t>
              </a: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31" name="Picture 265" descr="blue-single.eps">
              <a:extLst>
                <a:ext uri="{FF2B5EF4-FFF2-40B4-BE49-F238E27FC236}">
                  <a16:creationId xmlns:a16="http://schemas.microsoft.com/office/drawing/2014/main" id="{099934B1-B76B-6CD0-5A46-0FFB05364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327807" y="1219829"/>
              <a:ext cx="65714" cy="182857"/>
            </a:xfrm>
            <a:prstGeom prst="rect">
              <a:avLst/>
            </a:prstGeom>
          </p:spPr>
        </p:pic>
        <p:pic>
          <p:nvPicPr>
            <p:cNvPr id="32" name="Picture 266" descr="blue-single.eps">
              <a:extLst>
                <a:ext uri="{FF2B5EF4-FFF2-40B4-BE49-F238E27FC236}">
                  <a16:creationId xmlns:a16="http://schemas.microsoft.com/office/drawing/2014/main" id="{644B5B66-0CE9-3142-7385-7E16E2635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552197" y="1219828"/>
              <a:ext cx="65714" cy="182857"/>
            </a:xfrm>
            <a:prstGeom prst="rect">
              <a:avLst/>
            </a:prstGeom>
          </p:spPr>
        </p:pic>
        <p:pic>
          <p:nvPicPr>
            <p:cNvPr id="33" name="Picture 267" descr="blue-single.eps">
              <a:extLst>
                <a:ext uri="{FF2B5EF4-FFF2-40B4-BE49-F238E27FC236}">
                  <a16:creationId xmlns:a16="http://schemas.microsoft.com/office/drawing/2014/main" id="{1560F9FB-F9B3-DB5C-0770-C8F9CBDB9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435822" y="1255770"/>
              <a:ext cx="65714" cy="182857"/>
            </a:xfrm>
            <a:prstGeom prst="rect">
              <a:avLst/>
            </a:prstGeom>
          </p:spPr>
        </p:pic>
      </p:grpSp>
      <p:grpSp>
        <p:nvGrpSpPr>
          <p:cNvPr id="35" name="Group 271">
            <a:extLst>
              <a:ext uri="{FF2B5EF4-FFF2-40B4-BE49-F238E27FC236}">
                <a16:creationId xmlns:a16="http://schemas.microsoft.com/office/drawing/2014/main" id="{85FC55E9-F4E2-B2A0-68D8-3EECDF9B704C}"/>
              </a:ext>
            </a:extLst>
          </p:cNvPr>
          <p:cNvGrpSpPr/>
          <p:nvPr/>
        </p:nvGrpSpPr>
        <p:grpSpPr>
          <a:xfrm>
            <a:off x="10976674" y="4641830"/>
            <a:ext cx="1117039" cy="1269263"/>
            <a:chOff x="3541914" y="1622791"/>
            <a:chExt cx="458758" cy="1027740"/>
          </a:xfrm>
        </p:grpSpPr>
        <p:sp>
          <p:nvSpPr>
            <p:cNvPr id="36" name="Rounded Rectangle 120">
              <a:extLst>
                <a:ext uri="{FF2B5EF4-FFF2-40B4-BE49-F238E27FC236}">
                  <a16:creationId xmlns:a16="http://schemas.microsoft.com/office/drawing/2014/main" id="{CDBBD91E-E94D-A852-E367-00E8448AFC1D}"/>
                </a:ext>
              </a:extLst>
            </p:cNvPr>
            <p:cNvSpPr/>
            <p:nvPr/>
          </p:nvSpPr>
          <p:spPr>
            <a:xfrm>
              <a:off x="3541914" y="1622791"/>
              <a:ext cx="458758" cy="1027740"/>
            </a:xfrm>
            <a:prstGeom prst="roundRect">
              <a:avLst>
                <a:gd name="adj" fmla="val 10381"/>
              </a:avLst>
            </a:prstGeom>
            <a:solidFill>
              <a:sysClr val="window" lastClr="FFFFFF"/>
            </a:solidFill>
            <a:ln w="12700" cap="flat" cmpd="sng" algn="ctr">
              <a:solidFill>
                <a:srgbClr val="55379B"/>
              </a:solidFill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IBM Plex Sans" panose="020B0503050203000203" pitchFamily="34" charset="0"/>
                  <a:cs typeface="Helvetica" panose="020B0604020202020204" pitchFamily="34" charset="0"/>
                </a:rPr>
                <a:t>Comercial</a:t>
              </a: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SAC</a:t>
              </a: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Mpalacio</a:t>
              </a: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DHuaman</a:t>
              </a: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37" name="Picture 273" descr="blue-single.eps">
              <a:extLst>
                <a:ext uri="{FF2B5EF4-FFF2-40B4-BE49-F238E27FC236}">
                  <a16:creationId xmlns:a16="http://schemas.microsoft.com/office/drawing/2014/main" id="{D4CB22DB-582B-C8BB-9F31-675D3803A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655609" y="1832978"/>
              <a:ext cx="65714" cy="182857"/>
            </a:xfrm>
            <a:prstGeom prst="rect">
              <a:avLst/>
            </a:prstGeom>
          </p:spPr>
        </p:pic>
        <p:pic>
          <p:nvPicPr>
            <p:cNvPr id="38" name="Picture 274" descr="blue-single.eps">
              <a:extLst>
                <a:ext uri="{FF2B5EF4-FFF2-40B4-BE49-F238E27FC236}">
                  <a16:creationId xmlns:a16="http://schemas.microsoft.com/office/drawing/2014/main" id="{647CAFDE-BD54-7A6D-BA17-0A228A721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880001" y="1832977"/>
              <a:ext cx="65714" cy="182857"/>
            </a:xfrm>
            <a:prstGeom prst="rect">
              <a:avLst/>
            </a:prstGeom>
          </p:spPr>
        </p:pic>
        <p:pic>
          <p:nvPicPr>
            <p:cNvPr id="39" name="Picture 275" descr="blue-single.eps">
              <a:extLst>
                <a:ext uri="{FF2B5EF4-FFF2-40B4-BE49-F238E27FC236}">
                  <a16:creationId xmlns:a16="http://schemas.microsoft.com/office/drawing/2014/main" id="{8196637A-EF66-166F-D2C5-B99564866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763621" y="1868919"/>
              <a:ext cx="65714" cy="182857"/>
            </a:xfrm>
            <a:prstGeom prst="rect">
              <a:avLst/>
            </a:prstGeom>
          </p:spPr>
        </p:pic>
      </p:grpSp>
      <p:grpSp>
        <p:nvGrpSpPr>
          <p:cNvPr id="40" name="Group 287">
            <a:extLst>
              <a:ext uri="{FF2B5EF4-FFF2-40B4-BE49-F238E27FC236}">
                <a16:creationId xmlns:a16="http://schemas.microsoft.com/office/drawing/2014/main" id="{99304CE0-30E5-4AEE-A484-18B89F4056DA}"/>
              </a:ext>
            </a:extLst>
          </p:cNvPr>
          <p:cNvGrpSpPr/>
          <p:nvPr/>
        </p:nvGrpSpPr>
        <p:grpSpPr>
          <a:xfrm>
            <a:off x="9716814" y="4641830"/>
            <a:ext cx="1219424" cy="1269263"/>
            <a:chOff x="3541914" y="1622792"/>
            <a:chExt cx="504012" cy="951947"/>
          </a:xfrm>
        </p:grpSpPr>
        <p:sp>
          <p:nvSpPr>
            <p:cNvPr id="41" name="Rounded Rectangle 120">
              <a:extLst>
                <a:ext uri="{FF2B5EF4-FFF2-40B4-BE49-F238E27FC236}">
                  <a16:creationId xmlns:a16="http://schemas.microsoft.com/office/drawing/2014/main" id="{5BE47607-9097-EF90-F4E1-FC3F9EBEDB9F}"/>
                </a:ext>
              </a:extLst>
            </p:cNvPr>
            <p:cNvSpPr/>
            <p:nvPr/>
          </p:nvSpPr>
          <p:spPr>
            <a:xfrm>
              <a:off x="3541914" y="1622792"/>
              <a:ext cx="504012" cy="951947"/>
            </a:xfrm>
            <a:prstGeom prst="roundRect">
              <a:avLst>
                <a:gd name="adj" fmla="val 10381"/>
              </a:avLst>
            </a:prstGeom>
            <a:solidFill>
              <a:sysClr val="window" lastClr="FFFFFF"/>
            </a:solidFill>
            <a:ln w="12700" cap="flat" cmpd="sng" algn="ctr">
              <a:solidFill>
                <a:srgbClr val="55379B"/>
              </a:solidFill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GDH</a:t>
              </a: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900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endParaRP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IBM Plex Sans" panose="020B0503050203000203" pitchFamily="34" charset="0"/>
                  <a:cs typeface="Helvetica" panose="020B0604020202020204" pitchFamily="34" charset="0"/>
                </a:rPr>
                <a:t>Leonardo</a:t>
              </a:r>
            </a:p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kern="0" dirty="0" err="1">
                  <a:solidFill>
                    <a:srgbClr val="002060"/>
                  </a:solidFill>
                  <a:latin typeface="IBM Plex Sans" panose="020B0503050203000203" pitchFamily="34" charset="0"/>
                  <a:cs typeface="Helvetica" panose="020B0604020202020204" pitchFamily="34" charset="0"/>
                </a:rPr>
                <a:t>N.Ramos</a:t>
              </a:r>
              <a:endPara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BM Plex Sans" panose="020B0503050203000203" pitchFamily="34" charset="0"/>
                <a:cs typeface="Helvetica" panose="020B0604020202020204" pitchFamily="34" charset="0"/>
              </a:endParaRPr>
            </a:p>
          </p:txBody>
        </p:sp>
        <p:pic>
          <p:nvPicPr>
            <p:cNvPr id="42" name="Picture 289" descr="blue-single.eps">
              <a:extLst>
                <a:ext uri="{FF2B5EF4-FFF2-40B4-BE49-F238E27FC236}">
                  <a16:creationId xmlns:a16="http://schemas.microsoft.com/office/drawing/2014/main" id="{37D314E5-F5AE-675E-A9DE-27A942883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655609" y="1832978"/>
              <a:ext cx="65714" cy="182857"/>
            </a:xfrm>
            <a:prstGeom prst="rect">
              <a:avLst/>
            </a:prstGeom>
          </p:spPr>
        </p:pic>
        <p:pic>
          <p:nvPicPr>
            <p:cNvPr id="43" name="Picture 290" descr="blue-single.eps">
              <a:extLst>
                <a:ext uri="{FF2B5EF4-FFF2-40B4-BE49-F238E27FC236}">
                  <a16:creationId xmlns:a16="http://schemas.microsoft.com/office/drawing/2014/main" id="{84633AC5-8F42-D084-86A0-6C2AAC9C9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880001" y="1832977"/>
              <a:ext cx="65714" cy="182857"/>
            </a:xfrm>
            <a:prstGeom prst="rect">
              <a:avLst/>
            </a:prstGeom>
          </p:spPr>
        </p:pic>
        <p:pic>
          <p:nvPicPr>
            <p:cNvPr id="44" name="Picture 291" descr="blue-single.eps">
              <a:extLst>
                <a:ext uri="{FF2B5EF4-FFF2-40B4-BE49-F238E27FC236}">
                  <a16:creationId xmlns:a16="http://schemas.microsoft.com/office/drawing/2014/main" id="{16C0D08D-721C-157B-76E4-B8ED94686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F79646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763621" y="1868919"/>
              <a:ext cx="65714" cy="182857"/>
            </a:xfrm>
            <a:prstGeom prst="rect">
              <a:avLst/>
            </a:prstGeom>
          </p:spPr>
        </p:pic>
      </p:grpSp>
      <p:sp>
        <p:nvSpPr>
          <p:cNvPr id="45" name="Rectangle 261">
            <a:extLst>
              <a:ext uri="{FF2B5EF4-FFF2-40B4-BE49-F238E27FC236}">
                <a16:creationId xmlns:a16="http://schemas.microsoft.com/office/drawing/2014/main" id="{C0C39EEF-842A-2CF0-4A58-706FB786C474}"/>
              </a:ext>
            </a:extLst>
          </p:cNvPr>
          <p:cNvSpPr/>
          <p:nvPr/>
        </p:nvSpPr>
        <p:spPr>
          <a:xfrm>
            <a:off x="11076440" y="4303774"/>
            <a:ext cx="911771" cy="28887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48000" tIns="144000" rIns="48000" bIns="144000" rtlCol="0" anchor="t" anchorCtr="0"/>
          <a:lstStyle/>
          <a:p>
            <a:pPr marL="10584" marR="0" lvl="0" indent="-10584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CRM</a:t>
            </a: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</a:endParaRPr>
          </a:p>
        </p:txBody>
      </p:sp>
      <p:sp>
        <p:nvSpPr>
          <p:cNvPr id="46" name="Rectangle 262">
            <a:extLst>
              <a:ext uri="{FF2B5EF4-FFF2-40B4-BE49-F238E27FC236}">
                <a16:creationId xmlns:a16="http://schemas.microsoft.com/office/drawing/2014/main" id="{48D92A68-6F57-204D-0B83-3635CDAA0187}"/>
              </a:ext>
            </a:extLst>
          </p:cNvPr>
          <p:cNvSpPr/>
          <p:nvPr/>
        </p:nvSpPr>
        <p:spPr>
          <a:xfrm>
            <a:off x="9807508" y="4303774"/>
            <a:ext cx="971543" cy="317017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48000" tIns="144000" rIns="48000" bIns="144000" rtlCol="0" anchor="t" anchorCtr="0"/>
          <a:lstStyle/>
          <a:p>
            <a:pPr marL="10584" marR="0" lvl="0" indent="-10584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SG5-PLA</a:t>
            </a: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</a:endParaRPr>
          </a:p>
        </p:txBody>
      </p:sp>
      <p:sp>
        <p:nvSpPr>
          <p:cNvPr id="47" name="Rounded Rectangle 85">
            <a:extLst>
              <a:ext uri="{FF2B5EF4-FFF2-40B4-BE49-F238E27FC236}">
                <a16:creationId xmlns:a16="http://schemas.microsoft.com/office/drawing/2014/main" id="{17D1F401-FA27-EBFF-CD77-3BE1F8D521C8}"/>
              </a:ext>
            </a:extLst>
          </p:cNvPr>
          <p:cNvSpPr/>
          <p:nvPr/>
        </p:nvSpPr>
        <p:spPr>
          <a:xfrm>
            <a:off x="9683830" y="2233706"/>
            <a:ext cx="2337364" cy="376958"/>
          </a:xfrm>
          <a:prstGeom prst="roundRect">
            <a:avLst>
              <a:gd name="adj" fmla="val 1038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kern="0" dirty="0">
                <a:solidFill>
                  <a:schemeClr val="tx1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Sponsor: Juan C. Barros</a:t>
            </a:r>
          </a:p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kern="0" dirty="0" err="1">
                <a:solidFill>
                  <a:schemeClr val="tx1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Coordinador</a:t>
            </a:r>
            <a:r>
              <a:rPr lang="en-GB" sz="1050" b="1" kern="0" dirty="0">
                <a:solidFill>
                  <a:schemeClr val="tx1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: Luis Rojas</a:t>
            </a:r>
            <a:endParaRPr kumimoji="0" lang="en-GB" sz="105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</a:endParaRPr>
          </a:p>
        </p:txBody>
      </p:sp>
      <p:sp>
        <p:nvSpPr>
          <p:cNvPr id="48" name="Rounded Rectangle 85">
            <a:extLst>
              <a:ext uri="{FF2B5EF4-FFF2-40B4-BE49-F238E27FC236}">
                <a16:creationId xmlns:a16="http://schemas.microsoft.com/office/drawing/2014/main" id="{0AF18907-FB88-7E4C-4207-BCB9F1D1670C}"/>
              </a:ext>
            </a:extLst>
          </p:cNvPr>
          <p:cNvSpPr/>
          <p:nvPr/>
        </p:nvSpPr>
        <p:spPr>
          <a:xfrm>
            <a:off x="9760599" y="6029150"/>
            <a:ext cx="2307326" cy="368665"/>
          </a:xfrm>
          <a:prstGeom prst="roundRect">
            <a:avLst>
              <a:gd name="adj" fmla="val 10381"/>
            </a:avLst>
          </a:prstGeom>
          <a:solidFill>
            <a:sysClr val="window" lastClr="FFFFFF"/>
          </a:solidFill>
          <a:ln w="12700" cap="flat" cmpd="sng" algn="ctr">
            <a:solidFill>
              <a:srgbClr val="55379B"/>
            </a:solidFill>
            <a:prstDash val="solid"/>
          </a:ln>
          <a:effectLst/>
        </p:spPr>
        <p:txBody>
          <a:bodyPr lIns="0" tIns="0" rIns="0" bIns="0" rtlCol="0" anchor="ctr" anchorCtr="0"/>
          <a:lstStyle/>
          <a:p>
            <a:pPr lvl="0" algn="ctr" defTabSz="1219170">
              <a:defRPr/>
            </a:pPr>
            <a:r>
              <a:rPr lang="en-GB" sz="12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Ecuador-</a:t>
            </a:r>
            <a:r>
              <a:rPr lang="en-GB" sz="1200" b="1" kern="0" dirty="0" err="1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Apoyo</a:t>
            </a:r>
            <a:r>
              <a:rPr lang="en-GB" sz="12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: </a:t>
            </a:r>
          </a:p>
          <a:p>
            <a:pPr lvl="0" algn="ctr" defTabSz="1219170">
              <a:defRPr/>
            </a:pPr>
            <a:r>
              <a:rPr lang="en-GB" sz="1200" b="1" kern="0" dirty="0">
                <a:solidFill>
                  <a:srgbClr val="002060"/>
                </a:solidFill>
                <a:latin typeface="IBM Plex Sans" panose="020B0503050203000203" pitchFamily="34" charset="0"/>
                <a:cs typeface="Helvetica" panose="020B0604020202020204" pitchFamily="34" charset="0"/>
              </a:rPr>
              <a:t>Hugo de la Torre</a:t>
            </a:r>
          </a:p>
        </p:txBody>
      </p:sp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1B028850-7A33-2ADB-9382-B095AC710B78}"/>
              </a:ext>
            </a:extLst>
          </p:cNvPr>
          <p:cNvSpPr/>
          <p:nvPr/>
        </p:nvSpPr>
        <p:spPr>
          <a:xfrm>
            <a:off x="9716814" y="1363795"/>
            <a:ext cx="2271397" cy="7248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1600" dirty="0"/>
          </a:p>
          <a:p>
            <a:pPr algn="ctr"/>
            <a:endParaRPr lang="es-MX" sz="1600" b="1" dirty="0"/>
          </a:p>
          <a:p>
            <a:pPr algn="ctr"/>
            <a:r>
              <a:rPr lang="es-MX" sz="1600" dirty="0"/>
              <a:t>Total: 12 Personas Muya</a:t>
            </a:r>
          </a:p>
          <a:p>
            <a:pPr algn="ctr"/>
            <a:r>
              <a:rPr lang="es-MX" sz="1600" dirty="0"/>
              <a:t>         3 proveedores</a:t>
            </a:r>
          </a:p>
          <a:p>
            <a:pPr algn="ctr"/>
            <a:endParaRPr lang="es-MX" sz="1600" dirty="0"/>
          </a:p>
          <a:p>
            <a:pPr algn="ctr"/>
            <a:endParaRPr lang="es-PE" sz="1600" dirty="0"/>
          </a:p>
        </p:txBody>
      </p:sp>
      <p:sp>
        <p:nvSpPr>
          <p:cNvPr id="52" name="Pentagon 146">
            <a:extLst>
              <a:ext uri="{FF2B5EF4-FFF2-40B4-BE49-F238E27FC236}">
                <a16:creationId xmlns:a16="http://schemas.microsoft.com/office/drawing/2014/main" id="{16C9E612-404E-C09C-3B0D-D3106C73C2E8}"/>
              </a:ext>
            </a:extLst>
          </p:cNvPr>
          <p:cNvSpPr/>
          <p:nvPr/>
        </p:nvSpPr>
        <p:spPr>
          <a:xfrm>
            <a:off x="3847346" y="1264571"/>
            <a:ext cx="387288" cy="4057237"/>
          </a:xfrm>
          <a:prstGeom prst="homePlate">
            <a:avLst>
              <a:gd name="adj" fmla="val 100000"/>
            </a:avLst>
          </a:prstGeom>
          <a:solidFill>
            <a:srgbClr val="5B9BD5">
              <a:lumMod val="40000"/>
              <a:lumOff val="60000"/>
            </a:srgbClr>
          </a:solidFill>
          <a:ln w="12700" cap="flat">
            <a:noFill/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60959" tIns="60959" rIns="60959" bIns="60959" numCol="1" spcCol="38100" rtlCol="0" anchor="ctr">
            <a:noAutofit/>
          </a:bodyPr>
          <a:lstStyle/>
          <a:p>
            <a:pPr marL="0" marR="0" lvl="0" indent="0" defTabSz="121917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  <a:sym typeface="Calibri"/>
            </a:endParaRPr>
          </a:p>
        </p:txBody>
      </p:sp>
      <p:pic>
        <p:nvPicPr>
          <p:cNvPr id="53" name="Picture 4" descr="Objetivos.jpg">
            <a:extLst>
              <a:ext uri="{FF2B5EF4-FFF2-40B4-BE49-F238E27FC236}">
                <a16:creationId xmlns:a16="http://schemas.microsoft.com/office/drawing/2014/main" id="{26667E22-9DF2-9A37-C650-47771D4D1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36" y="1572102"/>
            <a:ext cx="973638" cy="72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Pentagon 146">
            <a:extLst>
              <a:ext uri="{FF2B5EF4-FFF2-40B4-BE49-F238E27FC236}">
                <a16:creationId xmlns:a16="http://schemas.microsoft.com/office/drawing/2014/main" id="{B60DE642-9595-DD70-440C-5112709CB761}"/>
              </a:ext>
            </a:extLst>
          </p:cNvPr>
          <p:cNvSpPr/>
          <p:nvPr/>
        </p:nvSpPr>
        <p:spPr>
          <a:xfrm>
            <a:off x="8674212" y="1219305"/>
            <a:ext cx="387288" cy="4057237"/>
          </a:xfrm>
          <a:prstGeom prst="homePlate">
            <a:avLst>
              <a:gd name="adj" fmla="val 100000"/>
            </a:avLst>
          </a:prstGeom>
          <a:solidFill>
            <a:srgbClr val="5B9BD5">
              <a:lumMod val="40000"/>
              <a:lumOff val="60000"/>
            </a:srgbClr>
          </a:solidFill>
          <a:ln w="12700" cap="flat">
            <a:noFill/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60959" tIns="60959" rIns="60959" bIns="60959" numCol="1" spcCol="38100" rtlCol="0" anchor="ctr">
            <a:noAutofit/>
          </a:bodyPr>
          <a:lstStyle/>
          <a:p>
            <a:pPr marL="0" marR="0" lvl="0" indent="0" defTabSz="121917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BM Plex Sans" panose="020B0503050203000203" pitchFamily="34" charset="0"/>
              <a:cs typeface="Helvetica" panose="020B0604020202020204" pitchFamily="34" charset="0"/>
              <a:sym typeface="Calibri"/>
            </a:endParaRPr>
          </a:p>
        </p:txBody>
      </p:sp>
      <p:sp>
        <p:nvSpPr>
          <p:cNvPr id="65" name="122 CuadroTexto">
            <a:extLst>
              <a:ext uri="{FF2B5EF4-FFF2-40B4-BE49-F238E27FC236}">
                <a16:creationId xmlns:a16="http://schemas.microsoft.com/office/drawing/2014/main" id="{BEDAD133-E73C-C514-0300-856716A15D33}"/>
              </a:ext>
            </a:extLst>
          </p:cNvPr>
          <p:cNvSpPr txBox="1"/>
          <p:nvPr/>
        </p:nvSpPr>
        <p:spPr>
          <a:xfrm>
            <a:off x="1014030" y="723166"/>
            <a:ext cx="2002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  <a:latin typeface="Century Gothic"/>
              </a:rPr>
              <a:t>Objetivo</a:t>
            </a:r>
            <a:endParaRPr lang="es-PE" sz="2000" b="1" dirty="0">
              <a:solidFill>
                <a:schemeClr val="accent1"/>
              </a:solidFill>
              <a:latin typeface="Century Gothic"/>
            </a:endParaRPr>
          </a:p>
        </p:txBody>
      </p:sp>
      <p:sp>
        <p:nvSpPr>
          <p:cNvPr id="66" name="122 CuadroTexto">
            <a:extLst>
              <a:ext uri="{FF2B5EF4-FFF2-40B4-BE49-F238E27FC236}">
                <a16:creationId xmlns:a16="http://schemas.microsoft.com/office/drawing/2014/main" id="{960E5F58-EA67-09B0-E74C-087CC394008B}"/>
              </a:ext>
            </a:extLst>
          </p:cNvPr>
          <p:cNvSpPr txBox="1"/>
          <p:nvPr/>
        </p:nvSpPr>
        <p:spPr>
          <a:xfrm>
            <a:off x="4479554" y="758194"/>
            <a:ext cx="3448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  <a:latin typeface="Century Gothic"/>
              </a:rPr>
              <a:t>Evaluación de impacto</a:t>
            </a:r>
            <a:endParaRPr lang="es-PE" sz="2000" b="1" dirty="0">
              <a:solidFill>
                <a:schemeClr val="accent1"/>
              </a:solidFill>
              <a:latin typeface="Century Gothic"/>
            </a:endParaRPr>
          </a:p>
        </p:txBody>
      </p:sp>
      <p:sp>
        <p:nvSpPr>
          <p:cNvPr id="67" name="122 CuadroTexto">
            <a:extLst>
              <a:ext uri="{FF2B5EF4-FFF2-40B4-BE49-F238E27FC236}">
                <a16:creationId xmlns:a16="http://schemas.microsoft.com/office/drawing/2014/main" id="{407D6604-0613-1F9D-2010-0C38A1AF35D4}"/>
              </a:ext>
            </a:extLst>
          </p:cNvPr>
          <p:cNvSpPr txBox="1"/>
          <p:nvPr/>
        </p:nvSpPr>
        <p:spPr>
          <a:xfrm>
            <a:off x="9606964" y="700149"/>
            <a:ext cx="273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  <a:latin typeface="Century Gothic"/>
              </a:rPr>
              <a:t>Equipo de trabajo</a:t>
            </a:r>
            <a:endParaRPr lang="es-PE" sz="2000" b="1" dirty="0">
              <a:solidFill>
                <a:schemeClr val="accent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430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22 CuadroTexto">
            <a:extLst>
              <a:ext uri="{FF2B5EF4-FFF2-40B4-BE49-F238E27FC236}">
                <a16:creationId xmlns:a16="http://schemas.microsoft.com/office/drawing/2014/main" id="{2F608719-39C5-0569-BA8B-5FC307F972F8}"/>
              </a:ext>
            </a:extLst>
          </p:cNvPr>
          <p:cNvSpPr txBox="1"/>
          <p:nvPr/>
        </p:nvSpPr>
        <p:spPr>
          <a:xfrm>
            <a:off x="69746" y="69960"/>
            <a:ext cx="8007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00A3DB"/>
                </a:solidFill>
                <a:latin typeface="Century Gothic"/>
              </a:rPr>
              <a:t>Alcance, complejidad de la implementación</a:t>
            </a:r>
            <a:endParaRPr lang="es-PE" sz="2800" b="1" dirty="0">
              <a:solidFill>
                <a:srgbClr val="00A3DB"/>
              </a:solidFill>
              <a:latin typeface="Century Gothic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BEEA6B1-7879-FE21-A524-A7AAAB265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" y="2278630"/>
            <a:ext cx="5550015" cy="442013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3F8DCE6-A851-3BDE-F291-0D7B3F285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0558" y="2301489"/>
            <a:ext cx="5725957" cy="4397277"/>
          </a:xfrm>
          <a:prstGeom prst="rect">
            <a:avLst/>
          </a:prstGeom>
        </p:spPr>
      </p:pic>
      <p:sp>
        <p:nvSpPr>
          <p:cNvPr id="11" name="Rectangle 47">
            <a:extLst>
              <a:ext uri="{FF2B5EF4-FFF2-40B4-BE49-F238E27FC236}">
                <a16:creationId xmlns:a16="http://schemas.microsoft.com/office/drawing/2014/main" id="{A3945D64-0498-00A7-48C3-FB6448C5E5B0}"/>
              </a:ext>
            </a:extLst>
          </p:cNvPr>
          <p:cNvSpPr/>
          <p:nvPr/>
        </p:nvSpPr>
        <p:spPr>
          <a:xfrm>
            <a:off x="435778" y="2245177"/>
            <a:ext cx="11440738" cy="4453588"/>
          </a:xfrm>
          <a:prstGeom prst="rect">
            <a:avLst/>
          </a:prstGeom>
          <a:noFill/>
          <a:ln w="57150" cap="flat" cmpd="sng" algn="ctr">
            <a:solidFill>
              <a:schemeClr val="accent2"/>
            </a:solidFill>
            <a:prstDash val="dash"/>
          </a:ln>
          <a:effectLst/>
        </p:spPr>
        <p:txBody>
          <a:bodyPr tIns="90000" bIns="90000" rtlCol="0" anchor="t" anchorCtr="0"/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ea typeface="Helvetica" charset="0"/>
              <a:cs typeface="Helvetica" charset="0"/>
            </a:endParaRP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BM Plex Sans" panose="020B0503050203000203" pitchFamily="34" charset="0"/>
              <a:ea typeface="Helvetica" charset="0"/>
              <a:cs typeface="Helvetica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5CACDB6-5140-DAAF-96A6-5A94D45E1162}"/>
              </a:ext>
            </a:extLst>
          </p:cNvPr>
          <p:cNvSpPr txBox="1"/>
          <p:nvPr/>
        </p:nvSpPr>
        <p:spPr>
          <a:xfrm>
            <a:off x="857306" y="656967"/>
            <a:ext cx="230426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>
                <a:solidFill>
                  <a:schemeClr val="accent1"/>
                </a:solidFill>
              </a:rPr>
              <a:t>EXACTUS: 11</a:t>
            </a:r>
          </a:p>
          <a:p>
            <a:pPr algn="just"/>
            <a:r>
              <a:rPr lang="es-MX" sz="1600" b="1" dirty="0">
                <a:solidFill>
                  <a:schemeClr val="accent1"/>
                </a:solidFill>
              </a:rPr>
              <a:t>CRM        : 15</a:t>
            </a:r>
          </a:p>
          <a:p>
            <a:pPr algn="just"/>
            <a:r>
              <a:rPr lang="es-MX" sz="1600" b="1" dirty="0">
                <a:solidFill>
                  <a:schemeClr val="accent1"/>
                </a:solidFill>
              </a:rPr>
              <a:t>SG5          : 47</a:t>
            </a:r>
          </a:p>
          <a:p>
            <a:pPr algn="just"/>
            <a:endParaRPr lang="es-MX" b="1" dirty="0">
              <a:solidFill>
                <a:schemeClr val="accent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E055738-68F9-D730-D7D1-DC0E81CF801D}"/>
              </a:ext>
            </a:extLst>
          </p:cNvPr>
          <p:cNvSpPr txBox="1"/>
          <p:nvPr/>
        </p:nvSpPr>
        <p:spPr>
          <a:xfrm>
            <a:off x="3139334" y="645466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(8) </a:t>
            </a:r>
            <a:r>
              <a:rPr lang="es-MX" sz="1400" dirty="0" err="1"/>
              <a:t>Contab</a:t>
            </a:r>
            <a:r>
              <a:rPr lang="es-MX" sz="1400" dirty="0"/>
              <a:t>,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F9C488D-E03C-B3F6-4F7E-7C28701997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351" y="1720657"/>
            <a:ext cx="2496830" cy="41333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027FBBC-3028-A00D-E8B2-39E642E388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91" y="649943"/>
            <a:ext cx="297680" cy="271415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3383E4FC-92ED-62B2-D654-59DD34C53A94}"/>
              </a:ext>
            </a:extLst>
          </p:cNvPr>
          <p:cNvSpPr txBox="1"/>
          <p:nvPr/>
        </p:nvSpPr>
        <p:spPr>
          <a:xfrm>
            <a:off x="204920" y="682452"/>
            <a:ext cx="6725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solidFill>
                  <a:schemeClr val="accent1"/>
                </a:solidFill>
              </a:rPr>
              <a:t>73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49AB0580-628D-4E32-9BD8-E008FD3C9A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8794" y="625075"/>
            <a:ext cx="272931" cy="295564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B5F3B580-7090-F206-472B-472124C15EE3}"/>
              </a:ext>
            </a:extLst>
          </p:cNvPr>
          <p:cNvSpPr txBox="1"/>
          <p:nvPr/>
        </p:nvSpPr>
        <p:spPr>
          <a:xfrm>
            <a:off x="4742387" y="637288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(3) </a:t>
            </a:r>
            <a:r>
              <a:rPr lang="es-MX" sz="1400" dirty="0" err="1"/>
              <a:t>Logist</a:t>
            </a:r>
            <a:r>
              <a:rPr lang="es-MX" sz="1400" dirty="0"/>
              <a:t> 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50B894C4-52F5-4CC8-969A-B7895D4860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2916" y="928074"/>
            <a:ext cx="282413" cy="274109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EF490032-BF3C-20BB-A89B-440C5A322808}"/>
              </a:ext>
            </a:extLst>
          </p:cNvPr>
          <p:cNvSpPr txBox="1"/>
          <p:nvPr/>
        </p:nvSpPr>
        <p:spPr>
          <a:xfrm>
            <a:off x="3139334" y="886326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(4) </a:t>
            </a:r>
            <a:r>
              <a:rPr lang="es-MX" sz="1400" dirty="0" err="1"/>
              <a:t>Sac</a:t>
            </a:r>
            <a:r>
              <a:rPr lang="es-MX" sz="1400" dirty="0"/>
              <a:t>, (8) </a:t>
            </a:r>
            <a:r>
              <a:rPr lang="es-MX" sz="1400" dirty="0" err="1"/>
              <a:t>Com</a:t>
            </a:r>
            <a:r>
              <a:rPr lang="es-MX" sz="1400" dirty="0"/>
              <a:t> 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BF3C6F88-E222-8759-44F7-1AF367E657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0855" y="934714"/>
            <a:ext cx="385625" cy="25110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CF191C9E-8D79-3A99-48D7-AB9AF0BEA33F}"/>
              </a:ext>
            </a:extLst>
          </p:cNvPr>
          <p:cNvSpPr txBox="1"/>
          <p:nvPr/>
        </p:nvSpPr>
        <p:spPr>
          <a:xfrm>
            <a:off x="4742387" y="911495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(3) TI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DE985C6-25AB-EA47-060A-F1D957B299DE}"/>
              </a:ext>
            </a:extLst>
          </p:cNvPr>
          <p:cNvSpPr txBox="1"/>
          <p:nvPr/>
        </p:nvSpPr>
        <p:spPr>
          <a:xfrm>
            <a:off x="3148692" y="1161499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(1)</a:t>
            </a:r>
            <a:r>
              <a:rPr lang="es-MX" sz="1400" dirty="0" err="1"/>
              <a:t>Cont</a:t>
            </a:r>
            <a:r>
              <a:rPr lang="es-MX" sz="1400" dirty="0"/>
              <a:t>,(16) </a:t>
            </a:r>
            <a:r>
              <a:rPr lang="es-MX" sz="1400" dirty="0" err="1"/>
              <a:t>Gdh</a:t>
            </a:r>
            <a:r>
              <a:rPr lang="es-MX" sz="1400" dirty="0"/>
              <a:t> 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85BECF32-8D9C-F151-6968-E7ACE8F3A2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947" y="1172746"/>
            <a:ext cx="272931" cy="295564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7B40C91B-9681-1438-846F-C20644BAFE6B}"/>
              </a:ext>
            </a:extLst>
          </p:cNvPr>
          <p:cNvSpPr txBox="1"/>
          <p:nvPr/>
        </p:nvSpPr>
        <p:spPr>
          <a:xfrm>
            <a:off x="4751745" y="1185702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(27) </a:t>
            </a:r>
            <a:r>
              <a:rPr lang="es-MX" sz="1400" dirty="0" err="1"/>
              <a:t>Ope</a:t>
            </a:r>
            <a:r>
              <a:rPr lang="es-MX" sz="1400" dirty="0"/>
              <a:t>  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6F8C8786-9751-0339-4219-704EC1BB1B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97716" y="1219288"/>
            <a:ext cx="385625" cy="251104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20FCDCE-903B-355D-D6E8-E86EEAD33509}"/>
              </a:ext>
            </a:extLst>
          </p:cNvPr>
          <p:cNvSpPr txBox="1"/>
          <p:nvPr/>
        </p:nvSpPr>
        <p:spPr>
          <a:xfrm>
            <a:off x="5838913" y="1200684"/>
            <a:ext cx="1415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dirty="0"/>
              <a:t>(3) TI 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76BF1ED-050B-8694-27D8-6A8DC6E6FA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91" y="1198170"/>
            <a:ext cx="297680" cy="27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5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4E25E15-27C1-4D62-A3D1-CAC415DAFA7C}"/>
              </a:ext>
            </a:extLst>
          </p:cNvPr>
          <p:cNvSpPr txBox="1">
            <a:spLocks/>
          </p:cNvSpPr>
          <p:nvPr/>
        </p:nvSpPr>
        <p:spPr>
          <a:xfrm>
            <a:off x="238220" y="942769"/>
            <a:ext cx="2107311" cy="52674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dirty="0">
                <a:solidFill>
                  <a:schemeClr val="bg1"/>
                </a:solidFill>
                <a:latin typeface="Gotham Black" pitchFamily="50" charset="0"/>
              </a:rPr>
              <a:t>Emisión</a:t>
            </a:r>
            <a:endParaRPr lang="es-PE" sz="3600" dirty="0">
              <a:solidFill>
                <a:schemeClr val="bg1"/>
              </a:solidFill>
              <a:latin typeface="Gotham Black" pitchFamily="50" charset="0"/>
            </a:endParaRPr>
          </a:p>
        </p:txBody>
      </p:sp>
      <p:sp>
        <p:nvSpPr>
          <p:cNvPr id="49" name="122 CuadroTexto">
            <a:extLst>
              <a:ext uri="{FF2B5EF4-FFF2-40B4-BE49-F238E27FC236}">
                <a16:creationId xmlns:a16="http://schemas.microsoft.com/office/drawing/2014/main" id="{04DE8DD7-1B17-4340-8D13-DF0E8CDFB854}"/>
              </a:ext>
            </a:extLst>
          </p:cNvPr>
          <p:cNvSpPr txBox="1"/>
          <p:nvPr/>
        </p:nvSpPr>
        <p:spPr>
          <a:xfrm>
            <a:off x="95250" y="173801"/>
            <a:ext cx="753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dirty="0">
                <a:solidFill>
                  <a:srgbClr val="00A3DB"/>
                </a:solidFill>
                <a:latin typeface="Century Gothic"/>
              </a:rPr>
              <a:t>Plan de trabajo, cronograma, Inversión</a:t>
            </a:r>
          </a:p>
        </p:txBody>
      </p:sp>
      <p:sp>
        <p:nvSpPr>
          <p:cNvPr id="5" name="TextBox 37">
            <a:extLst>
              <a:ext uri="{FF2B5EF4-FFF2-40B4-BE49-F238E27FC236}">
                <a16:creationId xmlns:a16="http://schemas.microsoft.com/office/drawing/2014/main" id="{2D67AF3F-9170-230A-0361-DC41CD084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70" y="786510"/>
            <a:ext cx="3857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PE" altLang="es-PE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* Desarrollos en paralelo</a:t>
            </a:r>
          </a:p>
        </p:txBody>
      </p:sp>
      <p:sp>
        <p:nvSpPr>
          <p:cNvPr id="6" name="Rectangle 188">
            <a:extLst>
              <a:ext uri="{FF2B5EF4-FFF2-40B4-BE49-F238E27FC236}">
                <a16:creationId xmlns:a16="http://schemas.microsoft.com/office/drawing/2014/main" id="{7CA000F9-E168-8743-8EA5-D4F5532F1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70" y="1208236"/>
            <a:ext cx="800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PE" altLang="es-PE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* Uso de metodologías agiles en la gestión y desarrollo de sistemas </a:t>
            </a:r>
            <a:endParaRPr lang="es-PE" altLang="es-PE" sz="1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9177D28-FE96-7DAB-93D6-5E2FE185A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5763449"/>
            <a:ext cx="3308350" cy="92075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BAD7540-A2AC-7237-7D38-6D4C32A87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546374"/>
            <a:ext cx="7561580" cy="5137825"/>
          </a:xfrm>
          <a:prstGeom prst="rect">
            <a:avLst/>
          </a:prstGeom>
        </p:spPr>
      </p:pic>
      <p:sp>
        <p:nvSpPr>
          <p:cNvPr id="15" name="122 CuadroTexto">
            <a:extLst>
              <a:ext uri="{FF2B5EF4-FFF2-40B4-BE49-F238E27FC236}">
                <a16:creationId xmlns:a16="http://schemas.microsoft.com/office/drawing/2014/main" id="{686D55CB-F631-019D-8187-5474791A39AF}"/>
              </a:ext>
            </a:extLst>
          </p:cNvPr>
          <p:cNvSpPr txBox="1"/>
          <p:nvPr/>
        </p:nvSpPr>
        <p:spPr>
          <a:xfrm>
            <a:off x="9661102" y="709293"/>
            <a:ext cx="2002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  <a:latin typeface="Century Gothic"/>
              </a:rPr>
              <a:t>Inversión</a:t>
            </a:r>
            <a:endParaRPr lang="es-PE" sz="2000" b="1" dirty="0">
              <a:solidFill>
                <a:schemeClr val="accent1"/>
              </a:solidFill>
              <a:latin typeface="Century Gothic"/>
            </a:endParaRPr>
          </a:p>
        </p:txBody>
      </p:sp>
      <p:sp>
        <p:nvSpPr>
          <p:cNvPr id="16" name="TextBox 37">
            <a:extLst>
              <a:ext uri="{FF2B5EF4-FFF2-40B4-BE49-F238E27FC236}">
                <a16:creationId xmlns:a16="http://schemas.microsoft.com/office/drawing/2014/main" id="{92AAE23E-AA80-71B5-3AA5-0D47371FB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9897" y="1226291"/>
            <a:ext cx="269188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PE" altLang="es-PE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* Presupuesto: $ 30K</a:t>
            </a:r>
          </a:p>
        </p:txBody>
      </p:sp>
      <p:sp>
        <p:nvSpPr>
          <p:cNvPr id="19" name="TextBox 37">
            <a:extLst>
              <a:ext uri="{FF2B5EF4-FFF2-40B4-BE49-F238E27FC236}">
                <a16:creationId xmlns:a16="http://schemas.microsoft.com/office/drawing/2014/main" id="{EC235651-C29A-47E6-5A3A-0C069BBE9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1015" y="1576034"/>
            <a:ext cx="31426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PE" altLang="es-PE" sz="16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* Ejecutado:    $ 29K (aprox.)</a:t>
            </a:r>
          </a:p>
        </p:txBody>
      </p:sp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1A9E0DAE-6503-6427-7495-FEDA0DA43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288925"/>
              </p:ext>
            </p:extLst>
          </p:nvPr>
        </p:nvGraphicFramePr>
        <p:xfrm>
          <a:off x="8499897" y="2113280"/>
          <a:ext cx="3459351" cy="1139982"/>
        </p:xfrm>
        <a:graphic>
          <a:graphicData uri="http://schemas.openxmlformats.org/drawingml/2006/table">
            <a:tbl>
              <a:tblPr/>
              <a:tblGrid>
                <a:gridCol w="1518417">
                  <a:extLst>
                    <a:ext uri="{9D8B030D-6E8A-4147-A177-3AD203B41FA5}">
                      <a16:colId xmlns:a16="http://schemas.microsoft.com/office/drawing/2014/main" val="1871170509"/>
                    </a:ext>
                  </a:extLst>
                </a:gridCol>
                <a:gridCol w="1003476">
                  <a:extLst>
                    <a:ext uri="{9D8B030D-6E8A-4147-A177-3AD203B41FA5}">
                      <a16:colId xmlns:a16="http://schemas.microsoft.com/office/drawing/2014/main" val="3204056674"/>
                    </a:ext>
                  </a:extLst>
                </a:gridCol>
                <a:gridCol w="937458">
                  <a:extLst>
                    <a:ext uri="{9D8B030D-6E8A-4147-A177-3AD203B41FA5}">
                      <a16:colId xmlns:a16="http://schemas.microsoft.com/office/drawing/2014/main" val="578599241"/>
                    </a:ext>
                  </a:extLst>
                </a:gridCol>
              </a:tblGrid>
              <a:tr h="189997">
                <a:tc>
                  <a:txBody>
                    <a:bodyPr/>
                    <a:lstStyle/>
                    <a:p>
                      <a:pPr algn="l" fontAlgn="b"/>
                      <a:endParaRPr lang="es-P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Inversión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32820"/>
                  </a:ext>
                </a:extLst>
              </a:tr>
              <a:tr h="189997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SG5 Planillas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6,426.31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850468"/>
                  </a:ext>
                </a:extLst>
              </a:tr>
              <a:tr h="189997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SG5 Camposan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5,789.47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710707"/>
                  </a:ext>
                </a:extLst>
              </a:tr>
              <a:tr h="189997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Exactus/SG5 contable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12,480.00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15971"/>
                  </a:ext>
                </a:extLst>
              </a:tr>
              <a:tr h="189997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4,242.11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143557"/>
                  </a:ext>
                </a:extLst>
              </a:tr>
              <a:tr h="189997"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28,937.90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70340"/>
                  </a:ext>
                </a:extLst>
              </a:tr>
            </a:tbl>
          </a:graphicData>
        </a:graphic>
      </p:graphicFrame>
      <p:sp>
        <p:nvSpPr>
          <p:cNvPr id="21" name="TextBox 37">
            <a:extLst>
              <a:ext uri="{FF2B5EF4-FFF2-40B4-BE49-F238E27FC236}">
                <a16:creationId xmlns:a16="http://schemas.microsoft.com/office/drawing/2014/main" id="{655EB469-8020-8092-90BC-352D642D1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3579" y="4911238"/>
            <a:ext cx="34584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PE" altLang="es-PE" sz="16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El sistema contable operativo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s-PE" altLang="es-PE" sz="1600" b="1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Los sistemas para las ventas, operaciones y atenciones de clientes </a:t>
            </a:r>
            <a:r>
              <a:rPr lang="es-PE" altLang="es-PE" sz="16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a la espera de inicio de apertura de la sede.  </a:t>
            </a:r>
          </a:p>
        </p:txBody>
      </p:sp>
      <p:sp>
        <p:nvSpPr>
          <p:cNvPr id="22" name="122 CuadroTexto">
            <a:extLst>
              <a:ext uri="{FF2B5EF4-FFF2-40B4-BE49-F238E27FC236}">
                <a16:creationId xmlns:a16="http://schemas.microsoft.com/office/drawing/2014/main" id="{B91C8132-DE0A-71B1-FAC9-9BB4D7563A9A}"/>
              </a:ext>
            </a:extLst>
          </p:cNvPr>
          <p:cNvSpPr txBox="1"/>
          <p:nvPr/>
        </p:nvSpPr>
        <p:spPr>
          <a:xfrm>
            <a:off x="9845838" y="4511128"/>
            <a:ext cx="2002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1"/>
                </a:solidFill>
                <a:latin typeface="Century Gothic"/>
              </a:rPr>
              <a:t>Conclusiones</a:t>
            </a:r>
            <a:endParaRPr lang="es-PE" sz="2000" b="1" dirty="0">
              <a:solidFill>
                <a:schemeClr val="accent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8481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4E25E15-27C1-4D62-A3D1-CAC415DAFA7C}"/>
              </a:ext>
            </a:extLst>
          </p:cNvPr>
          <p:cNvSpPr txBox="1">
            <a:spLocks/>
          </p:cNvSpPr>
          <p:nvPr/>
        </p:nvSpPr>
        <p:spPr>
          <a:xfrm>
            <a:off x="238220" y="942769"/>
            <a:ext cx="2107311" cy="52674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dirty="0">
                <a:solidFill>
                  <a:schemeClr val="bg1"/>
                </a:solidFill>
                <a:latin typeface="Gotham Black" pitchFamily="50" charset="0"/>
              </a:rPr>
              <a:t>Emisión</a:t>
            </a:r>
            <a:endParaRPr lang="es-PE" sz="3600" dirty="0">
              <a:solidFill>
                <a:schemeClr val="bg1"/>
              </a:solidFill>
              <a:latin typeface="Gotham Black" pitchFamily="50" charset="0"/>
            </a:endParaRPr>
          </a:p>
        </p:txBody>
      </p:sp>
      <p:sp>
        <p:nvSpPr>
          <p:cNvPr id="49" name="122 CuadroTexto">
            <a:extLst>
              <a:ext uri="{FF2B5EF4-FFF2-40B4-BE49-F238E27FC236}">
                <a16:creationId xmlns:a16="http://schemas.microsoft.com/office/drawing/2014/main" id="{04DE8DD7-1B17-4340-8D13-DF0E8CDFB854}"/>
              </a:ext>
            </a:extLst>
          </p:cNvPr>
          <p:cNvSpPr txBox="1"/>
          <p:nvPr/>
        </p:nvSpPr>
        <p:spPr>
          <a:xfrm>
            <a:off x="353630" y="189713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00A3DB"/>
                </a:solidFill>
                <a:latin typeface="Century Gothic"/>
              </a:rPr>
              <a:t>Siguientes pasos:</a:t>
            </a:r>
            <a:endParaRPr lang="es-PE" sz="2800" b="1" dirty="0">
              <a:solidFill>
                <a:srgbClr val="00A3DB"/>
              </a:solidFill>
              <a:latin typeface="Century Gothic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6AD81D13-FA71-9328-CB86-6FBB641E0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452" y="1162553"/>
            <a:ext cx="9051381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Calibri" panose="020F0502020204030204" pitchFamily="34" charset="0"/>
              <a:buAutoNum type="arabicPeriod"/>
            </a:pPr>
            <a:r>
              <a:rPr lang="es-MX" altLang="es-PE" sz="1800" b="1" dirty="0">
                <a:solidFill>
                  <a:srgbClr val="1E2E6E"/>
                </a:solidFill>
                <a:latin typeface="Trebuchet MS" panose="020B0603020202020204" pitchFamily="34" charset="0"/>
              </a:rPr>
              <a:t> Adecuar los formatos de aspecto legal como: Contratos de uso, comunicaciones entre otros.  </a:t>
            </a:r>
            <a:r>
              <a:rPr lang="es-MX" altLang="es-PE" sz="18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Se finalizará cuando tengamos toda información contractual- legal de la sede Ecuador, ante del inicio de operaciones.</a:t>
            </a:r>
            <a:endParaRPr lang="es-PE" altLang="es-PE" sz="1800" b="1" dirty="0">
              <a:solidFill>
                <a:srgbClr val="1E2E6E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48 Imagen" descr="modelamiento de procesos.jpg">
            <a:extLst>
              <a:ext uri="{FF2B5EF4-FFF2-40B4-BE49-F238E27FC236}">
                <a16:creationId xmlns:a16="http://schemas.microsoft.com/office/drawing/2014/main" id="{879B3E46-3B7E-E201-1805-028108125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192" y="2662659"/>
            <a:ext cx="1271588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t3.gstatic.com/images?q=tbn:ANd9GcQxexI9fYfmd4LRuWIHTwAzzqQODo7vlafff3JUw4H_T4vxItJKEQ">
            <a:extLst>
              <a:ext uri="{FF2B5EF4-FFF2-40B4-BE49-F238E27FC236}">
                <a16:creationId xmlns:a16="http://schemas.microsoft.com/office/drawing/2014/main" id="{5E786496-9805-B089-F429-3CCDD495A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274" y="1056119"/>
            <a:ext cx="8445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C:\Users\p046808\Pictures\descarga.jpg">
            <a:extLst>
              <a:ext uri="{FF2B5EF4-FFF2-40B4-BE49-F238E27FC236}">
                <a16:creationId xmlns:a16="http://schemas.microsoft.com/office/drawing/2014/main" id="{CEEC0B06-F30A-1FE5-7A1C-AD036774D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563" y="4254858"/>
            <a:ext cx="8858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5">
            <a:extLst>
              <a:ext uri="{FF2B5EF4-FFF2-40B4-BE49-F238E27FC236}">
                <a16:creationId xmlns:a16="http://schemas.microsoft.com/office/drawing/2014/main" id="{156B98AF-0731-4707-CB23-24A58D40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097" y="2662659"/>
            <a:ext cx="8581598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AutoNum type="arabicPeriod" startAt="2"/>
            </a:pPr>
            <a:r>
              <a:rPr lang="es-MX" altLang="es-PE" sz="1800" b="1" dirty="0">
                <a:solidFill>
                  <a:srgbClr val="1E2E6E"/>
                </a:solidFill>
                <a:latin typeface="Trebuchet MS" panose="020B0603020202020204" pitchFamily="34" charset="0"/>
              </a:rPr>
              <a:t>Se realizarán pruebas integrales y capacitaciones del todo el proceso  </a:t>
            </a:r>
            <a:r>
              <a:rPr lang="es-MX" altLang="es-PE" sz="18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antes del inicio de operaciones en la sede Ecuador.</a:t>
            </a:r>
            <a:r>
              <a:rPr lang="es-PE" altLang="es-PE" sz="1800" b="1" dirty="0">
                <a:solidFill>
                  <a:srgbClr val="1E2E6E"/>
                </a:solidFill>
                <a:latin typeface="Trebuchet MS" panose="020B0603020202020204" pitchFamily="34" charset="0"/>
              </a:rPr>
              <a:t> Preparar al nuevo personal para las operaciones.</a:t>
            </a:r>
            <a:endParaRPr lang="es-MX" altLang="es-PE" sz="1800" b="1" dirty="0">
              <a:solidFill>
                <a:schemeClr val="accent5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97B4BD25-6C11-DBE4-AB7C-D8C2138A7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748" y="4347979"/>
            <a:ext cx="858159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r>
              <a:rPr lang="es-MX" altLang="es-PE" sz="1800" b="1" dirty="0">
                <a:solidFill>
                  <a:srgbClr val="1E2E6E"/>
                </a:solidFill>
                <a:latin typeface="Trebuchet MS" panose="020B0603020202020204" pitchFamily="34" charset="0"/>
              </a:rPr>
              <a:t>3.  Estaremos alertas a cualquier cambio normativo que ocurriera en Ecuador, </a:t>
            </a:r>
            <a:r>
              <a:rPr lang="es-MX" altLang="es-PE" sz="1800" b="1" dirty="0">
                <a:solidFill>
                  <a:schemeClr val="accent5"/>
                </a:solidFill>
                <a:latin typeface="Trebuchet MS" panose="020B0603020202020204" pitchFamily="34" charset="0"/>
              </a:rPr>
              <a:t>nos conllevaría a un nuevo alcance al presente proyecto.</a:t>
            </a:r>
            <a:endParaRPr lang="es-PE" altLang="es-PE" sz="1800" b="1" dirty="0">
              <a:solidFill>
                <a:srgbClr val="1E2E6E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15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635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26718</TotalTime>
  <Words>389</Words>
  <Application>Microsoft Office PowerPoint</Application>
  <PresentationFormat>Panorámica</PresentationFormat>
  <Paragraphs>119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Gotham Black</vt:lpstr>
      <vt:lpstr>IBM Plex Sans</vt:lpstr>
      <vt:lpstr>Trebuchet MS</vt:lpstr>
      <vt:lpstr>Wingdings</vt:lpstr>
      <vt:lpstr>Wingdings 2</vt:lpstr>
      <vt:lpstr>Tema de Office</vt:lpstr>
      <vt:lpstr>    Implementación de los sistemas Operativos sede Ecuador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Intel</dc:creator>
  <cp:lastModifiedBy>Luis Rojas Crisostomo</cp:lastModifiedBy>
  <cp:revision>352</cp:revision>
  <dcterms:created xsi:type="dcterms:W3CDTF">2021-02-18T20:51:45Z</dcterms:created>
  <dcterms:modified xsi:type="dcterms:W3CDTF">2022-09-19T14:53:18Z</dcterms:modified>
</cp:coreProperties>
</file>