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rojas\Desktop\Base%20Evaluaci&#243;n%20MS%20Offic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rojas\Desktop\Base%20Evaluaci&#243;n%20MS%20Offic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rojas\Desktop\Base%20Evaluaci&#243;n%20MS%20Offic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PE"/>
              <a:t>Consultas por Chatbot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PE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51E-4294-BB17-A1030164CC0B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51E-4294-BB17-A1030164CC0B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51E-4294-BB17-A1030164CC0B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51E-4294-BB17-A1030164CC0B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51E-4294-BB17-A1030164CC0B}"/>
              </c:ext>
            </c:extLst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51E-4294-BB17-A1030164CC0B}"/>
              </c:ext>
            </c:extLst>
          </c:dPt>
          <c:dPt>
            <c:idx val="6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51E-4294-BB17-A1030164CC0B}"/>
              </c:ext>
            </c:extLst>
          </c:dPt>
          <c:dPt>
            <c:idx val="7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51E-4294-BB17-A1030164CC0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'TD1'!$D$52:$D$59</c:f>
              <c:strCache>
                <c:ptCount val="8"/>
                <c:pt idx="0">
                  <c:v>Descargar mi recibo</c:v>
                </c:pt>
                <c:pt idx="1">
                  <c:v>Consultar mis pagos y deudas</c:v>
                </c:pt>
                <c:pt idx="2">
                  <c:v>Registrar lectura de mi medidor</c:v>
                </c:pt>
                <c:pt idx="3">
                  <c:v>Lectura de mi medidor</c:v>
                </c:pt>
                <c:pt idx="4">
                  <c:v>Afiliarse al recibo digital</c:v>
                </c:pt>
                <c:pt idx="5">
                  <c:v>Solicitar reconexión de mi servicio</c:v>
                </c:pt>
                <c:pt idx="6">
                  <c:v>Pagar mi recibo en línea</c:v>
                </c:pt>
                <c:pt idx="7">
                  <c:v>Preguntas frecuentes</c:v>
                </c:pt>
              </c:strCache>
            </c:strRef>
          </c:cat>
          <c:val>
            <c:numRef>
              <c:f>'TD1'!$F$52:$F$59</c:f>
              <c:numCache>
                <c:formatCode>0.00%</c:formatCode>
                <c:ptCount val="8"/>
                <c:pt idx="0">
                  <c:v>0.27837814122078153</c:v>
                </c:pt>
                <c:pt idx="1">
                  <c:v>0.24178709559840972</c:v>
                </c:pt>
                <c:pt idx="2">
                  <c:v>5.5861924657950333E-2</c:v>
                </c:pt>
                <c:pt idx="3">
                  <c:v>5.4592949085730098E-2</c:v>
                </c:pt>
                <c:pt idx="4">
                  <c:v>5.1933500280119609E-2</c:v>
                </c:pt>
                <c:pt idx="5">
                  <c:v>5.119776444303447E-2</c:v>
                </c:pt>
                <c:pt idx="6">
                  <c:v>4.8511316157163975E-2</c:v>
                </c:pt>
                <c:pt idx="7">
                  <c:v>4.3111420105162973E-2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51E-4294-BB17-A1030164CC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[Base Evaluación MS Office.xlsx]TD2!TablaDinámica4</c:name>
    <c:fmtId val="6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P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P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P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P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P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P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'TD2'!$B$3:$B$4</c:f>
              <c:strCache>
                <c:ptCount val="1"/>
                <c:pt idx="0">
                  <c:v>web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'TD2'!$A$5:$A$15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u</c:v>
                </c:pt>
              </c:strCache>
            </c:strRef>
          </c:cat>
          <c:val>
            <c:numRef>
              <c:f>'TD2'!$B$5:$B$15</c:f>
              <c:numCache>
                <c:formatCode>General</c:formatCode>
                <c:ptCount val="10"/>
                <c:pt idx="0">
                  <c:v>3.9635036496350367</c:v>
                </c:pt>
                <c:pt idx="1">
                  <c:v>4.496296296296296</c:v>
                </c:pt>
                <c:pt idx="2">
                  <c:v>3.6666666666666665</c:v>
                </c:pt>
                <c:pt idx="3">
                  <c:v>5</c:v>
                </c:pt>
                <c:pt idx="4">
                  <c:v>3.9444444444444446</c:v>
                </c:pt>
                <c:pt idx="5">
                  <c:v>3.3333333333333335</c:v>
                </c:pt>
                <c:pt idx="6">
                  <c:v>3.7142857142857144</c:v>
                </c:pt>
                <c:pt idx="7">
                  <c:v>2.2999999999999998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E0-4F87-93B0-E9C7E2B17BFA}"/>
            </c:ext>
          </c:extLst>
        </c:ser>
        <c:ser>
          <c:idx val="1"/>
          <c:order val="1"/>
          <c:tx>
            <c:strRef>
              <c:f>'TD2'!$C$3:$C$4</c:f>
              <c:strCache>
                <c:ptCount val="1"/>
                <c:pt idx="0">
                  <c:v>whatsapp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'TD2'!$A$5:$A$15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u</c:v>
                </c:pt>
              </c:strCache>
            </c:strRef>
          </c:cat>
          <c:val>
            <c:numRef>
              <c:f>'TD2'!$C$5:$C$15</c:f>
              <c:numCache>
                <c:formatCode>General</c:formatCode>
                <c:ptCount val="10"/>
                <c:pt idx="0">
                  <c:v>4.3832976445396143</c:v>
                </c:pt>
                <c:pt idx="1">
                  <c:v>4.2347161572052405</c:v>
                </c:pt>
                <c:pt idx="2">
                  <c:v>3.9411764705882355</c:v>
                </c:pt>
                <c:pt idx="3">
                  <c:v>4.7368421052631575</c:v>
                </c:pt>
                <c:pt idx="4">
                  <c:v>4.5321637426900585</c:v>
                </c:pt>
                <c:pt idx="5">
                  <c:v>4.4545454545454541</c:v>
                </c:pt>
                <c:pt idx="6">
                  <c:v>4.4009661835748792</c:v>
                </c:pt>
                <c:pt idx="7">
                  <c:v>3.2653061224489797</c:v>
                </c:pt>
                <c:pt idx="8">
                  <c:v>5</c:v>
                </c:pt>
                <c:pt idx="9">
                  <c:v>4.7368421052631575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E0-4F87-93B0-E9C7E2B17B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12999696"/>
        <c:axId val="813000528"/>
      </c:barChart>
      <c:catAx>
        <c:axId val="81299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813000528"/>
        <c:crosses val="autoZero"/>
        <c:auto val="1"/>
        <c:lblAlgn val="ctr"/>
        <c:lblOffset val="100"/>
        <c:noMultiLvlLbl val="0"/>
      </c:catAx>
      <c:valAx>
        <c:axId val="813000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812999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[Base Evaluación MS Office.xlsx]Hoja12!TablaDinámica9</c:name>
    <c:fmtId val="6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P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P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P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P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P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P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P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P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P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Hoja12!$B$3:$B$4</c:f>
              <c:strCache>
                <c:ptCount val="1"/>
                <c:pt idx="0">
                  <c:v>Entendimiento de la asistente virtual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Hoja12!$A$5:$A$10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strCache>
            </c:strRef>
          </c:cat>
          <c:val>
            <c:numRef>
              <c:f>Hoja12!$B$5:$B$10</c:f>
              <c:numCache>
                <c:formatCode>General</c:formatCode>
                <c:ptCount val="5"/>
                <c:pt idx="0">
                  <c:v>59</c:v>
                </c:pt>
                <c:pt idx="1">
                  <c:v>28</c:v>
                </c:pt>
                <c:pt idx="2">
                  <c:v>150</c:v>
                </c:pt>
                <c:pt idx="3">
                  <c:v>728</c:v>
                </c:pt>
                <c:pt idx="4">
                  <c:v>3775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3B-4C79-9F73-1475103CE30F}"/>
            </c:ext>
          </c:extLst>
        </c:ser>
        <c:ser>
          <c:idx val="1"/>
          <c:order val="1"/>
          <c:tx>
            <c:strRef>
              <c:f>Hoja12!$C$3:$C$4</c:f>
              <c:strCache>
                <c:ptCount val="1"/>
                <c:pt idx="0">
                  <c:v>Facilidad para encontrar la opción deseada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Hoja12!$A$5:$A$10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strCache>
            </c:strRef>
          </c:cat>
          <c:val>
            <c:numRef>
              <c:f>Hoja12!$C$5:$C$10</c:f>
              <c:numCache>
                <c:formatCode>General</c:formatCode>
                <c:ptCount val="5"/>
                <c:pt idx="0">
                  <c:v>82</c:v>
                </c:pt>
                <c:pt idx="1">
                  <c:v>26</c:v>
                </c:pt>
                <c:pt idx="2">
                  <c:v>147</c:v>
                </c:pt>
                <c:pt idx="3">
                  <c:v>1292</c:v>
                </c:pt>
                <c:pt idx="4">
                  <c:v>6480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3B-4C79-9F73-1475103CE30F}"/>
            </c:ext>
          </c:extLst>
        </c:ser>
        <c:ser>
          <c:idx val="2"/>
          <c:order val="2"/>
          <c:tx>
            <c:strRef>
              <c:f>Hoja12!$D$3:$D$4</c:f>
              <c:strCache>
                <c:ptCount val="1"/>
                <c:pt idx="0">
                  <c:v>Resolución de consultas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Hoja12!$A$5:$A$10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strCache>
            </c:strRef>
          </c:cat>
          <c:val>
            <c:numRef>
              <c:f>Hoja12!$D$5:$D$10</c:f>
              <c:numCache>
                <c:formatCode>General</c:formatCode>
                <c:ptCount val="5"/>
                <c:pt idx="0">
                  <c:v>91</c:v>
                </c:pt>
                <c:pt idx="1">
                  <c:v>44</c:v>
                </c:pt>
                <c:pt idx="2">
                  <c:v>165</c:v>
                </c:pt>
                <c:pt idx="3">
                  <c:v>688</c:v>
                </c:pt>
                <c:pt idx="4">
                  <c:v>3550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3B-4C79-9F73-1475103CE3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0517280"/>
        <c:axId val="900513120"/>
      </c:barChart>
      <c:catAx>
        <c:axId val="900517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900513120"/>
        <c:crosses val="autoZero"/>
        <c:auto val="1"/>
        <c:lblAlgn val="ctr"/>
        <c:lblOffset val="100"/>
        <c:noMultiLvlLbl val="0"/>
      </c:catAx>
      <c:valAx>
        <c:axId val="900513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900517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75FE00-153F-AEAC-F812-6B5315696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107292-132E-D501-64B4-496DFEA4C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D1740D-1DDC-98F9-1771-D7085B9C8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047E-B090-4B47-8D88-4E9BB9EA895D}" type="datetimeFigureOut">
              <a:rPr lang="es-PE" smtClean="0"/>
              <a:t>11/01/2023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B0A16A-4280-81A3-3460-7EDE541F7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3B735F-D457-373F-FEE0-906F5B7D8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BB7A-5997-4D68-9197-A46EA8B01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9924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A94747-A2F1-43F6-641D-DE8AA2067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3B033D5-D0F8-4A03-5F95-2CA8FA30B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797CBD-900F-EAAC-0BCF-147607662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047E-B090-4B47-8D88-4E9BB9EA895D}" type="datetimeFigureOut">
              <a:rPr lang="es-PE" smtClean="0"/>
              <a:t>11/01/2023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4980A5-81B1-6962-9245-03B793737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DE60FC-A3B7-BC30-5F98-352E2D2F1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BB7A-5997-4D68-9197-A46EA8B01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82828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55FC106-FAF4-4D0D-0A4E-198B3D8EE8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C88000-E7BD-7694-D21D-B8D39D946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A93CEF-B6CE-E7C3-DCBC-E3540741D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047E-B090-4B47-8D88-4E9BB9EA895D}" type="datetimeFigureOut">
              <a:rPr lang="es-PE" smtClean="0"/>
              <a:t>11/01/2023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DA0F69-EA1A-65BC-5256-7DF5DB0D9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8A36C1-0293-9A19-1F71-3C8422B08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BB7A-5997-4D68-9197-A46EA8B01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0572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4A5E2-1785-C2DA-580B-46E3B1030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09137E-7BD8-E9FC-8868-83331A749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498220-C057-A310-300C-D8FAAAC78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047E-B090-4B47-8D88-4E9BB9EA895D}" type="datetimeFigureOut">
              <a:rPr lang="es-PE" smtClean="0"/>
              <a:t>11/01/2023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875CE7-58C0-55CB-2F6B-FB68A1FA7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7977D2-D620-E6AD-2198-EA631278E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BB7A-5997-4D68-9197-A46EA8B01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18753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A1A77-2B92-07CD-8214-5678B6B89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9F51DE-2779-398F-CD53-A587C3C10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3B725C-4D08-D6C0-3308-9D9CDE656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047E-B090-4B47-8D88-4E9BB9EA895D}" type="datetimeFigureOut">
              <a:rPr lang="es-PE" smtClean="0"/>
              <a:t>11/01/2023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F689C7-0072-4E69-9CF2-8A18DC166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5DB92D-5307-51C3-2AE4-75E9DBA9D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BB7A-5997-4D68-9197-A46EA8B01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4740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4D8C3-C92B-B39D-1FB0-D869F793D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75693C-D689-3B40-EA98-1B764F75B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0EC022-132B-AA41-AD85-958FF29C8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48BF41-DF8C-AF54-554D-1D135D64A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047E-B090-4B47-8D88-4E9BB9EA895D}" type="datetimeFigureOut">
              <a:rPr lang="es-PE" smtClean="0"/>
              <a:t>11/01/2023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7734CB-59CB-2CB7-BCBF-866A76D38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DB88B8-EE9F-FF4C-B08F-D5953F50B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BB7A-5997-4D68-9197-A46EA8B01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75989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C0C49-DF3E-B7C6-AF3A-D0E2110B9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A3EEE0-A815-286D-D53B-679A37704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4AACC15-F88E-728C-8634-7E5C98A281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94E5EC9-C1D7-9C21-A742-5D3D690B79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E27AA28-FC80-DE54-A3C4-E5CCA1F661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A8CCB1-C24A-DA3E-A9EA-2AA3F39CC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047E-B090-4B47-8D88-4E9BB9EA895D}" type="datetimeFigureOut">
              <a:rPr lang="es-PE" smtClean="0"/>
              <a:t>11/01/2023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D25DEA0-144F-DA35-6445-353200203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75A8AB6-7784-85DB-99A2-4A8E675E6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BB7A-5997-4D68-9197-A46EA8B01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917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7677A7-B6F9-617B-4B56-AB33EDED6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50A1801-1E45-4C46-E8D6-ADB1C7012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047E-B090-4B47-8D88-4E9BB9EA895D}" type="datetimeFigureOut">
              <a:rPr lang="es-PE" smtClean="0"/>
              <a:t>11/01/2023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AF66CB4-86F5-3C3E-38C9-636579393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A355ED-3D57-C27C-FFEF-5C530F294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BB7A-5997-4D68-9197-A46EA8B01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88717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13C8ED1-E523-C741-D7BF-2683A17E7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047E-B090-4B47-8D88-4E9BB9EA895D}" type="datetimeFigureOut">
              <a:rPr lang="es-PE" smtClean="0"/>
              <a:t>11/01/2023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35E733-C5ED-7269-D462-713623FCF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EE1A01F-C338-4B58-37F6-4972BCDE9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BB7A-5997-4D68-9197-A46EA8B01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5683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CEAAB6-BC6A-0C0C-C3C1-FCB2BBEAD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166C14-6FC9-6AEB-48DB-2C52A56C7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560FF4-31BA-6DF2-7B78-7C01726AD8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63A5F3-D734-5F10-7D91-0CEA6C775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047E-B090-4B47-8D88-4E9BB9EA895D}" type="datetimeFigureOut">
              <a:rPr lang="es-PE" smtClean="0"/>
              <a:t>11/01/2023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0D917C-2356-A8B9-69C8-F3A1BDF0E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2A6B2B-2DC2-0A5C-A2C3-9F354A4AC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BB7A-5997-4D68-9197-A46EA8B01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8564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D8463F-A48D-94B1-BF75-D96280FF8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11739FF-D97D-20C5-342A-67D69001D1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556419E-6EA8-0AAA-0C70-723411F190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709E4D-5982-DBA3-4B71-998CA652E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047E-B090-4B47-8D88-4E9BB9EA895D}" type="datetimeFigureOut">
              <a:rPr lang="es-PE" smtClean="0"/>
              <a:t>11/01/2023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E760C4D-B3F5-E027-7DC4-6046885FC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29D73A-1145-C581-4E50-B97678FDA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BB7A-5997-4D68-9197-A46EA8B01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02656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34B0C66-409A-EF02-4CAE-6C57A41E8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5AB69F-0B7C-5A3C-7D82-3E835D3A8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C38B94-D2CD-5E90-BE38-FFF5DDFFFD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2047E-B090-4B47-8D88-4E9BB9EA895D}" type="datetimeFigureOut">
              <a:rPr lang="es-PE" smtClean="0"/>
              <a:t>11/01/2023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9C5AA1-7034-66EE-DFAA-B422E2700B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E757FF-095E-18AE-14CF-13BD853CEA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EBB7A-5997-4D68-9197-A46EA8B0109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2001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46B193-A06A-DBE8-B137-F9A43E7A7E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/>
              <a:t>Informe de desempeño de </a:t>
            </a:r>
            <a:r>
              <a:rPr lang="es-PE" dirty="0" err="1"/>
              <a:t>chatbot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704242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7E66B-7A0B-4BCB-691F-83EA11C23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Consultas del </a:t>
            </a:r>
            <a:r>
              <a:rPr lang="es-PE" dirty="0" err="1"/>
              <a:t>chatbot</a:t>
            </a:r>
            <a:endParaRPr lang="es-PE" dirty="0"/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12A3C1B5-70D5-9962-A0A7-17891D0F57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5509514"/>
              </p:ext>
            </p:extLst>
          </p:nvPr>
        </p:nvGraphicFramePr>
        <p:xfrm>
          <a:off x="1934328" y="1717550"/>
          <a:ext cx="8323344" cy="4775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063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79B805-8D88-A8AF-E26C-EDF633B13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Valoración del </a:t>
            </a:r>
            <a:r>
              <a:rPr lang="es-PE" dirty="0" err="1"/>
              <a:t>chatbot</a:t>
            </a:r>
            <a:r>
              <a:rPr lang="es-PE" dirty="0"/>
              <a:t> por opciones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74DD09A-5E5B-8CC4-A81E-D41952C769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2747081"/>
              </p:ext>
            </p:extLst>
          </p:nvPr>
        </p:nvGraphicFramePr>
        <p:xfrm>
          <a:off x="2432807" y="1677798"/>
          <a:ext cx="7069319" cy="4311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8923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716358-2C5B-988E-0D23-804180D5B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Calificación por motivo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EB97D482-D252-A608-717E-17456B4DEB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133733"/>
              </p:ext>
            </p:extLst>
          </p:nvPr>
        </p:nvGraphicFramePr>
        <p:xfrm>
          <a:off x="3138880" y="1881230"/>
          <a:ext cx="6827241" cy="3991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912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9EF1AA-9D06-BB75-08D4-9C6C0D106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Recomendaciones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6FD9AC-3015-23CC-3CED-E48C3FB7C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Conocer cuáles son las consultas mas frecuentes que el cliente no puede solucionar por el </a:t>
            </a:r>
            <a:r>
              <a:rPr lang="es-E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chatbot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hallar el motivo de ello y crear un plan de acción.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Revisar cuales son las opciones que el cliente tiene dificultad para encontrar y revisar el flujo de atención por el </a:t>
            </a:r>
            <a:r>
              <a:rPr lang="es-E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chatbot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888952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70</Words>
  <Application>Microsoft Office PowerPoint</Application>
  <PresentationFormat>Panorámica</PresentationFormat>
  <Paragraphs>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Tema de Office</vt:lpstr>
      <vt:lpstr>Informe de desempeño de chatbot</vt:lpstr>
      <vt:lpstr>Consultas del chatbot</vt:lpstr>
      <vt:lpstr>Valoración del chatbot por opciones</vt:lpstr>
      <vt:lpstr>Calificación por motivo</vt:lpstr>
      <vt:lpstr>Recomendaciones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desempeño de chatbot</dc:title>
  <dc:creator>Luis Rojas Crisostomo</dc:creator>
  <cp:lastModifiedBy>Luis Rojas Crisostomo</cp:lastModifiedBy>
  <cp:revision>1</cp:revision>
  <dcterms:created xsi:type="dcterms:W3CDTF">2023-01-11T14:41:59Z</dcterms:created>
  <dcterms:modified xsi:type="dcterms:W3CDTF">2023-01-11T14:43:35Z</dcterms:modified>
</cp:coreProperties>
</file>