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AD8EE-6C4F-196A-6EDD-A7A4D0951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99FDA8-CC16-5297-6D84-9FECA9F5E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F3DEB-248D-5E2B-A5E6-F60131CFD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0C8154-45DF-821D-5BE8-A485610A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88B398-7C1D-9F52-14EF-A71A860F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612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2CC09-FABC-00E2-9750-E94F5B4F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384DB0-BD46-98FC-24B3-C1FB4547F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D497F-187D-CBA1-CDE2-19315D721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F21F1D-A4D1-246D-77E4-926AB47E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E55DF6-04A5-D343-E8EB-18D9627B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859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5D6F91-A789-9228-8F5B-DF9C05512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50ECD4-54F3-98B6-4244-A4FE09D93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A5F23D-43AC-53F2-019F-B133483E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15A99F-E7A8-0243-E1D8-F032A0BD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82ADD-126D-70E6-374F-8623C28F6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8089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2E8F1-73FC-56FF-0445-4B180DB48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0E12FE-D86A-E25E-B0B3-80D98314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CA1880-47AA-672B-08AE-A702BE5A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36751F-849C-DEAA-AEB5-2F17A96E5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763CC0-F459-A980-F422-FEE370E7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7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FA16E-D78D-5B3B-613F-4D9C2516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7ADC76-5119-12AC-2901-F68FC08B7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92DDF0-4A9F-78C1-4AB3-A8826E8E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71F96-FD42-0611-FB40-66F720B9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0133CA-2EF8-36B6-F33B-E48157F5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027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78F01-312B-8158-9995-16F49D91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D35319-8609-DA89-90F1-613F07309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1A4526-DDF4-AE88-FE22-BCB7C336D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DB833-4399-FB41-2FB5-2753D11D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C91797-871B-385C-D36B-904DA7AF3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44CAF3-DF27-1B1F-ADEA-745FFAC8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40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D016D-C758-CDE6-ED3B-3BA7C115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155EBD-E104-2A0D-F25D-1908814B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3E9C87-999D-45E4-1CF6-8D356EE0D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BAFEE5F-44B1-631D-DCC5-3353A479B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66E3F9-EFE6-C65D-0401-CC0B7D7D5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F383B8-CB0B-4B2F-7A7C-FE8562BB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D0B06C-3C51-F0B1-61FD-349908A1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687EFC-CF9C-DCAC-E9E9-312D93910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695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AFE10-1938-4CAC-36EF-1AD5C3292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4E4939-1E38-C134-E58D-4CC7F7F52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6A5217-7F7C-5EA0-3189-4DB13A4B0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49F880-0866-61B7-55FF-98BE19D8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667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7FB267E-C20D-A55A-C8C6-8C608B010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7FBDC0-2406-CD51-A285-25F34131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B3F730-93F0-2A19-4921-173773263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948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CD988-71C6-2528-DD38-BE1B33A42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174A37-67C0-8693-4053-4905B0978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D10B54-840F-BB07-4549-20B8D975C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28D0B3-4F5E-5EF3-C016-46BA47FA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9ABEE2-EC36-EB1F-9933-0CF4DCEB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1C22D0-5F47-65E4-025F-240F76CD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999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FF1FB-3F78-9252-135D-4E3C6F93B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7108D5-424A-39B3-A763-E6F4B12D0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7D4E78-A638-EFDC-603E-25CD54ADD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66EF9D-96B1-3608-02D0-E48984DEE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6D0F92-5C0E-A440-C2C2-6FCF645E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2456D1-BA9A-8D44-3461-38BF559A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939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A9D43-0AD9-E8F9-3D61-5E8715ED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F718F1-62D4-6B4D-ACD8-E04BFE2D5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28B15F-8252-BC0D-A113-A5BDCBCC2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F058-4A5F-4250-A3D9-32D9B404C938}" type="datetimeFigureOut">
              <a:rPr lang="es-PE" smtClean="0"/>
              <a:t>23/02/2023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934EDB-7724-C6B0-DB26-E96B2227F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87501D-EB16-84F3-1827-14AF63A2F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34CB2-F661-41F3-A6E1-9FEE7D35D41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496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diagonales cortadas 3">
            <a:extLst>
              <a:ext uri="{FF2B5EF4-FFF2-40B4-BE49-F238E27FC236}">
                <a16:creationId xmlns:a16="http://schemas.microsoft.com/office/drawing/2014/main" id="{BE2DFF18-155A-936B-B8C4-DA9DDED0ECA8}"/>
              </a:ext>
            </a:extLst>
          </p:cNvPr>
          <p:cNvSpPr/>
          <p:nvPr/>
        </p:nvSpPr>
        <p:spPr>
          <a:xfrm>
            <a:off x="1709464" y="2155491"/>
            <a:ext cx="9563450" cy="457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9C43E464-3D2F-8C65-096C-C53B02FEB990}"/>
              </a:ext>
            </a:extLst>
          </p:cNvPr>
          <p:cNvGrpSpPr/>
          <p:nvPr/>
        </p:nvGrpSpPr>
        <p:grpSpPr>
          <a:xfrm>
            <a:off x="7680146" y="799675"/>
            <a:ext cx="1504156" cy="902493"/>
            <a:chOff x="4312185" y="3386203"/>
            <a:chExt cx="1504156" cy="902493"/>
          </a:xfrm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549D71ED-5DA4-E095-798A-07251531CD2D}"/>
                </a:ext>
              </a:extLst>
            </p:cNvPr>
            <p:cNvSpPr/>
            <p:nvPr/>
          </p:nvSpPr>
          <p:spPr>
            <a:xfrm>
              <a:off x="4312185" y="3386203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7" name="Rectángulo: esquinas redondeadas 4">
              <a:extLst>
                <a:ext uri="{FF2B5EF4-FFF2-40B4-BE49-F238E27FC236}">
                  <a16:creationId xmlns:a16="http://schemas.microsoft.com/office/drawing/2014/main" id="{27DE0721-A207-3730-50AD-7F9A2B3A2C80}"/>
                </a:ext>
              </a:extLst>
            </p:cNvPr>
            <p:cNvSpPr txBox="1"/>
            <p:nvPr/>
          </p:nvSpPr>
          <p:spPr>
            <a:xfrm>
              <a:off x="4338618" y="3412636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Automatización - Validación CUOI + separación</a:t>
              </a:r>
              <a:endParaRPr lang="es-PE" sz="1200" kern="1200" dirty="0"/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4070A1FB-91C4-ABC8-6AC4-C3494A200789}"/>
              </a:ext>
            </a:extLst>
          </p:cNvPr>
          <p:cNvGrpSpPr/>
          <p:nvPr/>
        </p:nvGrpSpPr>
        <p:grpSpPr>
          <a:xfrm>
            <a:off x="1860929" y="796018"/>
            <a:ext cx="1504156" cy="902493"/>
            <a:chOff x="4312185" y="1852"/>
            <a:chExt cx="1504156" cy="902493"/>
          </a:xfrm>
        </p:grpSpPr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2497A181-874E-C209-38FB-C61C7A17C026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10" name="Rectángulo: esquinas redondeadas 4">
              <a:extLst>
                <a:ext uri="{FF2B5EF4-FFF2-40B4-BE49-F238E27FC236}">
                  <a16:creationId xmlns:a16="http://schemas.microsoft.com/office/drawing/2014/main" id="{4C12540E-7F7D-8BEB-6F1E-1085FC3EF5DA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Mejoras SG5 planillas</a:t>
              </a:r>
              <a:endParaRPr lang="es-PE" sz="1200" kern="1200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397A729D-16A3-EB42-26A4-A52A5FD1AB93}"/>
              </a:ext>
            </a:extLst>
          </p:cNvPr>
          <p:cNvGrpSpPr/>
          <p:nvPr/>
        </p:nvGrpSpPr>
        <p:grpSpPr>
          <a:xfrm>
            <a:off x="3760822" y="826108"/>
            <a:ext cx="1504156" cy="902493"/>
            <a:chOff x="4312185" y="1852"/>
            <a:chExt cx="1504156" cy="902493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0BEFFFF2-C1DC-133F-CF75-84A44E42E01D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13" name="Rectángulo: esquinas redondeadas 4">
              <a:extLst>
                <a:ext uri="{FF2B5EF4-FFF2-40B4-BE49-F238E27FC236}">
                  <a16:creationId xmlns:a16="http://schemas.microsoft.com/office/drawing/2014/main" id="{099220BF-4E0B-8478-F188-C4D01CCE77C6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Vacaciones + asistencias + contratos</a:t>
              </a:r>
              <a:endParaRPr lang="es-PE" sz="1200" kern="1200" dirty="0"/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E13F5EA9-FD9C-B680-ECF8-90F072EFCA4E}"/>
              </a:ext>
            </a:extLst>
          </p:cNvPr>
          <p:cNvGrpSpPr/>
          <p:nvPr/>
        </p:nvGrpSpPr>
        <p:grpSpPr>
          <a:xfrm>
            <a:off x="5726666" y="803217"/>
            <a:ext cx="1504156" cy="902493"/>
            <a:chOff x="4312185" y="1852"/>
            <a:chExt cx="1504156" cy="902493"/>
          </a:xfrm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9D2D31F9-5E47-DEE0-731A-E89DD878FFC7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  <p:sp>
          <p:nvSpPr>
            <p:cNvPr id="16" name="Rectángulo: esquinas redondeadas 4">
              <a:extLst>
                <a:ext uri="{FF2B5EF4-FFF2-40B4-BE49-F238E27FC236}">
                  <a16:creationId xmlns:a16="http://schemas.microsoft.com/office/drawing/2014/main" id="{A7DE8372-7599-5446-957F-B1285637D96E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Servicios a través de la web (c/s extranet) - SAC</a:t>
              </a:r>
              <a:endParaRPr lang="es-PE" sz="1200" kern="1200" dirty="0"/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4E4C437B-BFA6-13EE-B5CD-C7A3317F65F5}"/>
              </a:ext>
            </a:extLst>
          </p:cNvPr>
          <p:cNvGrpSpPr/>
          <p:nvPr/>
        </p:nvGrpSpPr>
        <p:grpSpPr>
          <a:xfrm>
            <a:off x="9645990" y="799675"/>
            <a:ext cx="1504156" cy="902493"/>
            <a:chOff x="4312185" y="1129969"/>
            <a:chExt cx="1504156" cy="902493"/>
          </a:xfrm>
        </p:grpSpPr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EFFF8952-32CA-475E-7420-C31F49A270DF}"/>
                </a:ext>
              </a:extLst>
            </p:cNvPr>
            <p:cNvSpPr/>
            <p:nvPr/>
          </p:nvSpPr>
          <p:spPr>
            <a:xfrm>
              <a:off x="4312185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19" name="Rectángulo: esquinas redondeadas 4">
              <a:extLst>
                <a:ext uri="{FF2B5EF4-FFF2-40B4-BE49-F238E27FC236}">
                  <a16:creationId xmlns:a16="http://schemas.microsoft.com/office/drawing/2014/main" id="{22B8462A-862A-E37E-2FFD-8A8AF98C5ADC}"/>
                </a:ext>
              </a:extLst>
            </p:cNvPr>
            <p:cNvSpPr txBox="1"/>
            <p:nvPr/>
          </p:nvSpPr>
          <p:spPr>
            <a:xfrm>
              <a:off x="4338618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Servicios a través de la web (c/s extranet) - R&amp;C</a:t>
              </a:r>
              <a:endParaRPr lang="es-PE" sz="1200" kern="1200" dirty="0"/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29101CDF-66B6-917C-4458-3BF0285CB088}"/>
              </a:ext>
            </a:extLst>
          </p:cNvPr>
          <p:cNvGrpSpPr/>
          <p:nvPr/>
        </p:nvGrpSpPr>
        <p:grpSpPr>
          <a:xfrm>
            <a:off x="2949235" y="5521473"/>
            <a:ext cx="1504156" cy="902493"/>
            <a:chOff x="311130" y="1852"/>
            <a:chExt cx="1504156" cy="902493"/>
          </a:xfrm>
        </p:grpSpPr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927AE239-9CBE-476C-4678-CB3B40A73A86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22" name="Rectángulo: esquinas redondeadas 4">
              <a:extLst>
                <a:ext uri="{FF2B5EF4-FFF2-40B4-BE49-F238E27FC236}">
                  <a16:creationId xmlns:a16="http://schemas.microsoft.com/office/drawing/2014/main" id="{80CC6F0D-E0D3-AF66-A18F-26A932F47B50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200" b="0" i="0" u="none" kern="1200" dirty="0"/>
                <a:t>Mejorar performance del proceso de la diferencia de TC en </a:t>
              </a:r>
              <a:r>
                <a:rPr lang="es-ES" sz="1200" b="0" i="0" u="none" kern="1200" dirty="0" err="1"/>
                <a:t>Exactus</a:t>
              </a:r>
              <a:endParaRPr lang="es-PE" sz="1200" kern="1200" dirty="0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101F6817-DAA8-3CA4-F463-06A7CB11FC30}"/>
              </a:ext>
            </a:extLst>
          </p:cNvPr>
          <p:cNvGrpSpPr/>
          <p:nvPr/>
        </p:nvGrpSpPr>
        <p:grpSpPr>
          <a:xfrm>
            <a:off x="5726666" y="5495041"/>
            <a:ext cx="1504156" cy="902493"/>
            <a:chOff x="2311657" y="1129969"/>
            <a:chExt cx="1504156" cy="902493"/>
          </a:xfrm>
        </p:grpSpPr>
        <p:sp>
          <p:nvSpPr>
            <p:cNvPr id="24" name="Rectángulo: esquinas redondeadas 23">
              <a:extLst>
                <a:ext uri="{FF2B5EF4-FFF2-40B4-BE49-F238E27FC236}">
                  <a16:creationId xmlns:a16="http://schemas.microsoft.com/office/drawing/2014/main" id="{A3B55B0F-6185-A8C6-FB16-2092314F5908}"/>
                </a:ext>
              </a:extLst>
            </p:cNvPr>
            <p:cNvSpPr/>
            <p:nvPr/>
          </p:nvSpPr>
          <p:spPr>
            <a:xfrm>
              <a:off x="2311657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25" name="Rectángulo: esquinas redondeadas 4">
              <a:extLst>
                <a:ext uri="{FF2B5EF4-FFF2-40B4-BE49-F238E27FC236}">
                  <a16:creationId xmlns:a16="http://schemas.microsoft.com/office/drawing/2014/main" id="{3F1CC7FA-EC3D-079D-80B4-AF39E810EB52}"/>
                </a:ext>
              </a:extLst>
            </p:cNvPr>
            <p:cNvSpPr txBox="1"/>
            <p:nvPr/>
          </p:nvSpPr>
          <p:spPr>
            <a:xfrm>
              <a:off x="2338090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/>
                <a:t>Credimuya</a:t>
              </a:r>
              <a:endParaRPr lang="es-PE" sz="1300" kern="1200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51819E9D-5926-1F62-CAFE-EDB4BCDA2372}"/>
              </a:ext>
            </a:extLst>
          </p:cNvPr>
          <p:cNvGrpSpPr/>
          <p:nvPr/>
        </p:nvGrpSpPr>
        <p:grpSpPr>
          <a:xfrm>
            <a:off x="8504097" y="5521473"/>
            <a:ext cx="1504156" cy="902493"/>
            <a:chOff x="4312185" y="1129969"/>
            <a:chExt cx="1504156" cy="902493"/>
          </a:xfrm>
        </p:grpSpPr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3CFFF2B7-A66C-EA7A-C1E4-5F47D784C4C9}"/>
                </a:ext>
              </a:extLst>
            </p:cNvPr>
            <p:cNvSpPr/>
            <p:nvPr/>
          </p:nvSpPr>
          <p:spPr>
            <a:xfrm>
              <a:off x="4312185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28" name="Rectángulo: esquinas redondeadas 4">
              <a:extLst>
                <a:ext uri="{FF2B5EF4-FFF2-40B4-BE49-F238E27FC236}">
                  <a16:creationId xmlns:a16="http://schemas.microsoft.com/office/drawing/2014/main" id="{D6FC4956-CD27-66B7-A1C1-80C14EA58A34}"/>
                </a:ext>
              </a:extLst>
            </p:cNvPr>
            <p:cNvSpPr txBox="1"/>
            <p:nvPr/>
          </p:nvSpPr>
          <p:spPr>
            <a:xfrm>
              <a:off x="4338618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Consolidación de abonos para contabilidad</a:t>
              </a:r>
              <a:endParaRPr lang="es-ES" sz="1300" kern="1200" dirty="0"/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E7F3E241-2FE6-5A3A-C623-F7A273CFB94F}"/>
              </a:ext>
            </a:extLst>
          </p:cNvPr>
          <p:cNvGrpSpPr/>
          <p:nvPr/>
        </p:nvGrpSpPr>
        <p:grpSpPr>
          <a:xfrm>
            <a:off x="1862356" y="3735547"/>
            <a:ext cx="1504156" cy="902493"/>
            <a:chOff x="311130" y="1852"/>
            <a:chExt cx="1504156" cy="902493"/>
          </a:xfrm>
        </p:grpSpPr>
        <p:sp>
          <p:nvSpPr>
            <p:cNvPr id="30" name="Rectángulo: esquinas redondeadas 29">
              <a:extLst>
                <a:ext uri="{FF2B5EF4-FFF2-40B4-BE49-F238E27FC236}">
                  <a16:creationId xmlns:a16="http://schemas.microsoft.com/office/drawing/2014/main" id="{91A0E942-42B3-941C-911B-EAD70C283E56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31" name="Rectángulo: esquinas redondeadas 4">
              <a:extLst>
                <a:ext uri="{FF2B5EF4-FFF2-40B4-BE49-F238E27FC236}">
                  <a16:creationId xmlns:a16="http://schemas.microsoft.com/office/drawing/2014/main" id="{9446AA4A-0DEE-55A7-72B3-9FF576ADD7F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Cambio a las NIIF</a:t>
              </a:r>
              <a:endParaRPr lang="es-PE" sz="1300" kern="1200" dirty="0"/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27738995-4127-783A-C5FF-D431A0F8B53A}"/>
              </a:ext>
            </a:extLst>
          </p:cNvPr>
          <p:cNvGrpSpPr/>
          <p:nvPr/>
        </p:nvGrpSpPr>
        <p:grpSpPr>
          <a:xfrm>
            <a:off x="3760822" y="2617834"/>
            <a:ext cx="1504156" cy="902493"/>
            <a:chOff x="311130" y="1852"/>
            <a:chExt cx="1504156" cy="902493"/>
          </a:xfrm>
        </p:grpSpPr>
        <p:sp>
          <p:nvSpPr>
            <p:cNvPr id="33" name="Rectángulo: esquinas redondeadas 32">
              <a:extLst>
                <a:ext uri="{FF2B5EF4-FFF2-40B4-BE49-F238E27FC236}">
                  <a16:creationId xmlns:a16="http://schemas.microsoft.com/office/drawing/2014/main" id="{BCA61977-EB3D-0A70-0C31-0E543EB9A512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34" name="Rectángulo: esquinas redondeadas 4">
              <a:extLst>
                <a:ext uri="{FF2B5EF4-FFF2-40B4-BE49-F238E27FC236}">
                  <a16:creationId xmlns:a16="http://schemas.microsoft.com/office/drawing/2014/main" id="{01CA7D55-B894-F3C0-8386-59D1939BD290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300" b="0" i="0" u="none" kern="1200" dirty="0"/>
                <a:t>Automatización BI </a:t>
              </a:r>
              <a:r>
                <a:rPr lang="es-PE" sz="1300" b="0" i="0" u="none" kern="1200" dirty="0" err="1"/>
                <a:t>Exactus</a:t>
              </a:r>
              <a:endParaRPr lang="es-PE" sz="1300" kern="1200" dirty="0"/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29FA364-0491-2296-8A3C-E313BE8B1728}"/>
              </a:ext>
            </a:extLst>
          </p:cNvPr>
          <p:cNvGrpSpPr/>
          <p:nvPr/>
        </p:nvGrpSpPr>
        <p:grpSpPr>
          <a:xfrm>
            <a:off x="3760822" y="3738980"/>
            <a:ext cx="1504156" cy="902493"/>
            <a:chOff x="311130" y="1852"/>
            <a:chExt cx="1504156" cy="902493"/>
          </a:xfrm>
        </p:grpSpPr>
        <p:sp>
          <p:nvSpPr>
            <p:cNvPr id="36" name="Rectángulo: esquinas redondeadas 35">
              <a:extLst>
                <a:ext uri="{FF2B5EF4-FFF2-40B4-BE49-F238E27FC236}">
                  <a16:creationId xmlns:a16="http://schemas.microsoft.com/office/drawing/2014/main" id="{306E6886-2853-DE66-0B02-59F18EDEEFC8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37" name="Rectángulo: esquinas redondeadas 4">
              <a:extLst>
                <a:ext uri="{FF2B5EF4-FFF2-40B4-BE49-F238E27FC236}">
                  <a16:creationId xmlns:a16="http://schemas.microsoft.com/office/drawing/2014/main" id="{0B33C13C-2896-6813-92B0-BBA848C746FD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Tratamiento de datos</a:t>
              </a:r>
              <a:endParaRPr lang="es-PE" sz="1300" kern="1200" dirty="0"/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84963253-6E0F-C22A-DCEA-43735A7513ED}"/>
              </a:ext>
            </a:extLst>
          </p:cNvPr>
          <p:cNvGrpSpPr/>
          <p:nvPr/>
        </p:nvGrpSpPr>
        <p:grpSpPr>
          <a:xfrm>
            <a:off x="5726666" y="2617597"/>
            <a:ext cx="1504156" cy="902493"/>
            <a:chOff x="311130" y="1852"/>
            <a:chExt cx="1504156" cy="902493"/>
          </a:xfrm>
        </p:grpSpPr>
        <p:sp>
          <p:nvSpPr>
            <p:cNvPr id="39" name="Rectángulo: esquinas redondeadas 38">
              <a:extLst>
                <a:ext uri="{FF2B5EF4-FFF2-40B4-BE49-F238E27FC236}">
                  <a16:creationId xmlns:a16="http://schemas.microsoft.com/office/drawing/2014/main" id="{4B81688A-DAA5-6560-2380-172D0C1FCEDB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40" name="Rectángulo: esquinas redondeadas 4">
              <a:extLst>
                <a:ext uri="{FF2B5EF4-FFF2-40B4-BE49-F238E27FC236}">
                  <a16:creationId xmlns:a16="http://schemas.microsoft.com/office/drawing/2014/main" id="{D6AF941E-B381-4159-A1D2-AAEA70987BD8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Incluir circulares/</a:t>
              </a:r>
              <a:r>
                <a:rPr lang="es-ES" sz="1300" b="0" i="0" u="none" kern="1200" dirty="0" err="1"/>
                <a:t>prom</a:t>
              </a:r>
              <a:r>
                <a:rPr lang="es-ES" sz="1300" b="0" i="0" u="none" kern="1200" dirty="0"/>
                <a:t> como validación en CRM</a:t>
              </a:r>
              <a:endParaRPr lang="es-ES" sz="1300" kern="1200" dirty="0"/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2AB961B3-5F7D-9C28-AA49-2D3486F323BC}"/>
              </a:ext>
            </a:extLst>
          </p:cNvPr>
          <p:cNvGrpSpPr/>
          <p:nvPr/>
        </p:nvGrpSpPr>
        <p:grpSpPr>
          <a:xfrm>
            <a:off x="5726666" y="3731597"/>
            <a:ext cx="1504156" cy="902493"/>
            <a:chOff x="311130" y="1852"/>
            <a:chExt cx="1504156" cy="902493"/>
          </a:xfrm>
        </p:grpSpPr>
        <p:sp>
          <p:nvSpPr>
            <p:cNvPr id="42" name="Rectángulo: esquinas redondeadas 41">
              <a:extLst>
                <a:ext uri="{FF2B5EF4-FFF2-40B4-BE49-F238E27FC236}">
                  <a16:creationId xmlns:a16="http://schemas.microsoft.com/office/drawing/2014/main" id="{F2B320DE-3C5B-70E8-8E20-87FDAAAD0648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43" name="Rectángulo: esquinas redondeadas 4">
              <a:extLst>
                <a:ext uri="{FF2B5EF4-FFF2-40B4-BE49-F238E27FC236}">
                  <a16:creationId xmlns:a16="http://schemas.microsoft.com/office/drawing/2014/main" id="{600C4C38-C824-BADB-C91C-8DA687747DD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/>
                <a:t>Proforma digital</a:t>
              </a:r>
              <a:endParaRPr lang="es-ES" sz="1300" kern="1200" dirty="0"/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31846F5D-4E27-E35A-75DA-EDFBD9629618}"/>
              </a:ext>
            </a:extLst>
          </p:cNvPr>
          <p:cNvGrpSpPr/>
          <p:nvPr/>
        </p:nvGrpSpPr>
        <p:grpSpPr>
          <a:xfrm>
            <a:off x="7680146" y="2617597"/>
            <a:ext cx="1504156" cy="902493"/>
            <a:chOff x="311130" y="1852"/>
            <a:chExt cx="1504156" cy="902493"/>
          </a:xfrm>
        </p:grpSpPr>
        <p:sp>
          <p:nvSpPr>
            <p:cNvPr id="45" name="Rectángulo: esquinas redondeadas 44">
              <a:extLst>
                <a:ext uri="{FF2B5EF4-FFF2-40B4-BE49-F238E27FC236}">
                  <a16:creationId xmlns:a16="http://schemas.microsoft.com/office/drawing/2014/main" id="{55527941-63D8-F5DB-FA09-025B9E493B13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46" name="Rectángulo: esquinas redondeadas 4">
              <a:extLst>
                <a:ext uri="{FF2B5EF4-FFF2-40B4-BE49-F238E27FC236}">
                  <a16:creationId xmlns:a16="http://schemas.microsoft.com/office/drawing/2014/main" id="{C86E1EDB-BA29-4B5B-BFED-C93B5D3D570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Reporte de alianzas + cálculo de marca</a:t>
              </a:r>
              <a:endParaRPr lang="es-PE" sz="1300" kern="1200" dirty="0"/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384A16F6-1ADD-7E7C-79E3-A2FE7BF607B8}"/>
              </a:ext>
            </a:extLst>
          </p:cNvPr>
          <p:cNvGrpSpPr/>
          <p:nvPr/>
        </p:nvGrpSpPr>
        <p:grpSpPr>
          <a:xfrm>
            <a:off x="9645990" y="2617597"/>
            <a:ext cx="1504156" cy="902493"/>
            <a:chOff x="311130" y="1129969"/>
            <a:chExt cx="1504156" cy="902493"/>
          </a:xfrm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E53E211E-8FE4-4F0A-ACDF-DEA8327A3D03}"/>
                </a:ext>
              </a:extLst>
            </p:cNvPr>
            <p:cNvSpPr/>
            <p:nvPr/>
          </p:nvSpPr>
          <p:spPr>
            <a:xfrm>
              <a:off x="311130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49" name="Rectángulo: esquinas redondeadas 4">
              <a:extLst>
                <a:ext uri="{FF2B5EF4-FFF2-40B4-BE49-F238E27FC236}">
                  <a16:creationId xmlns:a16="http://schemas.microsoft.com/office/drawing/2014/main" id="{6713DEAD-A440-78DA-68F1-02853BA2B69B}"/>
                </a:ext>
              </a:extLst>
            </p:cNvPr>
            <p:cNvSpPr txBox="1"/>
            <p:nvPr/>
          </p:nvSpPr>
          <p:spPr>
            <a:xfrm>
              <a:off x="337563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Pagaré digital - NI+NF</a:t>
              </a:r>
              <a:endParaRPr lang="es-PE" sz="1300" kern="1200" dirty="0"/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0579A2F0-D670-2378-0988-4F2391AB600F}"/>
              </a:ext>
            </a:extLst>
          </p:cNvPr>
          <p:cNvGrpSpPr/>
          <p:nvPr/>
        </p:nvGrpSpPr>
        <p:grpSpPr>
          <a:xfrm>
            <a:off x="9642055" y="3735964"/>
            <a:ext cx="1504156" cy="902493"/>
            <a:chOff x="311130" y="1129969"/>
            <a:chExt cx="1504156" cy="902493"/>
          </a:xfrm>
        </p:grpSpPr>
        <p:sp>
          <p:nvSpPr>
            <p:cNvPr id="51" name="Rectángulo: esquinas redondeadas 50">
              <a:extLst>
                <a:ext uri="{FF2B5EF4-FFF2-40B4-BE49-F238E27FC236}">
                  <a16:creationId xmlns:a16="http://schemas.microsoft.com/office/drawing/2014/main" id="{28D2022D-F5C9-8C20-FDFA-EC4139E58F99}"/>
                </a:ext>
              </a:extLst>
            </p:cNvPr>
            <p:cNvSpPr/>
            <p:nvPr/>
          </p:nvSpPr>
          <p:spPr>
            <a:xfrm>
              <a:off x="311130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52" name="Rectángulo: esquinas redondeadas 4">
              <a:extLst>
                <a:ext uri="{FF2B5EF4-FFF2-40B4-BE49-F238E27FC236}">
                  <a16:creationId xmlns:a16="http://schemas.microsoft.com/office/drawing/2014/main" id="{AEAC083B-B45C-A1C4-9F09-5FA1A101B3EB}"/>
                </a:ext>
              </a:extLst>
            </p:cNvPr>
            <p:cNvSpPr txBox="1"/>
            <p:nvPr/>
          </p:nvSpPr>
          <p:spPr>
            <a:xfrm>
              <a:off x="337563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Nueva sede Arequipa + Procedimiento</a:t>
              </a:r>
              <a:endParaRPr lang="es-PE" sz="1300" kern="1200" dirty="0"/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80F2FEB0-D476-C637-3438-684FC4FA28E4}"/>
              </a:ext>
            </a:extLst>
          </p:cNvPr>
          <p:cNvGrpSpPr/>
          <p:nvPr/>
        </p:nvGrpSpPr>
        <p:grpSpPr>
          <a:xfrm>
            <a:off x="7680146" y="3731596"/>
            <a:ext cx="1504156" cy="902493"/>
            <a:chOff x="311130" y="1852"/>
            <a:chExt cx="1504156" cy="902493"/>
          </a:xfrm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F9BE86BE-699E-E70E-5853-E6A6C31DFEE1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55" name="Rectángulo: esquinas redondeadas 4">
              <a:extLst>
                <a:ext uri="{FF2B5EF4-FFF2-40B4-BE49-F238E27FC236}">
                  <a16:creationId xmlns:a16="http://schemas.microsoft.com/office/drawing/2014/main" id="{C7DB9B13-DF8C-7AC8-403E-1D4BD0F7EAB6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Otros canales digitales: </a:t>
              </a:r>
              <a:r>
                <a:rPr lang="es-ES" sz="1300" b="0" i="0" u="none" kern="1200" dirty="0" err="1"/>
                <a:t>Izipay</a:t>
              </a:r>
              <a:r>
                <a:rPr lang="es-ES" sz="1300" b="0" i="0" u="none" kern="1200" dirty="0"/>
                <a:t> + Yape + Cajas + cargo en cuenta</a:t>
              </a:r>
              <a:endParaRPr lang="es-ES" sz="1300" kern="1200" dirty="0"/>
            </a:p>
          </p:txBody>
        </p:sp>
      </p:grpSp>
      <p:sp>
        <p:nvSpPr>
          <p:cNvPr id="56" name="Rectángulo: esquinas diagonales cortadas 55">
            <a:extLst>
              <a:ext uri="{FF2B5EF4-FFF2-40B4-BE49-F238E27FC236}">
                <a16:creationId xmlns:a16="http://schemas.microsoft.com/office/drawing/2014/main" id="{24D8307A-6A9E-E2AE-A8F4-A435F50CE598}"/>
              </a:ext>
            </a:extLst>
          </p:cNvPr>
          <p:cNvSpPr/>
          <p:nvPr/>
        </p:nvSpPr>
        <p:spPr>
          <a:xfrm>
            <a:off x="1709464" y="5125941"/>
            <a:ext cx="9563450" cy="457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7FC2C4BB-026D-E7A8-491A-DF6AF1A4BC01}"/>
              </a:ext>
            </a:extLst>
          </p:cNvPr>
          <p:cNvGrpSpPr/>
          <p:nvPr/>
        </p:nvGrpSpPr>
        <p:grpSpPr>
          <a:xfrm>
            <a:off x="1862356" y="2613561"/>
            <a:ext cx="1504156" cy="902493"/>
            <a:chOff x="311130" y="1852"/>
            <a:chExt cx="1504156" cy="902493"/>
          </a:xfrm>
        </p:grpSpPr>
        <p:sp>
          <p:nvSpPr>
            <p:cNvPr id="58" name="Rectángulo: esquinas redondeadas 57">
              <a:extLst>
                <a:ext uri="{FF2B5EF4-FFF2-40B4-BE49-F238E27FC236}">
                  <a16:creationId xmlns:a16="http://schemas.microsoft.com/office/drawing/2014/main" id="{7943C0E2-82A5-6593-5297-A96584AD7001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59" name="Rectángulo: esquinas redondeadas 4">
              <a:extLst>
                <a:ext uri="{FF2B5EF4-FFF2-40B4-BE49-F238E27FC236}">
                  <a16:creationId xmlns:a16="http://schemas.microsoft.com/office/drawing/2014/main" id="{AEBBFE49-B89B-D4E0-3E02-93A667437532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Puesta en marcha Sistemas Ecuador</a:t>
              </a:r>
              <a:endParaRPr lang="es-PE" sz="1300" kern="1200" dirty="0"/>
            </a:p>
          </p:txBody>
        </p:sp>
      </p:grpSp>
      <p:pic>
        <p:nvPicPr>
          <p:cNvPr id="60" name="Picture 2" descr="Bandera de ecuador símbolos nacionales de ecuador banderas del mundo, ecuador  bandera, bandera, Ecuador, banderas de america del norte png | PNGWing">
            <a:extLst>
              <a:ext uri="{FF2B5EF4-FFF2-40B4-BE49-F238E27FC236}">
                <a16:creationId xmlns:a16="http://schemas.microsoft.com/office/drawing/2014/main" id="{2841B634-0293-D941-3742-0398079C6D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17" b="91875" l="10000" r="90000">
                        <a14:foregroundMark x1="49674" y1="7917" x2="49674" y2="7917"/>
                        <a14:foregroundMark x1="51304" y1="91875" x2="51304" y2="9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94" t="4174" r="26323" b="4450"/>
          <a:stretch/>
        </p:blipFill>
        <p:spPr bwMode="auto">
          <a:xfrm>
            <a:off x="3035299" y="3188975"/>
            <a:ext cx="329786" cy="33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62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diagonales cortadas 3">
            <a:extLst>
              <a:ext uri="{FF2B5EF4-FFF2-40B4-BE49-F238E27FC236}">
                <a16:creationId xmlns:a16="http://schemas.microsoft.com/office/drawing/2014/main" id="{BE2DFF18-155A-936B-B8C4-DA9DDED0ECA8}"/>
              </a:ext>
            </a:extLst>
          </p:cNvPr>
          <p:cNvSpPr/>
          <p:nvPr/>
        </p:nvSpPr>
        <p:spPr>
          <a:xfrm>
            <a:off x="1709464" y="2155491"/>
            <a:ext cx="9563450" cy="457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9C43E464-3D2F-8C65-096C-C53B02FEB990}"/>
              </a:ext>
            </a:extLst>
          </p:cNvPr>
          <p:cNvGrpSpPr/>
          <p:nvPr/>
        </p:nvGrpSpPr>
        <p:grpSpPr>
          <a:xfrm>
            <a:off x="2967032" y="2484808"/>
            <a:ext cx="1504156" cy="902493"/>
            <a:chOff x="4312185" y="3386203"/>
            <a:chExt cx="1504156" cy="902493"/>
          </a:xfrm>
        </p:grpSpPr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549D71ED-5DA4-E095-798A-07251531CD2D}"/>
                </a:ext>
              </a:extLst>
            </p:cNvPr>
            <p:cNvSpPr/>
            <p:nvPr/>
          </p:nvSpPr>
          <p:spPr>
            <a:xfrm>
              <a:off x="4312185" y="3386203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7" name="Rectángulo: esquinas redondeadas 4">
              <a:extLst>
                <a:ext uri="{FF2B5EF4-FFF2-40B4-BE49-F238E27FC236}">
                  <a16:creationId xmlns:a16="http://schemas.microsoft.com/office/drawing/2014/main" id="{27DE0721-A207-3730-50AD-7F9A2B3A2C80}"/>
                </a:ext>
              </a:extLst>
            </p:cNvPr>
            <p:cNvSpPr txBox="1"/>
            <p:nvPr/>
          </p:nvSpPr>
          <p:spPr>
            <a:xfrm>
              <a:off x="4338618" y="3412636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Automatización - Validación CUOI + separación</a:t>
              </a:r>
              <a:endParaRPr lang="es-PE" sz="1200" kern="1200" dirty="0"/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4070A1FB-91C4-ABC8-6AC4-C3494A200789}"/>
              </a:ext>
            </a:extLst>
          </p:cNvPr>
          <p:cNvGrpSpPr/>
          <p:nvPr/>
        </p:nvGrpSpPr>
        <p:grpSpPr>
          <a:xfrm>
            <a:off x="1860929" y="796018"/>
            <a:ext cx="1504156" cy="902493"/>
            <a:chOff x="4312185" y="1852"/>
            <a:chExt cx="1504156" cy="902493"/>
          </a:xfrm>
        </p:grpSpPr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2497A181-874E-C209-38FB-C61C7A17C026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10" name="Rectángulo: esquinas redondeadas 4">
              <a:extLst>
                <a:ext uri="{FF2B5EF4-FFF2-40B4-BE49-F238E27FC236}">
                  <a16:creationId xmlns:a16="http://schemas.microsoft.com/office/drawing/2014/main" id="{4C12540E-7F7D-8BEB-6F1E-1085FC3EF5DA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Mejoras SG5 planillas</a:t>
              </a:r>
              <a:endParaRPr lang="es-PE" sz="1200" kern="1200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397A729D-16A3-EB42-26A4-A52A5FD1AB93}"/>
              </a:ext>
            </a:extLst>
          </p:cNvPr>
          <p:cNvGrpSpPr/>
          <p:nvPr/>
        </p:nvGrpSpPr>
        <p:grpSpPr>
          <a:xfrm>
            <a:off x="3760822" y="826108"/>
            <a:ext cx="1504156" cy="902493"/>
            <a:chOff x="4312185" y="1852"/>
            <a:chExt cx="1504156" cy="902493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0BEFFFF2-C1DC-133F-CF75-84A44E42E01D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13" name="Rectángulo: esquinas redondeadas 4">
              <a:extLst>
                <a:ext uri="{FF2B5EF4-FFF2-40B4-BE49-F238E27FC236}">
                  <a16:creationId xmlns:a16="http://schemas.microsoft.com/office/drawing/2014/main" id="{099220BF-4E0B-8478-F188-C4D01CCE77C6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Vacaciones + asistencias + contratos</a:t>
              </a:r>
              <a:endParaRPr lang="es-PE" sz="1200" kern="1200" dirty="0"/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E13F5EA9-FD9C-B680-ECF8-90F072EFCA4E}"/>
              </a:ext>
            </a:extLst>
          </p:cNvPr>
          <p:cNvGrpSpPr/>
          <p:nvPr/>
        </p:nvGrpSpPr>
        <p:grpSpPr>
          <a:xfrm>
            <a:off x="5726666" y="803217"/>
            <a:ext cx="1504156" cy="902493"/>
            <a:chOff x="4312185" y="1852"/>
            <a:chExt cx="1504156" cy="902493"/>
          </a:xfrm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9D2D31F9-5E47-DEE0-731A-E89DD878FFC7}"/>
                </a:ext>
              </a:extLst>
            </p:cNvPr>
            <p:cNvSpPr/>
            <p:nvPr/>
          </p:nvSpPr>
          <p:spPr>
            <a:xfrm>
              <a:off x="4312185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  <p:sp>
          <p:nvSpPr>
            <p:cNvPr id="16" name="Rectángulo: esquinas redondeadas 4">
              <a:extLst>
                <a:ext uri="{FF2B5EF4-FFF2-40B4-BE49-F238E27FC236}">
                  <a16:creationId xmlns:a16="http://schemas.microsoft.com/office/drawing/2014/main" id="{A7DE8372-7599-5446-957F-B1285637D96E}"/>
                </a:ext>
              </a:extLst>
            </p:cNvPr>
            <p:cNvSpPr txBox="1"/>
            <p:nvPr/>
          </p:nvSpPr>
          <p:spPr>
            <a:xfrm>
              <a:off x="4338618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Servicios a través de la web (c/s extranet) - SAC</a:t>
              </a:r>
              <a:endParaRPr lang="es-PE" sz="1200" kern="1200" dirty="0"/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4E4C437B-BFA6-13EE-B5CD-C7A3317F65F5}"/>
              </a:ext>
            </a:extLst>
          </p:cNvPr>
          <p:cNvGrpSpPr/>
          <p:nvPr/>
        </p:nvGrpSpPr>
        <p:grpSpPr>
          <a:xfrm>
            <a:off x="7204389" y="790876"/>
            <a:ext cx="1504156" cy="902493"/>
            <a:chOff x="4312185" y="1129969"/>
            <a:chExt cx="1504156" cy="902493"/>
          </a:xfrm>
        </p:grpSpPr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EFFF8952-32CA-475E-7420-C31F49A270DF}"/>
                </a:ext>
              </a:extLst>
            </p:cNvPr>
            <p:cNvSpPr/>
            <p:nvPr/>
          </p:nvSpPr>
          <p:spPr>
            <a:xfrm>
              <a:off x="4312185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19" name="Rectángulo: esquinas redondeadas 4">
              <a:extLst>
                <a:ext uri="{FF2B5EF4-FFF2-40B4-BE49-F238E27FC236}">
                  <a16:creationId xmlns:a16="http://schemas.microsoft.com/office/drawing/2014/main" id="{22B8462A-862A-E37E-2FFD-8A8AF98C5ADC}"/>
                </a:ext>
              </a:extLst>
            </p:cNvPr>
            <p:cNvSpPr txBox="1"/>
            <p:nvPr/>
          </p:nvSpPr>
          <p:spPr>
            <a:xfrm>
              <a:off x="4338618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200" b="0" i="0" u="none" kern="1200" dirty="0"/>
                <a:t>Servicios a través de la web (c/s extranet) - R&amp;C</a:t>
              </a:r>
              <a:endParaRPr lang="es-PE" sz="1200" kern="1200" dirty="0"/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29101CDF-66B6-917C-4458-3BF0285CB088}"/>
              </a:ext>
            </a:extLst>
          </p:cNvPr>
          <p:cNvGrpSpPr/>
          <p:nvPr/>
        </p:nvGrpSpPr>
        <p:grpSpPr>
          <a:xfrm>
            <a:off x="516428" y="5400315"/>
            <a:ext cx="1504156" cy="902493"/>
            <a:chOff x="311130" y="1852"/>
            <a:chExt cx="1504156" cy="902493"/>
          </a:xfrm>
        </p:grpSpPr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927AE239-9CBE-476C-4678-CB3B40A73A86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22" name="Rectángulo: esquinas redondeadas 4">
              <a:extLst>
                <a:ext uri="{FF2B5EF4-FFF2-40B4-BE49-F238E27FC236}">
                  <a16:creationId xmlns:a16="http://schemas.microsoft.com/office/drawing/2014/main" id="{80CC6F0D-E0D3-AF66-A18F-26A932F47B50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200" b="0" i="0" u="none" kern="1200" dirty="0"/>
                <a:t>Mejorar performance del proceso de la diferencia de TC en </a:t>
              </a:r>
              <a:r>
                <a:rPr lang="es-ES" sz="1200" b="0" i="0" u="none" kern="1200" dirty="0" err="1"/>
                <a:t>Exactus</a:t>
              </a:r>
              <a:endParaRPr lang="es-PE" sz="1200" kern="1200" dirty="0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101F6817-DAA8-3CA4-F463-06A7CB11FC30}"/>
              </a:ext>
            </a:extLst>
          </p:cNvPr>
          <p:cNvGrpSpPr/>
          <p:nvPr/>
        </p:nvGrpSpPr>
        <p:grpSpPr>
          <a:xfrm>
            <a:off x="5726666" y="5495041"/>
            <a:ext cx="1504156" cy="902493"/>
            <a:chOff x="2311657" y="1129969"/>
            <a:chExt cx="1504156" cy="902493"/>
          </a:xfrm>
        </p:grpSpPr>
        <p:sp>
          <p:nvSpPr>
            <p:cNvPr id="24" name="Rectángulo: esquinas redondeadas 23">
              <a:extLst>
                <a:ext uri="{FF2B5EF4-FFF2-40B4-BE49-F238E27FC236}">
                  <a16:creationId xmlns:a16="http://schemas.microsoft.com/office/drawing/2014/main" id="{A3B55B0F-6185-A8C6-FB16-2092314F5908}"/>
                </a:ext>
              </a:extLst>
            </p:cNvPr>
            <p:cNvSpPr/>
            <p:nvPr/>
          </p:nvSpPr>
          <p:spPr>
            <a:xfrm>
              <a:off x="2311657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25" name="Rectángulo: esquinas redondeadas 4">
              <a:extLst>
                <a:ext uri="{FF2B5EF4-FFF2-40B4-BE49-F238E27FC236}">
                  <a16:creationId xmlns:a16="http://schemas.microsoft.com/office/drawing/2014/main" id="{3F1CC7FA-EC3D-079D-80B4-AF39E810EB52}"/>
                </a:ext>
              </a:extLst>
            </p:cNvPr>
            <p:cNvSpPr txBox="1"/>
            <p:nvPr/>
          </p:nvSpPr>
          <p:spPr>
            <a:xfrm>
              <a:off x="2338090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/>
                <a:t>Credimuya</a:t>
              </a:r>
              <a:endParaRPr lang="es-PE" sz="1300" kern="1200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51819E9D-5926-1F62-CAFE-EDB4BCDA2372}"/>
              </a:ext>
            </a:extLst>
          </p:cNvPr>
          <p:cNvGrpSpPr/>
          <p:nvPr/>
        </p:nvGrpSpPr>
        <p:grpSpPr>
          <a:xfrm>
            <a:off x="-1588" y="4167733"/>
            <a:ext cx="1504156" cy="902493"/>
            <a:chOff x="4312185" y="1129969"/>
            <a:chExt cx="1504156" cy="902493"/>
          </a:xfrm>
        </p:grpSpPr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3CFFF2B7-A66C-EA7A-C1E4-5F47D784C4C9}"/>
                </a:ext>
              </a:extLst>
            </p:cNvPr>
            <p:cNvSpPr/>
            <p:nvPr/>
          </p:nvSpPr>
          <p:spPr>
            <a:xfrm>
              <a:off x="4312185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28" name="Rectángulo: esquinas redondeadas 4">
              <a:extLst>
                <a:ext uri="{FF2B5EF4-FFF2-40B4-BE49-F238E27FC236}">
                  <a16:creationId xmlns:a16="http://schemas.microsoft.com/office/drawing/2014/main" id="{D6FC4956-CD27-66B7-A1C1-80C14EA58A34}"/>
                </a:ext>
              </a:extLst>
            </p:cNvPr>
            <p:cNvSpPr txBox="1"/>
            <p:nvPr/>
          </p:nvSpPr>
          <p:spPr>
            <a:xfrm>
              <a:off x="4338618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Consolidación de abonos para contabilidad</a:t>
              </a:r>
              <a:endParaRPr lang="es-ES" sz="1300" kern="1200" dirty="0"/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E7F3E241-2FE6-5A3A-C623-F7A273CFB94F}"/>
              </a:ext>
            </a:extLst>
          </p:cNvPr>
          <p:cNvGrpSpPr/>
          <p:nvPr/>
        </p:nvGrpSpPr>
        <p:grpSpPr>
          <a:xfrm>
            <a:off x="24845" y="555192"/>
            <a:ext cx="1504156" cy="902493"/>
            <a:chOff x="311130" y="1852"/>
            <a:chExt cx="1504156" cy="902493"/>
          </a:xfrm>
        </p:grpSpPr>
        <p:sp>
          <p:nvSpPr>
            <p:cNvPr id="30" name="Rectángulo: esquinas redondeadas 29">
              <a:extLst>
                <a:ext uri="{FF2B5EF4-FFF2-40B4-BE49-F238E27FC236}">
                  <a16:creationId xmlns:a16="http://schemas.microsoft.com/office/drawing/2014/main" id="{91A0E942-42B3-941C-911B-EAD70C283E56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31" name="Rectángulo: esquinas redondeadas 4">
              <a:extLst>
                <a:ext uri="{FF2B5EF4-FFF2-40B4-BE49-F238E27FC236}">
                  <a16:creationId xmlns:a16="http://schemas.microsoft.com/office/drawing/2014/main" id="{9446AA4A-0DEE-55A7-72B3-9FF576ADD7F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Cambio a las NIIF</a:t>
              </a:r>
              <a:endParaRPr lang="es-PE" sz="1300" kern="1200" dirty="0"/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27738995-4127-783A-C5FF-D431A0F8B53A}"/>
              </a:ext>
            </a:extLst>
          </p:cNvPr>
          <p:cNvGrpSpPr/>
          <p:nvPr/>
        </p:nvGrpSpPr>
        <p:grpSpPr>
          <a:xfrm>
            <a:off x="2399" y="1470902"/>
            <a:ext cx="1504156" cy="902493"/>
            <a:chOff x="311130" y="1852"/>
            <a:chExt cx="1504156" cy="902493"/>
          </a:xfrm>
        </p:grpSpPr>
        <p:sp>
          <p:nvSpPr>
            <p:cNvPr id="33" name="Rectángulo: esquinas redondeadas 32">
              <a:extLst>
                <a:ext uri="{FF2B5EF4-FFF2-40B4-BE49-F238E27FC236}">
                  <a16:creationId xmlns:a16="http://schemas.microsoft.com/office/drawing/2014/main" id="{BCA61977-EB3D-0A70-0C31-0E543EB9A512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34" name="Rectángulo: esquinas redondeadas 4">
              <a:extLst>
                <a:ext uri="{FF2B5EF4-FFF2-40B4-BE49-F238E27FC236}">
                  <a16:creationId xmlns:a16="http://schemas.microsoft.com/office/drawing/2014/main" id="{01CA7D55-B894-F3C0-8386-59D1939BD290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PE" sz="1300" b="0" i="0" u="none" kern="1200" dirty="0"/>
                <a:t>Automatización BI </a:t>
              </a:r>
              <a:r>
                <a:rPr lang="es-PE" sz="1300" b="0" i="0" u="none" kern="1200" dirty="0" err="1"/>
                <a:t>Exactus</a:t>
              </a:r>
              <a:endParaRPr lang="es-PE" sz="1300" kern="1200" dirty="0"/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29FA364-0491-2296-8A3C-E313BE8B1728}"/>
              </a:ext>
            </a:extLst>
          </p:cNvPr>
          <p:cNvGrpSpPr/>
          <p:nvPr/>
        </p:nvGrpSpPr>
        <p:grpSpPr>
          <a:xfrm>
            <a:off x="3760822" y="3738980"/>
            <a:ext cx="1504156" cy="902493"/>
            <a:chOff x="311130" y="1852"/>
            <a:chExt cx="1504156" cy="902493"/>
          </a:xfrm>
        </p:grpSpPr>
        <p:sp>
          <p:nvSpPr>
            <p:cNvPr id="36" name="Rectángulo: esquinas redondeadas 35">
              <a:extLst>
                <a:ext uri="{FF2B5EF4-FFF2-40B4-BE49-F238E27FC236}">
                  <a16:creationId xmlns:a16="http://schemas.microsoft.com/office/drawing/2014/main" id="{306E6886-2853-DE66-0B02-59F18EDEEFC8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37" name="Rectángulo: esquinas redondeadas 4">
              <a:extLst>
                <a:ext uri="{FF2B5EF4-FFF2-40B4-BE49-F238E27FC236}">
                  <a16:creationId xmlns:a16="http://schemas.microsoft.com/office/drawing/2014/main" id="{0B33C13C-2896-6813-92B0-BBA848C746FD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Tratamiento de datos</a:t>
              </a:r>
              <a:endParaRPr lang="es-PE" sz="1300" kern="1200" dirty="0"/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84963253-6E0F-C22A-DCEA-43735A7513ED}"/>
              </a:ext>
            </a:extLst>
          </p:cNvPr>
          <p:cNvGrpSpPr/>
          <p:nvPr/>
        </p:nvGrpSpPr>
        <p:grpSpPr>
          <a:xfrm>
            <a:off x="5726666" y="2617597"/>
            <a:ext cx="1504156" cy="902493"/>
            <a:chOff x="311130" y="1852"/>
            <a:chExt cx="1504156" cy="902493"/>
          </a:xfrm>
        </p:grpSpPr>
        <p:sp>
          <p:nvSpPr>
            <p:cNvPr id="39" name="Rectángulo: esquinas redondeadas 38">
              <a:extLst>
                <a:ext uri="{FF2B5EF4-FFF2-40B4-BE49-F238E27FC236}">
                  <a16:creationId xmlns:a16="http://schemas.microsoft.com/office/drawing/2014/main" id="{4B81688A-DAA5-6560-2380-172D0C1FCEDB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40" name="Rectángulo: esquinas redondeadas 4">
              <a:extLst>
                <a:ext uri="{FF2B5EF4-FFF2-40B4-BE49-F238E27FC236}">
                  <a16:creationId xmlns:a16="http://schemas.microsoft.com/office/drawing/2014/main" id="{D6AF941E-B381-4159-A1D2-AAEA70987BD8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Incluir circulares/</a:t>
              </a:r>
              <a:r>
                <a:rPr lang="es-ES" sz="1300" b="0" i="0" u="none" kern="1200" dirty="0" err="1"/>
                <a:t>prom</a:t>
              </a:r>
              <a:r>
                <a:rPr lang="es-ES" sz="1300" b="0" i="0" u="none" kern="1200" dirty="0"/>
                <a:t> como validación en CRM</a:t>
              </a:r>
              <a:endParaRPr lang="es-ES" sz="1300" kern="1200" dirty="0"/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2AB961B3-5F7D-9C28-AA49-2D3486F323BC}"/>
              </a:ext>
            </a:extLst>
          </p:cNvPr>
          <p:cNvGrpSpPr/>
          <p:nvPr/>
        </p:nvGrpSpPr>
        <p:grpSpPr>
          <a:xfrm>
            <a:off x="5726666" y="3731597"/>
            <a:ext cx="1504156" cy="902493"/>
            <a:chOff x="311130" y="1852"/>
            <a:chExt cx="1504156" cy="902493"/>
          </a:xfrm>
        </p:grpSpPr>
        <p:sp>
          <p:nvSpPr>
            <p:cNvPr id="42" name="Rectángulo: esquinas redondeadas 41">
              <a:extLst>
                <a:ext uri="{FF2B5EF4-FFF2-40B4-BE49-F238E27FC236}">
                  <a16:creationId xmlns:a16="http://schemas.microsoft.com/office/drawing/2014/main" id="{F2B320DE-3C5B-70E8-8E20-87FDAAAD0648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</p:sp>
        <p:sp>
          <p:nvSpPr>
            <p:cNvPr id="43" name="Rectángulo: esquinas redondeadas 4">
              <a:extLst>
                <a:ext uri="{FF2B5EF4-FFF2-40B4-BE49-F238E27FC236}">
                  <a16:creationId xmlns:a16="http://schemas.microsoft.com/office/drawing/2014/main" id="{600C4C38-C824-BADB-C91C-8DA687747DD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/>
                <a:t>Proforma digital</a:t>
              </a:r>
              <a:endParaRPr lang="es-ES" sz="1300" kern="1200" dirty="0"/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31846F5D-4E27-E35A-75DA-EDFBD9629618}"/>
              </a:ext>
            </a:extLst>
          </p:cNvPr>
          <p:cNvGrpSpPr/>
          <p:nvPr/>
        </p:nvGrpSpPr>
        <p:grpSpPr>
          <a:xfrm>
            <a:off x="1637404" y="2462314"/>
            <a:ext cx="1504156" cy="902493"/>
            <a:chOff x="311130" y="1852"/>
            <a:chExt cx="1504156" cy="902493"/>
          </a:xfrm>
        </p:grpSpPr>
        <p:sp>
          <p:nvSpPr>
            <p:cNvPr id="45" name="Rectángulo: esquinas redondeadas 44">
              <a:extLst>
                <a:ext uri="{FF2B5EF4-FFF2-40B4-BE49-F238E27FC236}">
                  <a16:creationId xmlns:a16="http://schemas.microsoft.com/office/drawing/2014/main" id="{55527941-63D8-F5DB-FA09-025B9E493B13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46" name="Rectángulo: esquinas redondeadas 4">
              <a:extLst>
                <a:ext uri="{FF2B5EF4-FFF2-40B4-BE49-F238E27FC236}">
                  <a16:creationId xmlns:a16="http://schemas.microsoft.com/office/drawing/2014/main" id="{C86E1EDB-BA29-4B5B-BFED-C93B5D3D570E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Reporte de alianzas + cálculo de marca</a:t>
              </a:r>
              <a:endParaRPr lang="es-PE" sz="1300" kern="1200" dirty="0"/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384A16F6-1ADD-7E7C-79E3-A2FE7BF607B8}"/>
              </a:ext>
            </a:extLst>
          </p:cNvPr>
          <p:cNvGrpSpPr/>
          <p:nvPr/>
        </p:nvGrpSpPr>
        <p:grpSpPr>
          <a:xfrm>
            <a:off x="516428" y="4497822"/>
            <a:ext cx="1504156" cy="902493"/>
            <a:chOff x="311130" y="1129969"/>
            <a:chExt cx="1504156" cy="902493"/>
          </a:xfrm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E53E211E-8FE4-4F0A-ACDF-DEA8327A3D03}"/>
                </a:ext>
              </a:extLst>
            </p:cNvPr>
            <p:cNvSpPr/>
            <p:nvPr/>
          </p:nvSpPr>
          <p:spPr>
            <a:xfrm>
              <a:off x="311130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49" name="Rectángulo: esquinas redondeadas 4">
              <a:extLst>
                <a:ext uri="{FF2B5EF4-FFF2-40B4-BE49-F238E27FC236}">
                  <a16:creationId xmlns:a16="http://schemas.microsoft.com/office/drawing/2014/main" id="{6713DEAD-A440-78DA-68F1-02853BA2B69B}"/>
                </a:ext>
              </a:extLst>
            </p:cNvPr>
            <p:cNvSpPr txBox="1"/>
            <p:nvPr/>
          </p:nvSpPr>
          <p:spPr>
            <a:xfrm>
              <a:off x="337563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Pagaré digital - NI+NF</a:t>
              </a:r>
              <a:endParaRPr lang="es-PE" sz="1300" kern="1200" dirty="0"/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0579A2F0-D670-2378-0988-4F2391AB600F}"/>
              </a:ext>
            </a:extLst>
          </p:cNvPr>
          <p:cNvGrpSpPr/>
          <p:nvPr/>
        </p:nvGrpSpPr>
        <p:grpSpPr>
          <a:xfrm>
            <a:off x="0" y="5070226"/>
            <a:ext cx="1504156" cy="902493"/>
            <a:chOff x="311130" y="1129969"/>
            <a:chExt cx="1504156" cy="902493"/>
          </a:xfrm>
        </p:grpSpPr>
        <p:sp>
          <p:nvSpPr>
            <p:cNvPr id="51" name="Rectángulo: esquinas redondeadas 50">
              <a:extLst>
                <a:ext uri="{FF2B5EF4-FFF2-40B4-BE49-F238E27FC236}">
                  <a16:creationId xmlns:a16="http://schemas.microsoft.com/office/drawing/2014/main" id="{28D2022D-F5C9-8C20-FDFA-EC4139E58F99}"/>
                </a:ext>
              </a:extLst>
            </p:cNvPr>
            <p:cNvSpPr/>
            <p:nvPr/>
          </p:nvSpPr>
          <p:spPr>
            <a:xfrm>
              <a:off x="311130" y="1129969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52" name="Rectángulo: esquinas redondeadas 4">
              <a:extLst>
                <a:ext uri="{FF2B5EF4-FFF2-40B4-BE49-F238E27FC236}">
                  <a16:creationId xmlns:a16="http://schemas.microsoft.com/office/drawing/2014/main" id="{AEAC083B-B45C-A1C4-9F09-5FA1A101B3EB}"/>
                </a:ext>
              </a:extLst>
            </p:cNvPr>
            <p:cNvSpPr txBox="1"/>
            <p:nvPr/>
          </p:nvSpPr>
          <p:spPr>
            <a:xfrm>
              <a:off x="337563" y="1156402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Nueva sede Arequipa + Procedimiento</a:t>
              </a:r>
              <a:endParaRPr lang="es-PE" sz="1300" kern="1200" dirty="0"/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80F2FEB0-D476-C637-3438-684FC4FA28E4}"/>
              </a:ext>
            </a:extLst>
          </p:cNvPr>
          <p:cNvGrpSpPr/>
          <p:nvPr/>
        </p:nvGrpSpPr>
        <p:grpSpPr>
          <a:xfrm>
            <a:off x="11629" y="3265240"/>
            <a:ext cx="1504156" cy="902493"/>
            <a:chOff x="311130" y="1852"/>
            <a:chExt cx="1504156" cy="902493"/>
          </a:xfrm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F9BE86BE-699E-E70E-5853-E6A6C31DFEE1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sp>
        <p:sp>
          <p:nvSpPr>
            <p:cNvPr id="55" name="Rectángulo: esquinas redondeadas 4">
              <a:extLst>
                <a:ext uri="{FF2B5EF4-FFF2-40B4-BE49-F238E27FC236}">
                  <a16:creationId xmlns:a16="http://schemas.microsoft.com/office/drawing/2014/main" id="{C7DB9B13-DF8C-7AC8-403E-1D4BD0F7EAB6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300" b="0" i="0" u="none" kern="1200" dirty="0"/>
                <a:t>Otros canales digitales: </a:t>
              </a:r>
              <a:r>
                <a:rPr lang="es-ES" sz="1300" b="0" i="0" u="none" kern="1200" dirty="0" err="1"/>
                <a:t>Izipay</a:t>
              </a:r>
              <a:r>
                <a:rPr lang="es-ES" sz="1300" b="0" i="0" u="none" kern="1200" dirty="0"/>
                <a:t> + Yape + Cajas + cargo en cuenta</a:t>
              </a:r>
              <a:endParaRPr lang="es-ES" sz="1300" kern="1200" dirty="0"/>
            </a:p>
          </p:txBody>
        </p:sp>
      </p:grpSp>
      <p:sp>
        <p:nvSpPr>
          <p:cNvPr id="56" name="Rectángulo: esquinas diagonales cortadas 55">
            <a:extLst>
              <a:ext uri="{FF2B5EF4-FFF2-40B4-BE49-F238E27FC236}">
                <a16:creationId xmlns:a16="http://schemas.microsoft.com/office/drawing/2014/main" id="{24D8307A-6A9E-E2AE-A8F4-A435F50CE598}"/>
              </a:ext>
            </a:extLst>
          </p:cNvPr>
          <p:cNvSpPr/>
          <p:nvPr/>
        </p:nvSpPr>
        <p:spPr>
          <a:xfrm>
            <a:off x="1709464" y="5125941"/>
            <a:ext cx="9563450" cy="457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7FC2C4BB-026D-E7A8-491A-DF6AF1A4BC01}"/>
              </a:ext>
            </a:extLst>
          </p:cNvPr>
          <p:cNvGrpSpPr/>
          <p:nvPr/>
        </p:nvGrpSpPr>
        <p:grpSpPr>
          <a:xfrm>
            <a:off x="-161" y="5946286"/>
            <a:ext cx="1504156" cy="902493"/>
            <a:chOff x="311130" y="1852"/>
            <a:chExt cx="1504156" cy="902493"/>
          </a:xfrm>
        </p:grpSpPr>
        <p:sp>
          <p:nvSpPr>
            <p:cNvPr id="58" name="Rectángulo: esquinas redondeadas 57">
              <a:extLst>
                <a:ext uri="{FF2B5EF4-FFF2-40B4-BE49-F238E27FC236}">
                  <a16:creationId xmlns:a16="http://schemas.microsoft.com/office/drawing/2014/main" id="{7943C0E2-82A5-6593-5297-A96584AD7001}"/>
                </a:ext>
              </a:extLst>
            </p:cNvPr>
            <p:cNvSpPr/>
            <p:nvPr/>
          </p:nvSpPr>
          <p:spPr>
            <a:xfrm>
              <a:off x="311130" y="1852"/>
              <a:ext cx="1504156" cy="9024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sp>
        <p:sp>
          <p:nvSpPr>
            <p:cNvPr id="59" name="Rectángulo: esquinas redondeadas 4">
              <a:extLst>
                <a:ext uri="{FF2B5EF4-FFF2-40B4-BE49-F238E27FC236}">
                  <a16:creationId xmlns:a16="http://schemas.microsoft.com/office/drawing/2014/main" id="{AEBBFE49-B89B-D4E0-3E02-93A667437532}"/>
                </a:ext>
              </a:extLst>
            </p:cNvPr>
            <p:cNvSpPr txBox="1"/>
            <p:nvPr/>
          </p:nvSpPr>
          <p:spPr>
            <a:xfrm>
              <a:off x="337563" y="28285"/>
              <a:ext cx="1451290" cy="8496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PE" sz="1300" b="0" i="0" u="none" kern="1200" dirty="0"/>
                <a:t>Puesta en marcha Sistemas Ecuador</a:t>
              </a:r>
              <a:endParaRPr lang="es-PE" sz="1300" kern="1200" dirty="0"/>
            </a:p>
          </p:txBody>
        </p:sp>
      </p:grpSp>
      <p:pic>
        <p:nvPicPr>
          <p:cNvPr id="60" name="Picture 2" descr="Bandera de ecuador símbolos nacionales de ecuador banderas del mundo, ecuador  bandera, bandera, Ecuador, banderas de america del norte png | PNGWing">
            <a:extLst>
              <a:ext uri="{FF2B5EF4-FFF2-40B4-BE49-F238E27FC236}">
                <a16:creationId xmlns:a16="http://schemas.microsoft.com/office/drawing/2014/main" id="{2841B634-0293-D941-3742-0398079C6D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17" b="91875" l="10000" r="90000">
                        <a14:foregroundMark x1="49674" y1="7917" x2="49674" y2="7917"/>
                        <a14:foregroundMark x1="51304" y1="91875" x2="51304" y2="91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94" t="4174" r="26323" b="4450"/>
          <a:stretch/>
        </p:blipFill>
        <p:spPr bwMode="auto">
          <a:xfrm>
            <a:off x="1172782" y="6521700"/>
            <a:ext cx="329786" cy="33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B8A71D2-B109-CCA4-5407-5A3CBBFC8A24}"/>
              </a:ext>
            </a:extLst>
          </p:cNvPr>
          <p:cNvSpPr txBox="1"/>
          <p:nvPr/>
        </p:nvSpPr>
        <p:spPr>
          <a:xfrm>
            <a:off x="293615" y="209725"/>
            <a:ext cx="274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Escenario 1:</a:t>
            </a:r>
          </a:p>
        </p:txBody>
      </p:sp>
    </p:spTree>
    <p:extLst>
      <p:ext uri="{BB962C8B-B14F-4D97-AF65-F5344CB8AC3E}">
        <p14:creationId xmlns:p14="http://schemas.microsoft.com/office/powerpoint/2010/main" val="2877836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237</Words>
  <Application>Microsoft Office PowerPoint</Application>
  <PresentationFormat>Panorámica</PresentationFormat>
  <Paragraphs>37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1</cp:revision>
  <dcterms:created xsi:type="dcterms:W3CDTF">2023-02-23T22:45:53Z</dcterms:created>
  <dcterms:modified xsi:type="dcterms:W3CDTF">2023-02-25T05:33:24Z</dcterms:modified>
</cp:coreProperties>
</file>