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3" r:id="rId3"/>
    <p:sldId id="330" r:id="rId4"/>
    <p:sldId id="270" r:id="rId5"/>
    <p:sldId id="320" r:id="rId6"/>
    <p:sldId id="331" r:id="rId7"/>
    <p:sldId id="327" r:id="rId8"/>
    <p:sldId id="334" r:id="rId9"/>
    <p:sldId id="301" r:id="rId10"/>
    <p:sldId id="335" r:id="rId11"/>
    <p:sldId id="302" r:id="rId12"/>
    <p:sldId id="261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Cristhian Peñaherrera Abanto" initials="PCPA" lastIdx="1" clrIdx="0">
    <p:extLst>
      <p:ext uri="{19B8F6BF-5375-455C-9EA6-DF929625EA0E}">
        <p15:presenceInfo xmlns:p15="http://schemas.microsoft.com/office/powerpoint/2012/main" userId="S-1-5-21-3020843794-3870250038-3359213497-3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467"/>
    <a:srgbClr val="FEB856"/>
    <a:srgbClr val="007A5A"/>
    <a:srgbClr val="1C6046"/>
    <a:srgbClr val="FFFFFF"/>
    <a:srgbClr val="006699"/>
    <a:srgbClr val="333399"/>
    <a:srgbClr val="990033"/>
    <a:srgbClr val="C38D3A"/>
    <a:srgbClr val="97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D343F-FBB3-4852-A18A-75E4A59A9376}" v="115" dt="2022-02-17T17:26:2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291" autoAdjust="0"/>
  </p:normalViewPr>
  <p:slideViewPr>
    <p:cSldViewPr snapToGrid="0">
      <p:cViewPr>
        <p:scale>
          <a:sx n="80" d="100"/>
          <a:sy n="80" d="100"/>
        </p:scale>
        <p:origin x="51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F3406-C707-4BC1-90E4-09C7419FA7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9FA1BB9-643E-4325-ADF5-D2C02E40AA69}">
      <dgm:prSet phldrT="[Texto]"/>
      <dgm:spPr>
        <a:noFill/>
        <a:ln>
          <a:solidFill>
            <a:srgbClr val="007A5A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Hi-Bot</a:t>
          </a:r>
          <a:endParaRPr lang="es-PE" dirty="0">
            <a:solidFill>
              <a:schemeClr val="tx1"/>
            </a:solidFill>
          </a:endParaRPr>
        </a:p>
      </dgm:t>
    </dgm:pt>
    <dgm:pt modelId="{5345A00E-EBEE-4D08-BB5E-DB3AB3F15578}" type="parTrans" cxnId="{158D7E38-4567-4E8E-9D54-383221BCC329}">
      <dgm:prSet/>
      <dgm:spPr/>
      <dgm:t>
        <a:bodyPr/>
        <a:lstStyle/>
        <a:p>
          <a:endParaRPr lang="es-PE"/>
        </a:p>
      </dgm:t>
    </dgm:pt>
    <dgm:pt modelId="{59E9C31A-6EBE-4EC5-AA3E-C9FCCE19E639}" type="sibTrans" cxnId="{158D7E38-4567-4E8E-9D54-383221BCC329}">
      <dgm:prSet/>
      <dgm:spPr/>
      <dgm:t>
        <a:bodyPr/>
        <a:lstStyle/>
        <a:p>
          <a:endParaRPr lang="es-PE"/>
        </a:p>
      </dgm:t>
    </dgm:pt>
    <dgm:pt modelId="{C59CED5D-31D1-47BA-BFB8-323CD8847373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Mantra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5DD03ED-A456-4322-A02F-47674FA5E5FB}" type="parTrans" cxnId="{E3CAAD4B-1E43-4159-80DC-76D5FF18BCC8}">
      <dgm:prSet/>
      <dgm:spPr/>
      <dgm:t>
        <a:bodyPr/>
        <a:lstStyle/>
        <a:p>
          <a:endParaRPr lang="es-PE"/>
        </a:p>
      </dgm:t>
    </dgm:pt>
    <dgm:pt modelId="{8735DA8D-78F3-410F-9FF1-8BB62AA0405B}" type="sibTrans" cxnId="{E3CAAD4B-1E43-4159-80DC-76D5FF18BCC8}">
      <dgm:prSet/>
      <dgm:spPr/>
      <dgm:t>
        <a:bodyPr/>
        <a:lstStyle/>
        <a:p>
          <a:endParaRPr lang="es-PE"/>
        </a:p>
      </dgm:t>
    </dgm:pt>
    <dgm:pt modelId="{40D79813-F77B-455A-A59A-55A1649F5C05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Zen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1B79956-ADE9-4011-ACBD-5B8AE660394F}" type="parTrans" cxnId="{29367D48-1327-4EE6-81A6-D2628AA31591}">
      <dgm:prSet/>
      <dgm:spPr/>
      <dgm:t>
        <a:bodyPr/>
        <a:lstStyle/>
        <a:p>
          <a:endParaRPr lang="es-PE"/>
        </a:p>
      </dgm:t>
    </dgm:pt>
    <dgm:pt modelId="{7DF423B5-D183-48AD-AEED-2AEC09D4F41C}" type="sibTrans" cxnId="{29367D48-1327-4EE6-81A6-D2628AA31591}">
      <dgm:prSet/>
      <dgm:spPr/>
      <dgm:t>
        <a:bodyPr/>
        <a:lstStyle/>
        <a:p>
          <a:endParaRPr lang="es-PE"/>
        </a:p>
      </dgm:t>
    </dgm:pt>
    <dgm:pt modelId="{37838470-0D59-4453-8F86-A50877816A7B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CYT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0D1917B-BCA7-44D7-AF17-83E78C9136DB}" type="parTrans" cxnId="{2B062EC7-974D-48C2-AA74-5F33DA49EA96}">
      <dgm:prSet/>
      <dgm:spPr/>
      <dgm:t>
        <a:bodyPr/>
        <a:lstStyle/>
        <a:p>
          <a:endParaRPr lang="es-PE"/>
        </a:p>
      </dgm:t>
    </dgm:pt>
    <dgm:pt modelId="{255557DA-0BD4-458A-938C-80E075516D27}" type="sibTrans" cxnId="{2B062EC7-974D-48C2-AA74-5F33DA49EA96}">
      <dgm:prSet/>
      <dgm:spPr/>
      <dgm:t>
        <a:bodyPr/>
        <a:lstStyle/>
        <a:p>
          <a:endParaRPr lang="es-PE"/>
        </a:p>
      </dgm:t>
    </dgm:pt>
    <dgm:pt modelId="{165DE61A-4D2B-43C4-A21A-1A1F465EB68F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LiveConnect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D6F858E-1546-48F2-8DD0-56EDF622795C}" type="parTrans" cxnId="{B73336B1-4F81-4201-A65E-0B0A1E3098FA}">
      <dgm:prSet/>
      <dgm:spPr/>
      <dgm:t>
        <a:bodyPr/>
        <a:lstStyle/>
        <a:p>
          <a:endParaRPr lang="es-PE"/>
        </a:p>
      </dgm:t>
    </dgm:pt>
    <dgm:pt modelId="{8B951C1C-0F91-4601-873D-B66687F5EA5F}" type="sibTrans" cxnId="{B73336B1-4F81-4201-A65E-0B0A1E3098FA}">
      <dgm:prSet/>
      <dgm:spPr/>
      <dgm:t>
        <a:bodyPr/>
        <a:lstStyle/>
        <a:p>
          <a:endParaRPr lang="es-PE"/>
        </a:p>
      </dgm:t>
    </dgm:pt>
    <dgm:pt modelId="{8C1E74CB-5504-4606-9A3D-4DDE484926F0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B2Chat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446CF6E-97AA-480E-A3D2-DB9323001033}" type="parTrans" cxnId="{6F8F7602-47D4-4411-8009-7F396250A692}">
      <dgm:prSet/>
      <dgm:spPr/>
      <dgm:t>
        <a:bodyPr/>
        <a:lstStyle/>
        <a:p>
          <a:endParaRPr lang="es-PE"/>
        </a:p>
      </dgm:t>
    </dgm:pt>
    <dgm:pt modelId="{7252AA9C-C4C4-45B8-B050-441B88CFA1D3}" type="sibTrans" cxnId="{6F8F7602-47D4-4411-8009-7F396250A692}">
      <dgm:prSet/>
      <dgm:spPr/>
      <dgm:t>
        <a:bodyPr/>
        <a:lstStyle/>
        <a:p>
          <a:endParaRPr lang="es-PE"/>
        </a:p>
      </dgm:t>
    </dgm:pt>
    <dgm:pt modelId="{4D72CC55-4E94-49DD-BF1F-15986864E88B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VCA Perú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90E1097-3150-48FD-86F4-2859F70E626E}" type="parTrans" cxnId="{8EAC076F-0A85-464C-AF64-2D3C9B07E9E6}">
      <dgm:prSet/>
      <dgm:spPr/>
      <dgm:t>
        <a:bodyPr/>
        <a:lstStyle/>
        <a:p>
          <a:endParaRPr lang="es-PE"/>
        </a:p>
      </dgm:t>
    </dgm:pt>
    <dgm:pt modelId="{CE079363-B19F-40A4-B2C4-A349598C1BA2}" type="sibTrans" cxnId="{8EAC076F-0A85-464C-AF64-2D3C9B07E9E6}">
      <dgm:prSet/>
      <dgm:spPr/>
      <dgm:t>
        <a:bodyPr/>
        <a:lstStyle/>
        <a:p>
          <a:endParaRPr lang="es-PE"/>
        </a:p>
      </dgm:t>
    </dgm:pt>
    <dgm:pt modelId="{57B1CD4F-648F-4CB2-982F-D2B0B8F1D271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Cliengo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9992132-21B7-4063-A77E-084A672FC6C9}" type="parTrans" cxnId="{2774F175-4E50-433E-AB15-2F17466B6ABB}">
      <dgm:prSet/>
      <dgm:spPr/>
      <dgm:t>
        <a:bodyPr/>
        <a:lstStyle/>
        <a:p>
          <a:endParaRPr lang="es-PE"/>
        </a:p>
      </dgm:t>
    </dgm:pt>
    <dgm:pt modelId="{9C5B116C-02DA-4D68-81C6-3E91740F2486}" type="sibTrans" cxnId="{2774F175-4E50-433E-AB15-2F17466B6ABB}">
      <dgm:prSet/>
      <dgm:spPr/>
      <dgm:t>
        <a:bodyPr/>
        <a:lstStyle/>
        <a:p>
          <a:endParaRPr lang="es-PE"/>
        </a:p>
      </dgm:t>
    </dgm:pt>
    <dgm:pt modelId="{00A26B1C-9994-42F2-956B-9C1FC4E7B2E6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 dirty="0">
              <a:solidFill>
                <a:schemeClr val="tx1"/>
              </a:solidFill>
              <a:latin typeface="Century Gothic" panose="020B0502020202020204" pitchFamily="34" charset="0"/>
            </a:rPr>
            <a:t>BroadCaster</a:t>
          </a:r>
        </a:p>
      </dgm:t>
    </dgm:pt>
    <dgm:pt modelId="{83BF5E68-58D7-49AA-AFFA-003AB61E67CE}" type="parTrans" cxnId="{7B57493D-F098-4286-914A-236B6A8AE8EC}">
      <dgm:prSet/>
      <dgm:spPr/>
      <dgm:t>
        <a:bodyPr/>
        <a:lstStyle/>
        <a:p>
          <a:endParaRPr lang="es-PE"/>
        </a:p>
      </dgm:t>
    </dgm:pt>
    <dgm:pt modelId="{6987F7A8-E96E-457C-97A2-24AA5247C31C}" type="sibTrans" cxnId="{7B57493D-F098-4286-914A-236B6A8AE8EC}">
      <dgm:prSet/>
      <dgm:spPr/>
      <dgm:t>
        <a:bodyPr/>
        <a:lstStyle/>
        <a:p>
          <a:endParaRPr lang="es-PE"/>
        </a:p>
      </dgm:t>
    </dgm:pt>
    <dgm:pt modelId="{352BACBA-2BC3-441A-9C3D-CA503C6A55C1}">
      <dgm:prSet/>
      <dgm:spPr>
        <a:noFill/>
        <a:ln>
          <a:solidFill>
            <a:srgbClr val="007A5A"/>
          </a:solidFill>
        </a:ln>
      </dgm:spPr>
      <dgm:t>
        <a:bodyPr/>
        <a:lstStyle/>
        <a:p>
          <a:r>
            <a:rPr lang="es-PE">
              <a:solidFill>
                <a:schemeClr val="tx1"/>
              </a:solidFill>
              <a:latin typeface="Century Gothic" panose="020B0502020202020204" pitchFamily="34" charset="0"/>
            </a:rPr>
            <a:t>Chattigo</a:t>
          </a:r>
          <a:endParaRPr lang="es-P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E2FF998-2B6E-4B87-8D07-EEA7AAEAF0A9}" type="parTrans" cxnId="{6EB7ECFC-CA05-43F5-8119-DBCA098B4EB6}">
      <dgm:prSet/>
      <dgm:spPr/>
      <dgm:t>
        <a:bodyPr/>
        <a:lstStyle/>
        <a:p>
          <a:endParaRPr lang="es-PE"/>
        </a:p>
      </dgm:t>
    </dgm:pt>
    <dgm:pt modelId="{B4DAFED3-B3EC-497C-A493-1C414A717B7E}" type="sibTrans" cxnId="{6EB7ECFC-CA05-43F5-8119-DBCA098B4EB6}">
      <dgm:prSet/>
      <dgm:spPr/>
      <dgm:t>
        <a:bodyPr/>
        <a:lstStyle/>
        <a:p>
          <a:endParaRPr lang="es-PE"/>
        </a:p>
      </dgm:t>
    </dgm:pt>
    <dgm:pt modelId="{DC2E6B49-0D0A-4905-A173-EFCC31084A86}" type="pres">
      <dgm:prSet presAssocID="{ED7F3406-C707-4BC1-90E4-09C7419FA7F7}" presName="diagram" presStyleCnt="0">
        <dgm:presLayoutVars>
          <dgm:dir/>
          <dgm:resizeHandles val="exact"/>
        </dgm:presLayoutVars>
      </dgm:prSet>
      <dgm:spPr/>
    </dgm:pt>
    <dgm:pt modelId="{10156C41-22A7-4763-9C47-5D2E3653D314}" type="pres">
      <dgm:prSet presAssocID="{59FA1BB9-643E-4325-ADF5-D2C02E40AA69}" presName="node" presStyleLbl="node1" presStyleIdx="0" presStyleCnt="10">
        <dgm:presLayoutVars>
          <dgm:bulletEnabled val="1"/>
        </dgm:presLayoutVars>
      </dgm:prSet>
      <dgm:spPr/>
    </dgm:pt>
    <dgm:pt modelId="{9B3E5680-8BE7-4794-BEB9-6855F1C5DE6E}" type="pres">
      <dgm:prSet presAssocID="{59E9C31A-6EBE-4EC5-AA3E-C9FCCE19E639}" presName="sibTrans" presStyleCnt="0"/>
      <dgm:spPr/>
    </dgm:pt>
    <dgm:pt modelId="{0C215EFB-35EA-4CE9-B63D-83FF8F37CEF8}" type="pres">
      <dgm:prSet presAssocID="{C59CED5D-31D1-47BA-BFB8-323CD8847373}" presName="node" presStyleLbl="node1" presStyleIdx="1" presStyleCnt="10">
        <dgm:presLayoutVars>
          <dgm:bulletEnabled val="1"/>
        </dgm:presLayoutVars>
      </dgm:prSet>
      <dgm:spPr/>
    </dgm:pt>
    <dgm:pt modelId="{8771EB3D-32CF-4F66-A86F-47A4D347C336}" type="pres">
      <dgm:prSet presAssocID="{8735DA8D-78F3-410F-9FF1-8BB62AA0405B}" presName="sibTrans" presStyleCnt="0"/>
      <dgm:spPr/>
    </dgm:pt>
    <dgm:pt modelId="{7B0E6B3F-38F5-42EB-AFC1-2155C504A694}" type="pres">
      <dgm:prSet presAssocID="{40D79813-F77B-455A-A59A-55A1649F5C05}" presName="node" presStyleLbl="node1" presStyleIdx="2" presStyleCnt="10">
        <dgm:presLayoutVars>
          <dgm:bulletEnabled val="1"/>
        </dgm:presLayoutVars>
      </dgm:prSet>
      <dgm:spPr/>
    </dgm:pt>
    <dgm:pt modelId="{513C8333-F7AB-4DAC-AB85-80B90E5D41DF}" type="pres">
      <dgm:prSet presAssocID="{7DF423B5-D183-48AD-AEED-2AEC09D4F41C}" presName="sibTrans" presStyleCnt="0"/>
      <dgm:spPr/>
    </dgm:pt>
    <dgm:pt modelId="{65ECD42F-9BAA-4964-B7F1-498698A42D21}" type="pres">
      <dgm:prSet presAssocID="{37838470-0D59-4453-8F86-A50877816A7B}" presName="node" presStyleLbl="node1" presStyleIdx="3" presStyleCnt="10">
        <dgm:presLayoutVars>
          <dgm:bulletEnabled val="1"/>
        </dgm:presLayoutVars>
      </dgm:prSet>
      <dgm:spPr/>
    </dgm:pt>
    <dgm:pt modelId="{0005154F-6FF5-44A3-8B66-3CF22F37120D}" type="pres">
      <dgm:prSet presAssocID="{255557DA-0BD4-458A-938C-80E075516D27}" presName="sibTrans" presStyleCnt="0"/>
      <dgm:spPr/>
    </dgm:pt>
    <dgm:pt modelId="{2E1315F5-BF84-40A7-A995-D866F3094A19}" type="pres">
      <dgm:prSet presAssocID="{165DE61A-4D2B-43C4-A21A-1A1F465EB68F}" presName="node" presStyleLbl="node1" presStyleIdx="4" presStyleCnt="10">
        <dgm:presLayoutVars>
          <dgm:bulletEnabled val="1"/>
        </dgm:presLayoutVars>
      </dgm:prSet>
      <dgm:spPr/>
    </dgm:pt>
    <dgm:pt modelId="{38FFB765-3A95-4513-AB56-01682ED03832}" type="pres">
      <dgm:prSet presAssocID="{8B951C1C-0F91-4601-873D-B66687F5EA5F}" presName="sibTrans" presStyleCnt="0"/>
      <dgm:spPr/>
    </dgm:pt>
    <dgm:pt modelId="{6D6E23A3-A4B6-41B2-A45B-25A77CF4F4C3}" type="pres">
      <dgm:prSet presAssocID="{8C1E74CB-5504-4606-9A3D-4DDE484926F0}" presName="node" presStyleLbl="node1" presStyleIdx="5" presStyleCnt="10">
        <dgm:presLayoutVars>
          <dgm:bulletEnabled val="1"/>
        </dgm:presLayoutVars>
      </dgm:prSet>
      <dgm:spPr/>
    </dgm:pt>
    <dgm:pt modelId="{9D926E38-694F-450D-A10B-69600716EF42}" type="pres">
      <dgm:prSet presAssocID="{7252AA9C-C4C4-45B8-B050-441B88CFA1D3}" presName="sibTrans" presStyleCnt="0"/>
      <dgm:spPr/>
    </dgm:pt>
    <dgm:pt modelId="{E881ACF9-8561-49EB-9A9F-3A1E47C32773}" type="pres">
      <dgm:prSet presAssocID="{4D72CC55-4E94-49DD-BF1F-15986864E88B}" presName="node" presStyleLbl="node1" presStyleIdx="6" presStyleCnt="10">
        <dgm:presLayoutVars>
          <dgm:bulletEnabled val="1"/>
        </dgm:presLayoutVars>
      </dgm:prSet>
      <dgm:spPr/>
    </dgm:pt>
    <dgm:pt modelId="{0966F6A9-E330-4F58-A6E6-52F8399B2416}" type="pres">
      <dgm:prSet presAssocID="{CE079363-B19F-40A4-B2C4-A349598C1BA2}" presName="sibTrans" presStyleCnt="0"/>
      <dgm:spPr/>
    </dgm:pt>
    <dgm:pt modelId="{0F0A9FF8-63CE-42A9-AFC0-AF0158BC1819}" type="pres">
      <dgm:prSet presAssocID="{57B1CD4F-648F-4CB2-982F-D2B0B8F1D271}" presName="node" presStyleLbl="node1" presStyleIdx="7" presStyleCnt="10">
        <dgm:presLayoutVars>
          <dgm:bulletEnabled val="1"/>
        </dgm:presLayoutVars>
      </dgm:prSet>
      <dgm:spPr/>
    </dgm:pt>
    <dgm:pt modelId="{D5B1F2CD-524C-447C-86E7-93AF25208FB5}" type="pres">
      <dgm:prSet presAssocID="{9C5B116C-02DA-4D68-81C6-3E91740F2486}" presName="sibTrans" presStyleCnt="0"/>
      <dgm:spPr/>
    </dgm:pt>
    <dgm:pt modelId="{F07AC4A6-79C8-4FEF-9D35-FFEF8FE0C6DB}" type="pres">
      <dgm:prSet presAssocID="{00A26B1C-9994-42F2-956B-9C1FC4E7B2E6}" presName="node" presStyleLbl="node1" presStyleIdx="8" presStyleCnt="10">
        <dgm:presLayoutVars>
          <dgm:bulletEnabled val="1"/>
        </dgm:presLayoutVars>
      </dgm:prSet>
      <dgm:spPr/>
    </dgm:pt>
    <dgm:pt modelId="{C9D5F460-C928-43D9-8065-6976B7C79471}" type="pres">
      <dgm:prSet presAssocID="{6987F7A8-E96E-457C-97A2-24AA5247C31C}" presName="sibTrans" presStyleCnt="0"/>
      <dgm:spPr/>
    </dgm:pt>
    <dgm:pt modelId="{C1906D27-D296-46EA-BA4C-022A4764E5D7}" type="pres">
      <dgm:prSet presAssocID="{352BACBA-2BC3-441A-9C3D-CA503C6A55C1}" presName="node" presStyleLbl="node1" presStyleIdx="9" presStyleCnt="10">
        <dgm:presLayoutVars>
          <dgm:bulletEnabled val="1"/>
        </dgm:presLayoutVars>
      </dgm:prSet>
      <dgm:spPr/>
    </dgm:pt>
  </dgm:ptLst>
  <dgm:cxnLst>
    <dgm:cxn modelId="{6F8F7602-47D4-4411-8009-7F396250A692}" srcId="{ED7F3406-C707-4BC1-90E4-09C7419FA7F7}" destId="{8C1E74CB-5504-4606-9A3D-4DDE484926F0}" srcOrd="5" destOrd="0" parTransId="{2446CF6E-97AA-480E-A3D2-DB9323001033}" sibTransId="{7252AA9C-C4C4-45B8-B050-441B88CFA1D3}"/>
    <dgm:cxn modelId="{63141034-3698-40E8-8072-87E597914141}" type="presOf" srcId="{00A26B1C-9994-42F2-956B-9C1FC4E7B2E6}" destId="{F07AC4A6-79C8-4FEF-9D35-FFEF8FE0C6DB}" srcOrd="0" destOrd="0" presId="urn:microsoft.com/office/officeart/2005/8/layout/default"/>
    <dgm:cxn modelId="{0403EE34-891A-4E99-9345-1D524FD06EE5}" type="presOf" srcId="{ED7F3406-C707-4BC1-90E4-09C7419FA7F7}" destId="{DC2E6B49-0D0A-4905-A173-EFCC31084A86}" srcOrd="0" destOrd="0" presId="urn:microsoft.com/office/officeart/2005/8/layout/default"/>
    <dgm:cxn modelId="{158D7E38-4567-4E8E-9D54-383221BCC329}" srcId="{ED7F3406-C707-4BC1-90E4-09C7419FA7F7}" destId="{59FA1BB9-643E-4325-ADF5-D2C02E40AA69}" srcOrd="0" destOrd="0" parTransId="{5345A00E-EBEE-4D08-BB5E-DB3AB3F15578}" sibTransId="{59E9C31A-6EBE-4EC5-AA3E-C9FCCE19E639}"/>
    <dgm:cxn modelId="{7B57493D-F098-4286-914A-236B6A8AE8EC}" srcId="{ED7F3406-C707-4BC1-90E4-09C7419FA7F7}" destId="{00A26B1C-9994-42F2-956B-9C1FC4E7B2E6}" srcOrd="8" destOrd="0" parTransId="{83BF5E68-58D7-49AA-AFFA-003AB61E67CE}" sibTransId="{6987F7A8-E96E-457C-97A2-24AA5247C31C}"/>
    <dgm:cxn modelId="{88DDE747-9944-4E45-90E9-19E9A0C27803}" type="presOf" srcId="{8C1E74CB-5504-4606-9A3D-4DDE484926F0}" destId="{6D6E23A3-A4B6-41B2-A45B-25A77CF4F4C3}" srcOrd="0" destOrd="0" presId="urn:microsoft.com/office/officeart/2005/8/layout/default"/>
    <dgm:cxn modelId="{406F2F68-9C98-4577-9656-61942BCF321B}" type="presOf" srcId="{352BACBA-2BC3-441A-9C3D-CA503C6A55C1}" destId="{C1906D27-D296-46EA-BA4C-022A4764E5D7}" srcOrd="0" destOrd="0" presId="urn:microsoft.com/office/officeart/2005/8/layout/default"/>
    <dgm:cxn modelId="{29367D48-1327-4EE6-81A6-D2628AA31591}" srcId="{ED7F3406-C707-4BC1-90E4-09C7419FA7F7}" destId="{40D79813-F77B-455A-A59A-55A1649F5C05}" srcOrd="2" destOrd="0" parTransId="{D1B79956-ADE9-4011-ACBD-5B8AE660394F}" sibTransId="{7DF423B5-D183-48AD-AEED-2AEC09D4F41C}"/>
    <dgm:cxn modelId="{E3CAAD4B-1E43-4159-80DC-76D5FF18BCC8}" srcId="{ED7F3406-C707-4BC1-90E4-09C7419FA7F7}" destId="{C59CED5D-31D1-47BA-BFB8-323CD8847373}" srcOrd="1" destOrd="0" parTransId="{85DD03ED-A456-4322-A02F-47674FA5E5FB}" sibTransId="{8735DA8D-78F3-410F-9FF1-8BB62AA0405B}"/>
    <dgm:cxn modelId="{8EAC076F-0A85-464C-AF64-2D3C9B07E9E6}" srcId="{ED7F3406-C707-4BC1-90E4-09C7419FA7F7}" destId="{4D72CC55-4E94-49DD-BF1F-15986864E88B}" srcOrd="6" destOrd="0" parTransId="{790E1097-3150-48FD-86F4-2859F70E626E}" sibTransId="{CE079363-B19F-40A4-B2C4-A349598C1BA2}"/>
    <dgm:cxn modelId="{70B94872-EBA7-4DBA-80AA-48DDACBF2A27}" type="presOf" srcId="{4D72CC55-4E94-49DD-BF1F-15986864E88B}" destId="{E881ACF9-8561-49EB-9A9F-3A1E47C32773}" srcOrd="0" destOrd="0" presId="urn:microsoft.com/office/officeart/2005/8/layout/default"/>
    <dgm:cxn modelId="{2774F175-4E50-433E-AB15-2F17466B6ABB}" srcId="{ED7F3406-C707-4BC1-90E4-09C7419FA7F7}" destId="{57B1CD4F-648F-4CB2-982F-D2B0B8F1D271}" srcOrd="7" destOrd="0" parTransId="{59992132-21B7-4063-A77E-084A672FC6C9}" sibTransId="{9C5B116C-02DA-4D68-81C6-3E91740F2486}"/>
    <dgm:cxn modelId="{58317156-3CEE-4E64-B414-3EAA8C6A4DA2}" type="presOf" srcId="{165DE61A-4D2B-43C4-A21A-1A1F465EB68F}" destId="{2E1315F5-BF84-40A7-A995-D866F3094A19}" srcOrd="0" destOrd="0" presId="urn:microsoft.com/office/officeart/2005/8/layout/default"/>
    <dgm:cxn modelId="{04898856-1E8A-4B04-A2A1-8B590A49BD6F}" type="presOf" srcId="{59FA1BB9-643E-4325-ADF5-D2C02E40AA69}" destId="{10156C41-22A7-4763-9C47-5D2E3653D314}" srcOrd="0" destOrd="0" presId="urn:microsoft.com/office/officeart/2005/8/layout/default"/>
    <dgm:cxn modelId="{3661C694-F86E-4104-BF2A-C5FE6FA0DD73}" type="presOf" srcId="{40D79813-F77B-455A-A59A-55A1649F5C05}" destId="{7B0E6B3F-38F5-42EB-AFC1-2155C504A694}" srcOrd="0" destOrd="0" presId="urn:microsoft.com/office/officeart/2005/8/layout/default"/>
    <dgm:cxn modelId="{B73336B1-4F81-4201-A65E-0B0A1E3098FA}" srcId="{ED7F3406-C707-4BC1-90E4-09C7419FA7F7}" destId="{165DE61A-4D2B-43C4-A21A-1A1F465EB68F}" srcOrd="4" destOrd="0" parTransId="{6D6F858E-1546-48F2-8DD0-56EDF622795C}" sibTransId="{8B951C1C-0F91-4601-873D-B66687F5EA5F}"/>
    <dgm:cxn modelId="{9A8176C3-9BF2-4F72-A242-D2DB996CD224}" type="presOf" srcId="{C59CED5D-31D1-47BA-BFB8-323CD8847373}" destId="{0C215EFB-35EA-4CE9-B63D-83FF8F37CEF8}" srcOrd="0" destOrd="0" presId="urn:microsoft.com/office/officeart/2005/8/layout/default"/>
    <dgm:cxn modelId="{2B062EC7-974D-48C2-AA74-5F33DA49EA96}" srcId="{ED7F3406-C707-4BC1-90E4-09C7419FA7F7}" destId="{37838470-0D59-4453-8F86-A50877816A7B}" srcOrd="3" destOrd="0" parTransId="{E0D1917B-BCA7-44D7-AF17-83E78C9136DB}" sibTransId="{255557DA-0BD4-458A-938C-80E075516D27}"/>
    <dgm:cxn modelId="{B01F06DC-91E0-4284-B840-A17B3B327851}" type="presOf" srcId="{37838470-0D59-4453-8F86-A50877816A7B}" destId="{65ECD42F-9BAA-4964-B7F1-498698A42D21}" srcOrd="0" destOrd="0" presId="urn:microsoft.com/office/officeart/2005/8/layout/default"/>
    <dgm:cxn modelId="{238D11F5-B1A4-45BB-8DF9-15AA71F36CE8}" type="presOf" srcId="{57B1CD4F-648F-4CB2-982F-D2B0B8F1D271}" destId="{0F0A9FF8-63CE-42A9-AFC0-AF0158BC1819}" srcOrd="0" destOrd="0" presId="urn:microsoft.com/office/officeart/2005/8/layout/default"/>
    <dgm:cxn modelId="{6EB7ECFC-CA05-43F5-8119-DBCA098B4EB6}" srcId="{ED7F3406-C707-4BC1-90E4-09C7419FA7F7}" destId="{352BACBA-2BC3-441A-9C3D-CA503C6A55C1}" srcOrd="9" destOrd="0" parTransId="{5E2FF998-2B6E-4B87-8D07-EEA7AAEAF0A9}" sibTransId="{B4DAFED3-B3EC-497C-A493-1C414A717B7E}"/>
    <dgm:cxn modelId="{0A131F42-7F8E-472C-A6CC-0841B04DAA6B}" type="presParOf" srcId="{DC2E6B49-0D0A-4905-A173-EFCC31084A86}" destId="{10156C41-22A7-4763-9C47-5D2E3653D314}" srcOrd="0" destOrd="0" presId="urn:microsoft.com/office/officeart/2005/8/layout/default"/>
    <dgm:cxn modelId="{45E388A8-6CD3-4E0C-AA36-EB531EEEF940}" type="presParOf" srcId="{DC2E6B49-0D0A-4905-A173-EFCC31084A86}" destId="{9B3E5680-8BE7-4794-BEB9-6855F1C5DE6E}" srcOrd="1" destOrd="0" presId="urn:microsoft.com/office/officeart/2005/8/layout/default"/>
    <dgm:cxn modelId="{19F34BDB-7990-4222-A767-ABD48339B612}" type="presParOf" srcId="{DC2E6B49-0D0A-4905-A173-EFCC31084A86}" destId="{0C215EFB-35EA-4CE9-B63D-83FF8F37CEF8}" srcOrd="2" destOrd="0" presId="urn:microsoft.com/office/officeart/2005/8/layout/default"/>
    <dgm:cxn modelId="{95B6A84E-EE21-4B6C-A3B2-56BDCFD3414A}" type="presParOf" srcId="{DC2E6B49-0D0A-4905-A173-EFCC31084A86}" destId="{8771EB3D-32CF-4F66-A86F-47A4D347C336}" srcOrd="3" destOrd="0" presId="urn:microsoft.com/office/officeart/2005/8/layout/default"/>
    <dgm:cxn modelId="{CE5B306C-F3EA-4E7D-A5CD-27D5E0A27997}" type="presParOf" srcId="{DC2E6B49-0D0A-4905-A173-EFCC31084A86}" destId="{7B0E6B3F-38F5-42EB-AFC1-2155C504A694}" srcOrd="4" destOrd="0" presId="urn:microsoft.com/office/officeart/2005/8/layout/default"/>
    <dgm:cxn modelId="{93AE33B5-E957-4226-872F-E9DF2B8AB5A9}" type="presParOf" srcId="{DC2E6B49-0D0A-4905-A173-EFCC31084A86}" destId="{513C8333-F7AB-4DAC-AB85-80B90E5D41DF}" srcOrd="5" destOrd="0" presId="urn:microsoft.com/office/officeart/2005/8/layout/default"/>
    <dgm:cxn modelId="{F8A2A56E-39D1-4A25-A4A3-10DB6E678B7B}" type="presParOf" srcId="{DC2E6B49-0D0A-4905-A173-EFCC31084A86}" destId="{65ECD42F-9BAA-4964-B7F1-498698A42D21}" srcOrd="6" destOrd="0" presId="urn:microsoft.com/office/officeart/2005/8/layout/default"/>
    <dgm:cxn modelId="{596DE74A-553E-4251-A38F-B1C5B3C99B0A}" type="presParOf" srcId="{DC2E6B49-0D0A-4905-A173-EFCC31084A86}" destId="{0005154F-6FF5-44A3-8B66-3CF22F37120D}" srcOrd="7" destOrd="0" presId="urn:microsoft.com/office/officeart/2005/8/layout/default"/>
    <dgm:cxn modelId="{8FCAA1D7-9C90-46F7-AC32-DA8578406691}" type="presParOf" srcId="{DC2E6B49-0D0A-4905-A173-EFCC31084A86}" destId="{2E1315F5-BF84-40A7-A995-D866F3094A19}" srcOrd="8" destOrd="0" presId="urn:microsoft.com/office/officeart/2005/8/layout/default"/>
    <dgm:cxn modelId="{BCA3A826-5161-4205-9AA8-FB0D8F879769}" type="presParOf" srcId="{DC2E6B49-0D0A-4905-A173-EFCC31084A86}" destId="{38FFB765-3A95-4513-AB56-01682ED03832}" srcOrd="9" destOrd="0" presId="urn:microsoft.com/office/officeart/2005/8/layout/default"/>
    <dgm:cxn modelId="{85A63D59-7418-448F-996F-14AC420181C7}" type="presParOf" srcId="{DC2E6B49-0D0A-4905-A173-EFCC31084A86}" destId="{6D6E23A3-A4B6-41B2-A45B-25A77CF4F4C3}" srcOrd="10" destOrd="0" presId="urn:microsoft.com/office/officeart/2005/8/layout/default"/>
    <dgm:cxn modelId="{AA8D82ED-0EC8-402F-98BE-374B6DF1E4B4}" type="presParOf" srcId="{DC2E6B49-0D0A-4905-A173-EFCC31084A86}" destId="{9D926E38-694F-450D-A10B-69600716EF42}" srcOrd="11" destOrd="0" presId="urn:microsoft.com/office/officeart/2005/8/layout/default"/>
    <dgm:cxn modelId="{BCC8627D-D3D8-449F-93B7-CFCAC86C4318}" type="presParOf" srcId="{DC2E6B49-0D0A-4905-A173-EFCC31084A86}" destId="{E881ACF9-8561-49EB-9A9F-3A1E47C32773}" srcOrd="12" destOrd="0" presId="urn:microsoft.com/office/officeart/2005/8/layout/default"/>
    <dgm:cxn modelId="{120419CD-6044-4303-ADFE-D636984C0E4B}" type="presParOf" srcId="{DC2E6B49-0D0A-4905-A173-EFCC31084A86}" destId="{0966F6A9-E330-4F58-A6E6-52F8399B2416}" srcOrd="13" destOrd="0" presId="urn:microsoft.com/office/officeart/2005/8/layout/default"/>
    <dgm:cxn modelId="{064F39B3-EC73-45DD-B973-A3EE6E32A690}" type="presParOf" srcId="{DC2E6B49-0D0A-4905-A173-EFCC31084A86}" destId="{0F0A9FF8-63CE-42A9-AFC0-AF0158BC1819}" srcOrd="14" destOrd="0" presId="urn:microsoft.com/office/officeart/2005/8/layout/default"/>
    <dgm:cxn modelId="{2B11ABDA-0323-4143-8765-7CFD247F44D3}" type="presParOf" srcId="{DC2E6B49-0D0A-4905-A173-EFCC31084A86}" destId="{D5B1F2CD-524C-447C-86E7-93AF25208FB5}" srcOrd="15" destOrd="0" presId="urn:microsoft.com/office/officeart/2005/8/layout/default"/>
    <dgm:cxn modelId="{BB516F5F-4CEC-467A-9CF9-0436AEF4FB8E}" type="presParOf" srcId="{DC2E6B49-0D0A-4905-A173-EFCC31084A86}" destId="{F07AC4A6-79C8-4FEF-9D35-FFEF8FE0C6DB}" srcOrd="16" destOrd="0" presId="urn:microsoft.com/office/officeart/2005/8/layout/default"/>
    <dgm:cxn modelId="{7274B1A8-1A3C-4C1A-BDDB-E4DDD54FC983}" type="presParOf" srcId="{DC2E6B49-0D0A-4905-A173-EFCC31084A86}" destId="{C9D5F460-C928-43D9-8065-6976B7C79471}" srcOrd="17" destOrd="0" presId="urn:microsoft.com/office/officeart/2005/8/layout/default"/>
    <dgm:cxn modelId="{3312C22A-AB7D-4933-86C6-E3A56D3B5D90}" type="presParOf" srcId="{DC2E6B49-0D0A-4905-A173-EFCC31084A86}" destId="{C1906D27-D296-46EA-BA4C-022A4764E5D7}" srcOrd="1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56C41-22A7-4763-9C47-5D2E3653D314}">
      <dsp:nvSpPr>
        <dsp:cNvPr id="0" name=""/>
        <dsp:cNvSpPr/>
      </dsp:nvSpPr>
      <dsp:spPr>
        <a:xfrm>
          <a:off x="3037" y="575506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Hi-Bot</a:t>
          </a:r>
          <a:endParaRPr lang="es-PE" sz="1900" kern="1200" dirty="0">
            <a:solidFill>
              <a:schemeClr val="tx1"/>
            </a:solidFill>
          </a:endParaRPr>
        </a:p>
      </dsp:txBody>
      <dsp:txXfrm>
        <a:off x="3037" y="575506"/>
        <a:ext cx="1644617" cy="986770"/>
      </dsp:txXfrm>
    </dsp:sp>
    <dsp:sp modelId="{0C215EFB-35EA-4CE9-B63D-83FF8F37CEF8}">
      <dsp:nvSpPr>
        <dsp:cNvPr id="0" name=""/>
        <dsp:cNvSpPr/>
      </dsp:nvSpPr>
      <dsp:spPr>
        <a:xfrm>
          <a:off x="1812117" y="575506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Mantra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812117" y="575506"/>
        <a:ext cx="1644617" cy="986770"/>
      </dsp:txXfrm>
    </dsp:sp>
    <dsp:sp modelId="{7B0E6B3F-38F5-42EB-AFC1-2155C504A694}">
      <dsp:nvSpPr>
        <dsp:cNvPr id="0" name=""/>
        <dsp:cNvSpPr/>
      </dsp:nvSpPr>
      <dsp:spPr>
        <a:xfrm>
          <a:off x="3621197" y="575506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Zen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621197" y="575506"/>
        <a:ext cx="1644617" cy="986770"/>
      </dsp:txXfrm>
    </dsp:sp>
    <dsp:sp modelId="{65ECD42F-9BAA-4964-B7F1-498698A42D21}">
      <dsp:nvSpPr>
        <dsp:cNvPr id="0" name=""/>
        <dsp:cNvSpPr/>
      </dsp:nvSpPr>
      <dsp:spPr>
        <a:xfrm>
          <a:off x="5430276" y="575506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CYT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430276" y="575506"/>
        <a:ext cx="1644617" cy="986770"/>
      </dsp:txXfrm>
    </dsp:sp>
    <dsp:sp modelId="{2E1315F5-BF84-40A7-A995-D866F3094A19}">
      <dsp:nvSpPr>
        <dsp:cNvPr id="0" name=""/>
        <dsp:cNvSpPr/>
      </dsp:nvSpPr>
      <dsp:spPr>
        <a:xfrm>
          <a:off x="7239356" y="575506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LiveConnect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39356" y="575506"/>
        <a:ext cx="1644617" cy="986770"/>
      </dsp:txXfrm>
    </dsp:sp>
    <dsp:sp modelId="{6D6E23A3-A4B6-41B2-A45B-25A77CF4F4C3}">
      <dsp:nvSpPr>
        <dsp:cNvPr id="0" name=""/>
        <dsp:cNvSpPr/>
      </dsp:nvSpPr>
      <dsp:spPr>
        <a:xfrm>
          <a:off x="3037" y="1726738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B2Chat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037" y="1726738"/>
        <a:ext cx="1644617" cy="986770"/>
      </dsp:txXfrm>
    </dsp:sp>
    <dsp:sp modelId="{E881ACF9-8561-49EB-9A9F-3A1E47C32773}">
      <dsp:nvSpPr>
        <dsp:cNvPr id="0" name=""/>
        <dsp:cNvSpPr/>
      </dsp:nvSpPr>
      <dsp:spPr>
        <a:xfrm>
          <a:off x="1812117" y="1726738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VCA Perú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812117" y="1726738"/>
        <a:ext cx="1644617" cy="986770"/>
      </dsp:txXfrm>
    </dsp:sp>
    <dsp:sp modelId="{0F0A9FF8-63CE-42A9-AFC0-AF0158BC1819}">
      <dsp:nvSpPr>
        <dsp:cNvPr id="0" name=""/>
        <dsp:cNvSpPr/>
      </dsp:nvSpPr>
      <dsp:spPr>
        <a:xfrm>
          <a:off x="3621197" y="1726738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Cliengo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621197" y="1726738"/>
        <a:ext cx="1644617" cy="986770"/>
      </dsp:txXfrm>
    </dsp:sp>
    <dsp:sp modelId="{F07AC4A6-79C8-4FEF-9D35-FFEF8FE0C6DB}">
      <dsp:nvSpPr>
        <dsp:cNvPr id="0" name=""/>
        <dsp:cNvSpPr/>
      </dsp:nvSpPr>
      <dsp:spPr>
        <a:xfrm>
          <a:off x="5430276" y="1726738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chemeClr val="tx1"/>
              </a:solidFill>
              <a:latin typeface="Century Gothic" panose="020B0502020202020204" pitchFamily="34" charset="0"/>
            </a:rPr>
            <a:t>BroadCaster</a:t>
          </a:r>
        </a:p>
      </dsp:txBody>
      <dsp:txXfrm>
        <a:off x="5430276" y="1726738"/>
        <a:ext cx="1644617" cy="986770"/>
      </dsp:txXfrm>
    </dsp:sp>
    <dsp:sp modelId="{C1906D27-D296-46EA-BA4C-022A4764E5D7}">
      <dsp:nvSpPr>
        <dsp:cNvPr id="0" name=""/>
        <dsp:cNvSpPr/>
      </dsp:nvSpPr>
      <dsp:spPr>
        <a:xfrm>
          <a:off x="7239356" y="1726738"/>
          <a:ext cx="1644617" cy="986770"/>
        </a:xfrm>
        <a:prstGeom prst="rect">
          <a:avLst/>
        </a:prstGeom>
        <a:noFill/>
        <a:ln w="12700" cap="flat" cmpd="sng" algn="ctr">
          <a:solidFill>
            <a:srgbClr val="007A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>
              <a:solidFill>
                <a:schemeClr val="tx1"/>
              </a:solidFill>
              <a:latin typeface="Century Gothic" panose="020B0502020202020204" pitchFamily="34" charset="0"/>
            </a:rPr>
            <a:t>Chattigo</a:t>
          </a:r>
          <a:endParaRPr lang="es-PE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39356" y="1726738"/>
        <a:ext cx="1644617" cy="98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49393-6F30-46C2-A043-B60628BAF3B0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06E1C-2AAD-4ABD-ACE8-05D4B5794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580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2) A veces las chicas de Teledigital están en llamadas o reciben mas de 10 consultas al día, lo cual dificulta la atención a los clientes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24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Características de lo solicitado</a:t>
            </a:r>
          </a:p>
          <a:p>
            <a:r>
              <a:rPr lang="es-PE" dirty="0"/>
              <a:t>Agentes</a:t>
            </a:r>
          </a:p>
          <a:p>
            <a:r>
              <a:rPr lang="es-PE" dirty="0"/>
              <a:t>Nodos : DESAGREGAR LA CANTIDAD DE NODOS POR AREAS</a:t>
            </a:r>
          </a:p>
          <a:p>
            <a:r>
              <a:rPr lang="es-PE" dirty="0"/>
              <a:t>..</a:t>
            </a:r>
          </a:p>
          <a:p>
            <a:endParaRPr lang="es-PE" dirty="0"/>
          </a:p>
          <a:p>
            <a:r>
              <a:rPr lang="es-PE" dirty="0"/>
              <a:t>2) Las opciones y los finalistas</a:t>
            </a:r>
          </a:p>
          <a:p>
            <a:endParaRPr lang="es-PE" dirty="0"/>
          </a:p>
          <a:p>
            <a:r>
              <a:rPr lang="es-PE" dirty="0"/>
              <a:t>3) Comparación del soporte</a:t>
            </a:r>
          </a:p>
          <a:p>
            <a:r>
              <a:rPr lang="es-PE" dirty="0"/>
              <a:t>L-v tipos de atención </a:t>
            </a:r>
          </a:p>
          <a:p>
            <a:endParaRPr lang="es-PE" dirty="0"/>
          </a:p>
          <a:p>
            <a:r>
              <a:rPr lang="es-PE" dirty="0"/>
              <a:t>4) Tabla comparativa de precios</a:t>
            </a:r>
          </a:p>
          <a:p>
            <a:endParaRPr lang="es-PE" dirty="0"/>
          </a:p>
          <a:p>
            <a:r>
              <a:rPr lang="es-PE" dirty="0"/>
              <a:t>5) observación: si se selecciona un proveedor no podemos retroceder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48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977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069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85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3) Los demás paquetes de soporte son para los que requieren entrenamiento por inteligencia artificial o configuraciones avanzadas de integraciones.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6) El canal de </a:t>
            </a:r>
            <a:r>
              <a:rPr lang="es-ES" dirty="0" err="1"/>
              <a:t>wpp</a:t>
            </a:r>
            <a:r>
              <a:rPr lang="es-ES" dirty="0"/>
              <a:t> no es compatible con algunos componentes gráficos, por ello requiere un flujo exclusivo.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19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06E1C-2AAD-4ABD-ACE8-05D4B579484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268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5B0AD-6FBD-4CED-A38F-0CE8E0F7B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05EF2-67FE-4C7B-A943-6417FEB35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1F0AD-D420-47C6-937B-3E2D0DB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FA4B4-2847-47D3-B73F-07135350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86DE9-4345-4144-A806-27B5650A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08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F9158-A4B9-4129-85FA-0885A263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48221-C643-40CA-B4AB-ECD348E6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733A-6074-424A-B9AD-0EFF23D9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45245-80F8-4B57-A932-449F5A9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039F0-5E7F-4E93-96D0-DD34B5DF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6FDC09-6156-429D-AD33-FAD390E0B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44A81-5C8D-48BF-976A-120CA2516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B2901-D97C-4340-86FF-00CFD1F2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C4375-0D1A-4986-BC54-A60B48AA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76C61-E097-48CA-B285-BC5F26B9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191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A282-FCBE-4218-B80C-6B0C83B7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D4858-74F0-41ED-BDD1-4B2AB2D2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A5B38-3BF8-482A-A6FC-CAE0FC73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4C17F-BDC2-40E9-A1AA-9C4EE238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5094D-50F7-434D-9617-669865EC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3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16FFB-8B1F-4386-894B-750F779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A0F420-0E6A-411E-9D64-06D6F6322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F4CDB-A107-4C61-9331-2D4D7BA1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DEF82-CCE5-470B-8A88-781E9E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E1C0D-59B6-4367-B8B8-D27FA968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445A9-088F-46DE-95A7-D0E1FD1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7E8BC-5EDD-4125-825E-698AF7941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8EE92C-71CF-4BB2-B1A7-CF4B37CD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48E4E4-C293-4CBB-8DDA-2CA55570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082A98-AAF9-44B8-9DDB-555103FE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41DCC0-9C73-4709-8583-BFC3698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4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88A78-95E6-44AC-859A-EE318634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3E4E-A8FA-4031-8A25-0CDC8F99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3D3A09-956E-48C6-91DE-D6E9104CF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81C77A-26F8-4C30-BC4F-10D46587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08078-3C86-4936-A96A-595F97FF6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7FC70-339A-4649-871E-45C963A8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B52085-84DB-40A5-AAE3-E182CD63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385B96-B176-4FAA-A278-E0525D0C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89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A99D-D41E-44B6-AD16-18659ED5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35CBFB-3CDD-4115-9D4F-84239E4C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FBB3F5-8B83-4A5F-A10F-781B279A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2E537-2A6F-4DAF-840E-0F21E4E6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339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FB54E9-1CFC-4ACA-B236-5A98B06E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0DE484-1EA6-43EC-AC81-04D5C9E1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8DC43C-45D2-44C5-91E0-C6148CAE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2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05E7-C752-441D-AE75-BEF70D71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96044-451B-4DF6-A7A1-D2691803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7EE8A-A52F-40C1-A9BA-BCE771994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209C58-D7AA-41D6-A2A4-E76A7E82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D3087A-251E-469F-9863-D4FEE4F1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B4CC43-20C7-412B-B158-D9CAE063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9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1D02-B259-4D90-80CD-EF75FE9A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C3BBCD-C19D-4703-8559-744E10047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FAF94E-8633-41CD-B096-E51963D72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E7637-646E-4111-9FEA-7580DCBE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4FD3C-2267-4B19-A457-AABFE84E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626A0F-82E9-43FE-9945-81855FA0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37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980644-9707-43CD-9ED6-A463D18F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13DED-C1BE-40B9-8449-33FC0918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BFBE15-80F7-4977-917A-0A76232BC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7C92-6667-4FC7-B56E-583D68A33E3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647D0-539C-44A2-BBD6-243A90C7C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90F46-FA0B-47E3-898B-BB92D5E2A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1F202-BD3A-4669-BE16-539AC2F2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009305"/>
            <a:ext cx="3772750" cy="1017666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Sistema de gestión de mensajería por WhatsApp</a:t>
            </a:r>
            <a:endParaRPr lang="es-PE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AED32F-CB5C-485A-A62F-D16B9437292B}"/>
              </a:ext>
            </a:extLst>
          </p:cNvPr>
          <p:cNvSpPr txBox="1">
            <a:spLocks/>
          </p:cNvSpPr>
          <p:nvPr/>
        </p:nvSpPr>
        <p:spPr>
          <a:xfrm>
            <a:off x="159812" y="3149636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50" charset="0"/>
              <a:ea typeface="+mj-ea"/>
              <a:cs typeface="+mj-cs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4E4875-F3BB-4144-AD96-E92BCEFF634A}"/>
              </a:ext>
            </a:extLst>
          </p:cNvPr>
          <p:cNvGraphicFramePr>
            <a:graphicFrameLocks noGrp="1"/>
          </p:cNvGraphicFramePr>
          <p:nvPr/>
        </p:nvGraphicFramePr>
        <p:xfrm>
          <a:off x="3365488" y="887759"/>
          <a:ext cx="7008608" cy="6349365"/>
        </p:xfrm>
        <a:graphic>
          <a:graphicData uri="http://schemas.openxmlformats.org/drawingml/2006/table">
            <a:tbl>
              <a:tblPr/>
              <a:tblGrid>
                <a:gridCol w="7008608">
                  <a:extLst>
                    <a:ext uri="{9D8B030D-6E8A-4147-A177-3AD203B41FA5}">
                      <a16:colId xmlns:a16="http://schemas.microsoft.com/office/drawing/2014/main" val="448590370"/>
                    </a:ext>
                  </a:extLst>
                </a:gridCol>
              </a:tblGrid>
              <a:tr h="2725271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600" dirty="0">
                          <a:latin typeface="Century Gothic" panose="020B0502020202020204" pitchFamily="34" charset="0"/>
                        </a:rPr>
                        <a:t>Según el análisis realizado, VCA Perú es el proveedor con puntaje más alto, por ello se recomienda su elección para el desarrollo del </a:t>
                      </a: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sistema de gestión de mensajería.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600" dirty="0">
                          <a:latin typeface="Century Gothic" panose="020B0502020202020204" pitchFamily="34" charset="0"/>
                        </a:rPr>
                        <a:t>Se recomienda iniciar con Comercial sin SAC, ya que, los costos disminuirían por la cantidad de nodos que se requerirá.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600" dirty="0">
                          <a:latin typeface="Century Gothic" panose="020B0502020202020204" pitchFamily="34" charset="0"/>
                        </a:rPr>
                        <a:t>Si bien VCA tiene el plan de soporte mas básico a comparación de los demás proveedores, aseguran que no requeriremos un mayor soporte debido a el nivel de implementación que utilizaremos.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600" dirty="0">
                          <a:latin typeface="Century Gothic" panose="020B0502020202020204" pitchFamily="34" charset="0"/>
                        </a:rPr>
                        <a:t>La facturación es mensual, lo cual nos permitiría salir del contrato al segundo o tercer mes de servicio si así lo decidimos.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600" dirty="0">
                          <a:latin typeface="Century Gothic" panose="020B0502020202020204" pitchFamily="34" charset="0"/>
                        </a:rPr>
                        <a:t>Los proveedores comentaron que no se requiere un pago adicional por la verificación o la activación </a:t>
                      </a:r>
                      <a:r>
                        <a:rPr lang="es-PE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es-ES" altLang="ko-KR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WhatsApp Business API.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ES" altLang="ko-KR" sz="16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implementación de un Bot para Instagram, página web o Facebook requiere un costo adicional, sin embargo, se puede adjuntar un link a estos canales para que se derive al Bot de WhatsApp.</a:t>
                      </a:r>
                      <a:endParaRPr lang="es-PE" sz="16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PE" sz="16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PE" sz="1600" dirty="0"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5933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7C173CCD-C3B7-4DCE-83B7-EDA7423AC244}"/>
              </a:ext>
            </a:extLst>
          </p:cNvPr>
          <p:cNvSpPr txBox="1">
            <a:spLocks/>
          </p:cNvSpPr>
          <p:nvPr/>
        </p:nvSpPr>
        <p:spPr>
          <a:xfrm>
            <a:off x="11345" y="787547"/>
            <a:ext cx="2554360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01738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AED32F-CB5C-485A-A62F-D16B9437292B}"/>
              </a:ext>
            </a:extLst>
          </p:cNvPr>
          <p:cNvSpPr txBox="1">
            <a:spLocks/>
          </p:cNvSpPr>
          <p:nvPr/>
        </p:nvSpPr>
        <p:spPr>
          <a:xfrm>
            <a:off x="159812" y="2768636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50" charset="0"/>
              <a:ea typeface="+mj-ea"/>
              <a:cs typeface="+mj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C173CCD-C3B7-4DCE-83B7-EDA7423AC244}"/>
              </a:ext>
            </a:extLst>
          </p:cNvPr>
          <p:cNvSpPr txBox="1">
            <a:spLocks/>
          </p:cNvSpPr>
          <p:nvPr/>
        </p:nvSpPr>
        <p:spPr>
          <a:xfrm>
            <a:off x="11345" y="360831"/>
            <a:ext cx="2554360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VCA PERÚ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2549B6-ADB4-468F-B3D5-6D7121632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37" t="38228" r="21084" b="11441"/>
          <a:stretch/>
        </p:blipFill>
        <p:spPr>
          <a:xfrm>
            <a:off x="3848669" y="2102461"/>
            <a:ext cx="6305267" cy="28928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0CE358-8B6D-40F4-83DA-3E16FB786093}"/>
              </a:ext>
            </a:extLst>
          </p:cNvPr>
          <p:cNvSpPr txBox="1"/>
          <p:nvPr/>
        </p:nvSpPr>
        <p:spPr>
          <a:xfrm>
            <a:off x="341194" y="2588770"/>
            <a:ext cx="1842448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Algunos clientes de VCA PERÚ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6E479-69F4-4BBA-8CE8-BD82B5326970}"/>
              </a:ext>
            </a:extLst>
          </p:cNvPr>
          <p:cNvSpPr txBox="1"/>
          <p:nvPr/>
        </p:nvSpPr>
        <p:spPr>
          <a:xfrm>
            <a:off x="3739487" y="246251"/>
            <a:ext cx="7028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VCA Perú tiene 15 años de experiencia </a:t>
            </a:r>
            <a:r>
              <a:rPr lang="es-ES" dirty="0"/>
              <a:t>implementando soluciones de gestión de activos y servicios.</a:t>
            </a:r>
            <a:r>
              <a:rPr lang="es-PE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Tiene más de 5 años </a:t>
            </a:r>
            <a:r>
              <a:rPr lang="es-ES" dirty="0"/>
              <a:t>siendo parte del proceso de transformación digital de las empresas.</a:t>
            </a:r>
            <a:r>
              <a:rPr lang="es-PE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Y más de 3 </a:t>
            </a:r>
            <a:r>
              <a:rPr lang="es-ES" dirty="0"/>
              <a:t>años creando soluciones de innovación disruptiva.</a:t>
            </a:r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55AFB4-EA7B-466A-80AF-3B465DF2F67C}"/>
              </a:ext>
            </a:extLst>
          </p:cNvPr>
          <p:cNvSpPr txBox="1"/>
          <p:nvPr/>
        </p:nvSpPr>
        <p:spPr>
          <a:xfrm>
            <a:off x="341194" y="5518637"/>
            <a:ext cx="18424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3 Ejemplos 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10163-B524-4C41-A452-ACCB0CC74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51" t="24807" r="55672" b="68238"/>
          <a:stretch/>
        </p:blipFill>
        <p:spPr>
          <a:xfrm>
            <a:off x="4115961" y="5490665"/>
            <a:ext cx="1460310" cy="47668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FC3E346-3F1F-49D8-B75C-C099AFBE96B5}"/>
              </a:ext>
            </a:extLst>
          </p:cNvPr>
          <p:cNvSpPr txBox="1"/>
          <p:nvPr/>
        </p:nvSpPr>
        <p:spPr>
          <a:xfrm>
            <a:off x="4006779" y="5914731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+51 939 605 111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C57F6F-DCDB-4810-A5A0-DC92EA6E99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48" t="23807" r="53769" b="68238"/>
          <a:stretch/>
        </p:blipFill>
        <p:spPr>
          <a:xfrm>
            <a:off x="6363292" y="5456713"/>
            <a:ext cx="1607805" cy="51063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CC911C4-5B41-4C48-8EC3-E9947A7C2D46}"/>
              </a:ext>
            </a:extLst>
          </p:cNvPr>
          <p:cNvSpPr txBox="1"/>
          <p:nvPr/>
        </p:nvSpPr>
        <p:spPr>
          <a:xfrm>
            <a:off x="6294198" y="596257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+51 954 305 555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45AF8A1-175A-4F13-9C89-47B491FB1E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138" t="23691" r="53542" b="69076"/>
          <a:stretch/>
        </p:blipFill>
        <p:spPr>
          <a:xfrm>
            <a:off x="8581619" y="5456713"/>
            <a:ext cx="1745991" cy="49581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4AABE88-5EA8-480E-A823-AB7514967D65}"/>
              </a:ext>
            </a:extLst>
          </p:cNvPr>
          <p:cNvSpPr txBox="1"/>
          <p:nvPr/>
        </p:nvSpPr>
        <p:spPr>
          <a:xfrm>
            <a:off x="8581619" y="597431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+51 902 946 000</a:t>
            </a:r>
          </a:p>
        </p:txBody>
      </p:sp>
    </p:spTree>
    <p:extLst>
      <p:ext uri="{BB962C8B-B14F-4D97-AF65-F5344CB8AC3E}">
        <p14:creationId xmlns:p14="http://schemas.microsoft.com/office/powerpoint/2010/main" val="295290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39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>
            <a:extLst>
              <a:ext uri="{FF2B5EF4-FFF2-40B4-BE49-F238E27FC236}">
                <a16:creationId xmlns:a16="http://schemas.microsoft.com/office/drawing/2014/main" id="{B581BF53-5ECC-46B1-88A6-F595AEE044F5}"/>
              </a:ext>
            </a:extLst>
          </p:cNvPr>
          <p:cNvSpPr txBox="1">
            <a:spLocks/>
          </p:cNvSpPr>
          <p:nvPr/>
        </p:nvSpPr>
        <p:spPr>
          <a:xfrm>
            <a:off x="159813" y="360134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Diagnóstico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DBD331-C0B4-4CAD-B402-E2887472AB48}"/>
              </a:ext>
            </a:extLst>
          </p:cNvPr>
          <p:cNvSpPr txBox="1">
            <a:spLocks/>
          </p:cNvSpPr>
          <p:nvPr/>
        </p:nvSpPr>
        <p:spPr>
          <a:xfrm>
            <a:off x="159813" y="1291171"/>
            <a:ext cx="2257426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dirty="0">
                <a:solidFill>
                  <a:schemeClr val="bg1"/>
                </a:solidFill>
                <a:latin typeface="Gotham Black" pitchFamily="50" charset="0"/>
              </a:rPr>
              <a:t>Situación actual</a:t>
            </a:r>
            <a:endParaRPr lang="es-PE" sz="3200" dirty="0">
              <a:solidFill>
                <a:schemeClr val="bg1"/>
              </a:solidFill>
              <a:latin typeface="Gotham Black" pitchFamily="50" charset="0"/>
            </a:endParaRPr>
          </a:p>
        </p:txBody>
      </p:sp>
      <p:graphicFrame>
        <p:nvGraphicFramePr>
          <p:cNvPr id="22" name="Tabla 52">
            <a:extLst>
              <a:ext uri="{FF2B5EF4-FFF2-40B4-BE49-F238E27FC236}">
                <a16:creationId xmlns:a16="http://schemas.microsoft.com/office/drawing/2014/main" id="{4C272A77-E387-4D6F-B7DD-EDD170DE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41430"/>
              </p:ext>
            </p:extLst>
          </p:nvPr>
        </p:nvGraphicFramePr>
        <p:xfrm>
          <a:off x="3408172" y="452120"/>
          <a:ext cx="6684705" cy="449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235">
                  <a:extLst>
                    <a:ext uri="{9D8B030D-6E8A-4147-A177-3AD203B41FA5}">
                      <a16:colId xmlns:a16="http://schemas.microsoft.com/office/drawing/2014/main" val="2379197961"/>
                    </a:ext>
                  </a:extLst>
                </a:gridCol>
                <a:gridCol w="2228235">
                  <a:extLst>
                    <a:ext uri="{9D8B030D-6E8A-4147-A177-3AD203B41FA5}">
                      <a16:colId xmlns:a16="http://schemas.microsoft.com/office/drawing/2014/main" val="2404829840"/>
                    </a:ext>
                  </a:extLst>
                </a:gridCol>
                <a:gridCol w="2228235">
                  <a:extLst>
                    <a:ext uri="{9D8B030D-6E8A-4147-A177-3AD203B41FA5}">
                      <a16:colId xmlns:a16="http://schemas.microsoft.com/office/drawing/2014/main" val="3305957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Century Gothic" panose="020B0502020202020204" pitchFamily="34" charset="0"/>
                        </a:rPr>
                        <a:t>Comparativo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Century Gothic" panose="020B0502020202020204" pitchFamily="34" charset="0"/>
                        </a:rPr>
                        <a:t>WPP Business</a:t>
                      </a:r>
                    </a:p>
                    <a:p>
                      <a:pPr algn="ctr"/>
                      <a:r>
                        <a:rPr lang="es-PE" sz="1200" dirty="0">
                          <a:latin typeface="Century Gothic" panose="020B0502020202020204" pitchFamily="34" charset="0"/>
                        </a:rPr>
                        <a:t>(Actual)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Century Gothic" panose="020B0502020202020204" pitchFamily="34" charset="0"/>
                        </a:rPr>
                        <a:t>WPP Business Api (Propuesta)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74359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Atención al cliente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L-V, 9:00 am a 5:00 pm.</a:t>
                      </a:r>
                    </a:p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Sábado hasta las 12:00 hrs.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Century Gothic" panose="020B0502020202020204" pitchFamily="34" charset="0"/>
                        </a:rPr>
                        <a:t>24/7 (primera interacción)</a:t>
                      </a:r>
                    </a:p>
                    <a:p>
                      <a:endParaRPr lang="es-P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49978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Captura de datos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Transcripción con Excel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Sistema captura información dada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4036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Derivación de leads</a:t>
                      </a:r>
                    </a:p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(Asignación de área)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Manual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Automática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94382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Tiempo de atención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Sujeto a la disponibilidad de las ejecutivas.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Primera interacción: instantánea 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435074"/>
                  </a:ext>
                </a:extLst>
              </a:tr>
              <a:tr h="516900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Reportería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Manual (requiere actualización de Excel)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Reporte automático de BD 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58859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Dispositivo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Dependencia de equipo celular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Plataforma en línea / app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724952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200" b="1" dirty="0">
                          <a:latin typeface="Century Gothic" panose="020B0502020202020204" pitchFamily="34" charset="0"/>
                        </a:rPr>
                        <a:t>Almacenamiento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Del equipo celular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Century Gothic" panose="020B0502020202020204" pitchFamily="34" charset="0"/>
                        </a:rPr>
                        <a:t>En la nube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4496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66253A1-4FFA-4940-B5C0-F0FEA653E30F}"/>
              </a:ext>
            </a:extLst>
          </p:cNvPr>
          <p:cNvSpPr txBox="1"/>
          <p:nvPr/>
        </p:nvSpPr>
        <p:spPr>
          <a:xfrm>
            <a:off x="3408172" y="5173030"/>
            <a:ext cx="7107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Reducirá el tiempo de atención, lo cual mejorará la satisfacción de los clientes.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Aumentará la capacidad de gestión de las consultas recibidas.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Ayudará a </a:t>
            </a:r>
            <a:r>
              <a:rPr lang="es-ES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promocionar los productos de Muya y también, a acelerar el proceso de decisión de compra a los clientes potenciales.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Permitirá medir el rendimiento de cada agente.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Posibilitará cuantificar el tipo de consultas recibidas y un mejor control de estas.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E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5C4D360-64A8-45B7-92BB-BF7246A37B8F}"/>
              </a:ext>
            </a:extLst>
          </p:cNvPr>
          <p:cNvSpPr txBox="1">
            <a:spLocks/>
          </p:cNvSpPr>
          <p:nvPr/>
        </p:nvSpPr>
        <p:spPr>
          <a:xfrm>
            <a:off x="176931" y="5438302"/>
            <a:ext cx="2257426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dirty="0">
                <a:solidFill>
                  <a:schemeClr val="bg1"/>
                </a:solidFill>
                <a:latin typeface="Gotham Black" pitchFamily="50" charset="0"/>
              </a:rPr>
              <a:t>Beneficios para Muya </a:t>
            </a:r>
            <a:endParaRPr lang="es-PE" sz="3200" dirty="0">
              <a:solidFill>
                <a:schemeClr val="bg1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/>
      <p:bldP spid="3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>
            <a:extLst>
              <a:ext uri="{FF2B5EF4-FFF2-40B4-BE49-F238E27FC236}">
                <a16:creationId xmlns:a16="http://schemas.microsoft.com/office/drawing/2014/main" id="{B581BF53-5ECC-46B1-88A6-F595AEE044F5}"/>
              </a:ext>
            </a:extLst>
          </p:cNvPr>
          <p:cNvSpPr txBox="1">
            <a:spLocks/>
          </p:cNvSpPr>
          <p:nvPr/>
        </p:nvSpPr>
        <p:spPr>
          <a:xfrm>
            <a:off x="159813" y="360134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Diagnóstico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DBD331-C0B4-4CAD-B402-E2887472AB48}"/>
              </a:ext>
            </a:extLst>
          </p:cNvPr>
          <p:cNvSpPr txBox="1">
            <a:spLocks/>
          </p:cNvSpPr>
          <p:nvPr/>
        </p:nvSpPr>
        <p:spPr>
          <a:xfrm>
            <a:off x="159813" y="1291171"/>
            <a:ext cx="2257426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dirty="0">
                <a:solidFill>
                  <a:schemeClr val="bg1"/>
                </a:solidFill>
                <a:latin typeface="Gotham Black" pitchFamily="50" charset="0"/>
              </a:rPr>
              <a:t>Características de lo solicitado</a:t>
            </a: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54272316-6350-48DF-A2CC-90F0D0E9DC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5280" y="1073989"/>
            <a:ext cx="758752" cy="601257"/>
          </a:xfrm>
          <a:prstGeom prst="rect">
            <a:avLst/>
          </a:prstGeom>
          <a:solidFill>
            <a:srgbClr val="207467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A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9F625DE6-1F6C-481B-B1D2-1186567FDF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5280" y="2220291"/>
            <a:ext cx="701340" cy="601257"/>
          </a:xfrm>
          <a:prstGeom prst="rect">
            <a:avLst/>
          </a:prstGeom>
          <a:solidFill>
            <a:srgbClr val="FEB856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B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318C78A7-B005-4945-A77B-13E0564486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5280" y="3294770"/>
            <a:ext cx="758752" cy="601257"/>
          </a:xfrm>
          <a:prstGeom prst="rect">
            <a:avLst/>
          </a:prstGeom>
          <a:solidFill>
            <a:srgbClr val="207467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C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5D32E135-653D-49AA-B568-EE91FDCF27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5280" y="4373416"/>
            <a:ext cx="758752" cy="601257"/>
          </a:xfrm>
          <a:prstGeom prst="rect">
            <a:avLst/>
          </a:prstGeom>
          <a:solidFill>
            <a:srgbClr val="FEB856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D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1B57441E-B51E-4EB0-B40E-7BABA46B07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1373" y="999568"/>
            <a:ext cx="5438487" cy="750097"/>
          </a:xfrm>
          <a:prstGeom prst="rect">
            <a:avLst/>
          </a:prstGeom>
          <a:solidFill>
            <a:srgbClr val="207467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77D9982C-AEA5-483D-BC88-4966C88C1E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1378" y="2126369"/>
            <a:ext cx="5438476" cy="750098"/>
          </a:xfrm>
          <a:prstGeom prst="rect">
            <a:avLst/>
          </a:prstGeom>
          <a:solidFill>
            <a:srgbClr val="FEB856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DB8B578F-3B06-460E-9732-E2560A747B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1381" y="3200848"/>
            <a:ext cx="5438477" cy="732620"/>
          </a:xfrm>
          <a:prstGeom prst="rect">
            <a:avLst/>
          </a:prstGeom>
          <a:solidFill>
            <a:srgbClr val="207467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C610C7E8-66D2-4879-A972-E2484ED97C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1377" y="4279494"/>
            <a:ext cx="5438475" cy="952928"/>
          </a:xfrm>
          <a:prstGeom prst="rect">
            <a:avLst/>
          </a:prstGeom>
          <a:solidFill>
            <a:srgbClr val="FEB856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44E5C552-C1CE-405F-9BE1-6307DEA383CA}"/>
              </a:ext>
            </a:extLst>
          </p:cNvPr>
          <p:cNvSpPr txBox="1"/>
          <p:nvPr/>
        </p:nvSpPr>
        <p:spPr bwMode="auto">
          <a:xfrm>
            <a:off x="4552498" y="1064205"/>
            <a:ext cx="543848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bg1"/>
                </a:solidFill>
                <a:latin typeface="Gotham Black"/>
              </a:rPr>
              <a:t>Se buscó una plataforma multi-agente que permita gestionar la comunicación que se realiza por nuestro canal de WhatsApp.</a:t>
            </a:r>
            <a:endParaRPr lang="es-PE" sz="1600" dirty="0">
              <a:solidFill>
                <a:schemeClr val="bg1"/>
              </a:solidFill>
              <a:latin typeface="Gotham Black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747BFA46-E547-48E6-B3B6-EA12D17B9542}"/>
              </a:ext>
            </a:extLst>
          </p:cNvPr>
          <p:cNvSpPr txBox="1"/>
          <p:nvPr/>
        </p:nvSpPr>
        <p:spPr bwMode="auto">
          <a:xfrm>
            <a:off x="4531374" y="2191056"/>
            <a:ext cx="5381352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altLang="ko-KR" sz="1600" dirty="0">
                <a:solidFill>
                  <a:prstClr val="white"/>
                </a:solidFill>
                <a:latin typeface="Gotham Black"/>
                <a:ea typeface="Arial Unicode MS"/>
                <a:cs typeface="Arial" pitchFamily="34" charset="0"/>
              </a:rPr>
              <a:t>La solución deberá incluir la activación de 2 números WhatsApp Business API, uno para Perú y otro para Ecuador.*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DA0DCA85-5A74-4FDE-8AA9-A3AC87056F0D}"/>
              </a:ext>
            </a:extLst>
          </p:cNvPr>
          <p:cNvSpPr txBox="1"/>
          <p:nvPr/>
        </p:nvSpPr>
        <p:spPr bwMode="auto">
          <a:xfrm>
            <a:off x="4564728" y="3247762"/>
            <a:ext cx="534799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600" dirty="0">
                <a:solidFill>
                  <a:schemeClr val="bg1"/>
                </a:solidFill>
                <a:latin typeface="Gotham Black"/>
              </a:rPr>
              <a:t>Se solicitó un total de 5 licencias distribuidas en: un supervisor/administrador y 4 agentes para las áreas de Teledigital y SAC .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289E444F-1401-4359-A9C7-040F4076C64C}"/>
              </a:ext>
            </a:extLst>
          </p:cNvPr>
          <p:cNvSpPr txBox="1"/>
          <p:nvPr/>
        </p:nvSpPr>
        <p:spPr bwMode="auto">
          <a:xfrm>
            <a:off x="4531373" y="4317454"/>
            <a:ext cx="5385341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bg1"/>
                </a:solidFill>
                <a:latin typeface="Gotham Black"/>
              </a:rPr>
              <a:t>La cantidad de nodos que  necesitará el Bot de Grupo Muya     son entre 75 y 90 aproximadamente. Teledigital requiere 23     nodos y SAC, 51 nodos aprox.</a:t>
            </a:r>
            <a:endParaRPr lang="es-PE" sz="1600" dirty="0">
              <a:solidFill>
                <a:schemeClr val="bg1"/>
              </a:solidFill>
              <a:latin typeface="Gotham Black"/>
            </a:endParaRP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6CA62F47-EB34-4E55-9E37-B43E729638FB}"/>
              </a:ext>
            </a:extLst>
          </p:cNvPr>
          <p:cNvSpPr>
            <a:spLocks noChangeAspect="1"/>
          </p:cNvSpPr>
          <p:nvPr/>
        </p:nvSpPr>
        <p:spPr>
          <a:xfrm rot="2160000">
            <a:off x="10203204" y="2276551"/>
            <a:ext cx="308401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C1F4C635-A970-43C0-ACF7-414354819284}"/>
              </a:ext>
            </a:extLst>
          </p:cNvPr>
          <p:cNvSpPr/>
          <p:nvPr/>
        </p:nvSpPr>
        <p:spPr>
          <a:xfrm>
            <a:off x="10223313" y="1181802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20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4E9E28CC-FA0C-4FA9-A162-6D5355EAA8E4}"/>
              </a:ext>
            </a:extLst>
          </p:cNvPr>
          <p:cNvSpPr/>
          <p:nvPr/>
        </p:nvSpPr>
        <p:spPr>
          <a:xfrm>
            <a:off x="10180554" y="3355447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20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Smiley Face 15">
            <a:extLst>
              <a:ext uri="{FF2B5EF4-FFF2-40B4-BE49-F238E27FC236}">
                <a16:creationId xmlns:a16="http://schemas.microsoft.com/office/drawing/2014/main" id="{2825C196-2305-486D-BBF2-45149A86A84E}"/>
              </a:ext>
            </a:extLst>
          </p:cNvPr>
          <p:cNvSpPr/>
          <p:nvPr/>
        </p:nvSpPr>
        <p:spPr>
          <a:xfrm>
            <a:off x="10161979" y="4373416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772D8A-612D-447F-B0C7-021932D2C87E}"/>
              </a:ext>
            </a:extLst>
          </p:cNvPr>
          <p:cNvSpPr txBox="1"/>
          <p:nvPr/>
        </p:nvSpPr>
        <p:spPr>
          <a:xfrm>
            <a:off x="3595280" y="5489503"/>
            <a:ext cx="7533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chemeClr val="dk1"/>
                </a:solidFill>
                <a:latin typeface="Century Gothic" panose="020B0502020202020204" pitchFamily="34" charset="0"/>
              </a:rPr>
              <a:t>*IMPORTANTE: Una vez que nuestra cuenta de WhatsApp Business se active como WhatsApp Business API, estaremos obligados a la asociación con un proveedor para mantener activa la línea celular de Muya.</a:t>
            </a:r>
          </a:p>
        </p:txBody>
      </p:sp>
    </p:spTree>
    <p:extLst>
      <p:ext uri="{BB962C8B-B14F-4D97-AF65-F5344CB8AC3E}">
        <p14:creationId xmlns:p14="http://schemas.microsoft.com/office/powerpoint/2010/main" val="28667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4" grpId="0"/>
      <p:bldP spid="27" grpId="0"/>
      <p:bldP spid="30" grpId="0"/>
      <p:bldP spid="33" grpId="0" animBg="1"/>
      <p:bldP spid="34" grpId="0" animBg="1"/>
      <p:bldP spid="35" grpId="0" animBg="1"/>
      <p:bldP spid="3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589"/>
          <a:stretch/>
        </p:blipFill>
        <p:spPr>
          <a:xfrm>
            <a:off x="1" y="0"/>
            <a:ext cx="12200964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4961" y="5625413"/>
            <a:ext cx="620295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8"/>
              </a:lnSpc>
            </a:pPr>
            <a:r>
              <a:rPr lang="en-US" sz="3386" b="1" dirty="0">
                <a:solidFill>
                  <a:srgbClr val="FFFFFF"/>
                </a:solidFill>
                <a:latin typeface="Century Gothic" panose="020B0502020202020204" pitchFamily="34" charset="0"/>
              </a:rPr>
              <a:t>PROPUESTAS</a:t>
            </a:r>
          </a:p>
        </p:txBody>
      </p:sp>
    </p:spTree>
    <p:extLst>
      <p:ext uri="{BB962C8B-B14F-4D97-AF65-F5344CB8AC3E}">
        <p14:creationId xmlns:p14="http://schemas.microsoft.com/office/powerpoint/2010/main" val="25886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0AF225A-1A47-46CF-A300-928012641535}"/>
              </a:ext>
            </a:extLst>
          </p:cNvPr>
          <p:cNvSpPr txBox="1">
            <a:spLocks/>
          </p:cNvSpPr>
          <p:nvPr/>
        </p:nvSpPr>
        <p:spPr>
          <a:xfrm>
            <a:off x="70363" y="1086702"/>
            <a:ext cx="2394549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Proveedores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AD19235-9196-4EFB-8C0A-91B85D32D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674656"/>
              </p:ext>
            </p:extLst>
          </p:nvPr>
        </p:nvGraphicFramePr>
        <p:xfrm>
          <a:off x="2874682" y="651506"/>
          <a:ext cx="8887012" cy="328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82CAE777-B29F-4CEB-9F6E-6C3255B50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505" y="912366"/>
            <a:ext cx="994199" cy="5047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1189778-27E6-4C11-8D22-5AB259CB5C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358" t="3889" r="3721" b="83889"/>
          <a:stretch/>
        </p:blipFill>
        <p:spPr>
          <a:xfrm>
            <a:off x="4879818" y="833549"/>
            <a:ext cx="1225147" cy="5835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1A5F12-73D5-4546-8362-279C92202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364" y="829067"/>
            <a:ext cx="981318" cy="5152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4647569-A447-47C8-A075-0C7D91039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5407" y="912366"/>
            <a:ext cx="1090294" cy="4558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979423B-FC3E-46AE-A68F-EA30F330167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76" t="12500" r="73646" b="77083"/>
          <a:stretch/>
        </p:blipFill>
        <p:spPr>
          <a:xfrm>
            <a:off x="10200359" y="970913"/>
            <a:ext cx="1481799" cy="4279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A1C6624-824B-4775-AF4C-906744CFC2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76" t="11330" r="83382" b="80208"/>
          <a:stretch/>
        </p:blipFill>
        <p:spPr>
          <a:xfrm>
            <a:off x="3123610" y="3181063"/>
            <a:ext cx="1247529" cy="4053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23AB71-B06B-4C25-8D47-704C9160E27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301" t="14114" r="10892" b="4751"/>
          <a:stretch/>
        </p:blipFill>
        <p:spPr>
          <a:xfrm>
            <a:off x="5221647" y="3176580"/>
            <a:ext cx="656729" cy="42776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BD68A89-637D-4C17-A3AD-E7409ECDE3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4777" y="3203879"/>
            <a:ext cx="1086821" cy="4004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698D515-5567-4D43-ADCE-A6DB89611CE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75" t="9361" r="69371" b="79632"/>
          <a:stretch/>
        </p:blipFill>
        <p:spPr>
          <a:xfrm>
            <a:off x="8447742" y="3203879"/>
            <a:ext cx="1440330" cy="40046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BDBBCEC-C108-42FA-AFCE-A217BB9D929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3988" t="30543" r="64641" b="64329"/>
          <a:stretch/>
        </p:blipFill>
        <p:spPr>
          <a:xfrm>
            <a:off x="10267990" y="3176580"/>
            <a:ext cx="1404472" cy="35617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2DDA201-4D0C-40CE-9E21-6F8A4FB52F1F}"/>
              </a:ext>
            </a:extLst>
          </p:cNvPr>
          <p:cNvGrpSpPr/>
          <p:nvPr/>
        </p:nvGrpSpPr>
        <p:grpSpPr>
          <a:xfrm>
            <a:off x="3293034" y="4479554"/>
            <a:ext cx="8050306" cy="1605570"/>
            <a:chOff x="3433482" y="4525739"/>
            <a:chExt cx="8050306" cy="161304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4360AD1-EEC6-40E1-801A-39922722DB3D}"/>
                </a:ext>
              </a:extLst>
            </p:cNvPr>
            <p:cNvSpPr/>
            <p:nvPr/>
          </p:nvSpPr>
          <p:spPr>
            <a:xfrm>
              <a:off x="3433482" y="4525739"/>
              <a:ext cx="8050306" cy="1613048"/>
            </a:xfrm>
            <a:prstGeom prst="rect">
              <a:avLst/>
            </a:prstGeom>
            <a:noFill/>
            <a:ln w="28575">
              <a:solidFill>
                <a:srgbClr val="007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007A5A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F4F90204-106C-41AE-B18C-86B621FBF269}"/>
                </a:ext>
              </a:extLst>
            </p:cNvPr>
            <p:cNvSpPr txBox="1"/>
            <p:nvPr/>
          </p:nvSpPr>
          <p:spPr>
            <a:xfrm>
              <a:off x="3481710" y="4585640"/>
              <a:ext cx="8002078" cy="1529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PE" sz="1600" dirty="0">
                  <a:latin typeface="Century Gothic" panose="020B0502020202020204" pitchFamily="34" charset="0"/>
                </a:rPr>
                <a:t>Se realizó una primera entrevista a más de 10 proveedores y se los evaluó por criterios de precios, características de las plataformas y beneficios de los servicios ofrecidos. Luego, se seleccionó a 3 proveedores finalistas para compararlos.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43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>
            <a:extLst>
              <a:ext uri="{FF2B5EF4-FFF2-40B4-BE49-F238E27FC236}">
                <a16:creationId xmlns:a16="http://schemas.microsoft.com/office/drawing/2014/main" id="{B581BF53-5ECC-46B1-88A6-F595AEE044F5}"/>
              </a:ext>
            </a:extLst>
          </p:cNvPr>
          <p:cNvSpPr txBox="1">
            <a:spLocks/>
          </p:cNvSpPr>
          <p:nvPr/>
        </p:nvSpPr>
        <p:spPr>
          <a:xfrm>
            <a:off x="159813" y="360134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Diagnóstico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CD60BB-71B3-43FC-9B12-D852ECE43143}"/>
              </a:ext>
            </a:extLst>
          </p:cNvPr>
          <p:cNvSpPr txBox="1"/>
          <p:nvPr/>
        </p:nvSpPr>
        <p:spPr>
          <a:xfrm>
            <a:off x="66654" y="1381442"/>
            <a:ext cx="2257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Gotham Black" pitchFamily="50" charset="0"/>
              </a:rPr>
              <a:t>Cuadro comparativo de soporte </a:t>
            </a:r>
          </a:p>
        </p:txBody>
      </p:sp>
      <p:graphicFrame>
        <p:nvGraphicFramePr>
          <p:cNvPr id="5" name="Tabla 52">
            <a:extLst>
              <a:ext uri="{FF2B5EF4-FFF2-40B4-BE49-F238E27FC236}">
                <a16:creationId xmlns:a16="http://schemas.microsoft.com/office/drawing/2014/main" id="{7B051D71-1578-4800-93DE-21C0F0B22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11710"/>
              </p:ext>
            </p:extLst>
          </p:nvPr>
        </p:nvGraphicFramePr>
        <p:xfrm>
          <a:off x="3530461" y="711206"/>
          <a:ext cx="6828190" cy="374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638">
                  <a:extLst>
                    <a:ext uri="{9D8B030D-6E8A-4147-A177-3AD203B41FA5}">
                      <a16:colId xmlns:a16="http://schemas.microsoft.com/office/drawing/2014/main" val="2379197961"/>
                    </a:ext>
                  </a:extLst>
                </a:gridCol>
                <a:gridCol w="1365638">
                  <a:extLst>
                    <a:ext uri="{9D8B030D-6E8A-4147-A177-3AD203B41FA5}">
                      <a16:colId xmlns:a16="http://schemas.microsoft.com/office/drawing/2014/main" val="2404829840"/>
                    </a:ext>
                  </a:extLst>
                </a:gridCol>
                <a:gridCol w="1365638">
                  <a:extLst>
                    <a:ext uri="{9D8B030D-6E8A-4147-A177-3AD203B41FA5}">
                      <a16:colId xmlns:a16="http://schemas.microsoft.com/office/drawing/2014/main" val="3305957591"/>
                    </a:ext>
                  </a:extLst>
                </a:gridCol>
                <a:gridCol w="1365638">
                  <a:extLst>
                    <a:ext uri="{9D8B030D-6E8A-4147-A177-3AD203B41FA5}">
                      <a16:colId xmlns:a16="http://schemas.microsoft.com/office/drawing/2014/main" val="3938366514"/>
                    </a:ext>
                  </a:extLst>
                </a:gridCol>
                <a:gridCol w="1365638">
                  <a:extLst>
                    <a:ext uri="{9D8B030D-6E8A-4147-A177-3AD203B41FA5}">
                      <a16:colId xmlns:a16="http://schemas.microsoft.com/office/drawing/2014/main" val="2995365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Comparativo de soporte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ZEN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VCA (Plan Básico)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VCA*(Plan Estándar)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BroadCaster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74359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400" b="1" dirty="0">
                          <a:latin typeface="Century Gothic" panose="020B0502020202020204" pitchFamily="34" charset="0"/>
                        </a:rPr>
                        <a:t>Horas de atención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09:00 a 17:00 hrs.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11:00 a 16:00 hrs.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09:00 a 18:00 hrs.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24/7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4036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400" b="1" dirty="0">
                          <a:latin typeface="Century Gothic" panose="020B0502020202020204" pitchFamily="34" charset="0"/>
                        </a:rPr>
                        <a:t>Días de atención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lunes a viernes.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lunes a viernes.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lunes a viernes.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24/7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94382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400" b="1" dirty="0">
                          <a:latin typeface="Century Gothic" panose="020B0502020202020204" pitchFamily="34" charset="0"/>
                        </a:rPr>
                        <a:t>Medio de atención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Correo electrónico.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Correo electrónico.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Correo electrónico.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Correo electrónico y chats.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435074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400" b="1" dirty="0">
                          <a:latin typeface="Century Gothic" panose="020B0502020202020204" pitchFamily="34" charset="0"/>
                        </a:rPr>
                        <a:t>Tiempo de respuesta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90 minutos a 6 hrs. 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24 hrs. como máximo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latin typeface="Century Gothic" panose="020B0502020202020204" pitchFamily="34" charset="0"/>
                        </a:rPr>
                        <a:t>8 hrs. como máximo</a:t>
                      </a:r>
                    </a:p>
                    <a:p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De 60 minutos a 3hrs.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93689"/>
                  </a:ext>
                </a:extLst>
              </a:tr>
              <a:tr h="586643">
                <a:tc>
                  <a:txBody>
                    <a:bodyPr/>
                    <a:lstStyle/>
                    <a:p>
                      <a:r>
                        <a:rPr lang="es-PE" sz="1400" b="1" dirty="0">
                          <a:latin typeface="Century Gothic" panose="020B0502020202020204" pitchFamily="34" charset="0"/>
                        </a:rPr>
                        <a:t>Precio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Incluido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Plan Básico incluido*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$ 500 mensual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Century Gothic" panose="020B0502020202020204" pitchFamily="34" charset="0"/>
                        </a:rPr>
                        <a:t>Incluido</a:t>
                      </a:r>
                    </a:p>
                  </a:txBody>
                  <a:tcPr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8651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7B2D3C3-E16C-4F5F-A504-110A8FC21DA3}"/>
              </a:ext>
            </a:extLst>
          </p:cNvPr>
          <p:cNvSpPr txBox="1"/>
          <p:nvPr/>
        </p:nvSpPr>
        <p:spPr>
          <a:xfrm>
            <a:off x="159813" y="4773843"/>
            <a:ext cx="2257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Gotham Black" pitchFamily="50" charset="0"/>
              </a:rPr>
              <a:t>Cuadro comparativo de Integraciones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0619317-3931-47BC-A59F-ACCC2122A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2012"/>
              </p:ext>
            </p:extLst>
          </p:nvPr>
        </p:nvGraphicFramePr>
        <p:xfrm>
          <a:off x="3530461" y="4897114"/>
          <a:ext cx="650064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61">
                  <a:extLst>
                    <a:ext uri="{9D8B030D-6E8A-4147-A177-3AD203B41FA5}">
                      <a16:colId xmlns:a16="http://schemas.microsoft.com/office/drawing/2014/main" val="682988752"/>
                    </a:ext>
                  </a:extLst>
                </a:gridCol>
                <a:gridCol w="1625161">
                  <a:extLst>
                    <a:ext uri="{9D8B030D-6E8A-4147-A177-3AD203B41FA5}">
                      <a16:colId xmlns:a16="http://schemas.microsoft.com/office/drawing/2014/main" val="461803766"/>
                    </a:ext>
                  </a:extLst>
                </a:gridCol>
                <a:gridCol w="1625161">
                  <a:extLst>
                    <a:ext uri="{9D8B030D-6E8A-4147-A177-3AD203B41FA5}">
                      <a16:colId xmlns:a16="http://schemas.microsoft.com/office/drawing/2014/main" val="162908432"/>
                    </a:ext>
                  </a:extLst>
                </a:gridCol>
                <a:gridCol w="1625161">
                  <a:extLst>
                    <a:ext uri="{9D8B030D-6E8A-4147-A177-3AD203B41FA5}">
                      <a16:colId xmlns:a16="http://schemas.microsoft.com/office/drawing/2014/main" val="852390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Comparativo de soporte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ZEN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VCA (Plan Básico)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latin typeface="Century Gothic" panose="020B0502020202020204" pitchFamily="34" charset="0"/>
                        </a:rPr>
                        <a:t>BroadCaster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26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Integraciones API con sistemas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$ 1,200.00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$ 500.00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$ 50 x hora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4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5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9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0AF225A-1A47-46CF-A300-928012641535}"/>
              </a:ext>
            </a:extLst>
          </p:cNvPr>
          <p:cNvSpPr txBox="1">
            <a:spLocks/>
          </p:cNvSpPr>
          <p:nvPr/>
        </p:nvSpPr>
        <p:spPr>
          <a:xfrm>
            <a:off x="91250" y="1056486"/>
            <a:ext cx="2394549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Comparativo de Precios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AED32F-CB5C-485A-A62F-D16B9437292B}"/>
              </a:ext>
            </a:extLst>
          </p:cNvPr>
          <p:cNvSpPr txBox="1">
            <a:spLocks/>
          </p:cNvSpPr>
          <p:nvPr/>
        </p:nvSpPr>
        <p:spPr>
          <a:xfrm>
            <a:off x="159812" y="3149636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50" charset="0"/>
              <a:ea typeface="+mj-ea"/>
              <a:cs typeface="+mj-cs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15F56660-CA46-4678-A020-FD2D0FDB3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48711"/>
              </p:ext>
            </p:extLst>
          </p:nvPr>
        </p:nvGraphicFramePr>
        <p:xfrm>
          <a:off x="3739487" y="1139105"/>
          <a:ext cx="6839389" cy="454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18">
                  <a:extLst>
                    <a:ext uri="{9D8B030D-6E8A-4147-A177-3AD203B41FA5}">
                      <a16:colId xmlns:a16="http://schemas.microsoft.com/office/drawing/2014/main" val="1398204974"/>
                    </a:ext>
                  </a:extLst>
                </a:gridCol>
                <a:gridCol w="1692069">
                  <a:extLst>
                    <a:ext uri="{9D8B030D-6E8A-4147-A177-3AD203B41FA5}">
                      <a16:colId xmlns:a16="http://schemas.microsoft.com/office/drawing/2014/main" val="2063556696"/>
                    </a:ext>
                  </a:extLst>
                </a:gridCol>
                <a:gridCol w="1650801">
                  <a:extLst>
                    <a:ext uri="{9D8B030D-6E8A-4147-A177-3AD203B41FA5}">
                      <a16:colId xmlns:a16="http://schemas.microsoft.com/office/drawing/2014/main" val="1523500622"/>
                    </a:ext>
                  </a:extLst>
                </a:gridCol>
                <a:gridCol w="1650801">
                  <a:extLst>
                    <a:ext uri="{9D8B030D-6E8A-4147-A177-3AD203B41FA5}">
                      <a16:colId xmlns:a16="http://schemas.microsoft.com/office/drawing/2014/main" val="3556332151"/>
                    </a:ext>
                  </a:extLst>
                </a:gridCol>
              </a:tblGrid>
              <a:tr h="7294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Proveedor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VCA*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BroadCaster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28121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Configuración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(Pago Único)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$ 765.00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$ 400.00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00891"/>
                  </a:ext>
                </a:extLst>
              </a:tr>
              <a:tr h="821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Costo Mensual </a:t>
                      </a:r>
                      <a:br>
                        <a:rPr lang="es-ES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s-ES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(5 agentes)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$ 280.25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$ 139.00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$ 349.00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56461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Costo Anual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$ 3363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$ 1668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$ 4188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481358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Costo x Número adicional mensual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$ 0.00</a:t>
                      </a:r>
                      <a:b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Permite hasta 10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$ 19.00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823465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Pago total anual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$ 4128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$ 2296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$ 4388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34859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3303F8D-F4FE-4064-B64D-5A7DC80B67B0}"/>
              </a:ext>
            </a:extLst>
          </p:cNvPr>
          <p:cNvSpPr txBox="1"/>
          <p:nvPr/>
        </p:nvSpPr>
        <p:spPr>
          <a:xfrm>
            <a:off x="3739487" y="5909481"/>
            <a:ext cx="34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*Incluye el plan de soporte básico.</a:t>
            </a:r>
          </a:p>
        </p:txBody>
      </p:sp>
    </p:spTree>
    <p:extLst>
      <p:ext uri="{BB962C8B-B14F-4D97-AF65-F5344CB8AC3E}">
        <p14:creationId xmlns:p14="http://schemas.microsoft.com/office/powerpoint/2010/main" val="5689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0AF225A-1A47-46CF-A300-928012641535}"/>
              </a:ext>
            </a:extLst>
          </p:cNvPr>
          <p:cNvSpPr txBox="1">
            <a:spLocks/>
          </p:cNvSpPr>
          <p:nvPr/>
        </p:nvSpPr>
        <p:spPr>
          <a:xfrm>
            <a:off x="91250" y="1056486"/>
            <a:ext cx="2394549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Comparativo de Precios de envió de mensajes adicionales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AED32F-CB5C-485A-A62F-D16B9437292B}"/>
              </a:ext>
            </a:extLst>
          </p:cNvPr>
          <p:cNvSpPr txBox="1">
            <a:spLocks/>
          </p:cNvSpPr>
          <p:nvPr/>
        </p:nvSpPr>
        <p:spPr>
          <a:xfrm>
            <a:off x="159812" y="3149636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50" charset="0"/>
              <a:ea typeface="+mj-ea"/>
              <a:cs typeface="+mj-cs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15F56660-CA46-4678-A020-FD2D0FDB3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96308"/>
              </p:ext>
            </p:extLst>
          </p:nvPr>
        </p:nvGraphicFramePr>
        <p:xfrm>
          <a:off x="3544604" y="178163"/>
          <a:ext cx="6633323" cy="630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52">
                  <a:extLst>
                    <a:ext uri="{9D8B030D-6E8A-4147-A177-3AD203B41FA5}">
                      <a16:colId xmlns:a16="http://schemas.microsoft.com/office/drawing/2014/main" val="1398204974"/>
                    </a:ext>
                  </a:extLst>
                </a:gridCol>
                <a:gridCol w="1692069">
                  <a:extLst>
                    <a:ext uri="{9D8B030D-6E8A-4147-A177-3AD203B41FA5}">
                      <a16:colId xmlns:a16="http://schemas.microsoft.com/office/drawing/2014/main" val="2063556696"/>
                    </a:ext>
                  </a:extLst>
                </a:gridCol>
                <a:gridCol w="1650801">
                  <a:extLst>
                    <a:ext uri="{9D8B030D-6E8A-4147-A177-3AD203B41FA5}">
                      <a16:colId xmlns:a16="http://schemas.microsoft.com/office/drawing/2014/main" val="1523500622"/>
                    </a:ext>
                  </a:extLst>
                </a:gridCol>
                <a:gridCol w="1650801">
                  <a:extLst>
                    <a:ext uri="{9D8B030D-6E8A-4147-A177-3AD203B41FA5}">
                      <a16:colId xmlns:a16="http://schemas.microsoft.com/office/drawing/2014/main" val="3556332151"/>
                    </a:ext>
                  </a:extLst>
                </a:gridCol>
              </a:tblGrid>
              <a:tr h="7294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Precios para Perú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BroadCaster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28121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Conversaciones iniciadas por Grupo Muya Perú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00891"/>
                  </a:ext>
                </a:extLst>
              </a:tr>
              <a:tr h="1087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Conversaciones iniciadas por clientes Perú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56461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algn="ctr"/>
                      <a:r>
                        <a:rPr lang="es-P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 en Perú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$ 77.7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481358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Precios para Ecuador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BroadCaster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23465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Conversaciones iniciadas por Grupo Muya 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348592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Conversaciones iniciadas por clientes 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$ 0.047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809"/>
                  </a:ext>
                </a:extLst>
              </a:tr>
              <a:tr h="748861">
                <a:tc>
                  <a:txBody>
                    <a:bodyPr/>
                    <a:lstStyle/>
                    <a:p>
                      <a:pPr algn="ctr"/>
                      <a:r>
                        <a:rPr lang="es-P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 en 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$ 112.9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$ 122.9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74113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16930F9-308C-4C6F-84C7-4B523D3881E6}"/>
              </a:ext>
            </a:extLst>
          </p:cNvPr>
          <p:cNvSpPr txBox="1"/>
          <p:nvPr/>
        </p:nvSpPr>
        <p:spPr>
          <a:xfrm>
            <a:off x="10303366" y="1752138"/>
            <a:ext cx="17973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Los precios mencionados son potenciales.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es-PE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Se utilizó una muestra de 1000 contactos para realizar el cálculo.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es-PE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0AF225A-1A47-46CF-A300-928012641535}"/>
              </a:ext>
            </a:extLst>
          </p:cNvPr>
          <p:cNvSpPr txBox="1">
            <a:spLocks/>
          </p:cNvSpPr>
          <p:nvPr/>
        </p:nvSpPr>
        <p:spPr>
          <a:xfrm>
            <a:off x="11345" y="787547"/>
            <a:ext cx="2554360" cy="139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Calificación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AED32F-CB5C-485A-A62F-D16B9437292B}"/>
              </a:ext>
            </a:extLst>
          </p:cNvPr>
          <p:cNvSpPr txBox="1">
            <a:spLocks/>
          </p:cNvSpPr>
          <p:nvPr/>
        </p:nvSpPr>
        <p:spPr>
          <a:xfrm>
            <a:off x="159812" y="3149636"/>
            <a:ext cx="225742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itchFamily="50" charset="0"/>
              <a:ea typeface="+mj-ea"/>
              <a:cs typeface="+mj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5162D5F-4484-4ED8-AC37-C3380D97C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67708"/>
              </p:ext>
            </p:extLst>
          </p:nvPr>
        </p:nvGraphicFramePr>
        <p:xfrm>
          <a:off x="3043216" y="1214258"/>
          <a:ext cx="7140632" cy="2443260"/>
        </p:xfrm>
        <a:graphic>
          <a:graphicData uri="http://schemas.openxmlformats.org/drawingml/2006/table">
            <a:tbl>
              <a:tblPr firstRow="1" firstCol="1" bandRow="1"/>
              <a:tblGrid>
                <a:gridCol w="1594812">
                  <a:extLst>
                    <a:ext uri="{9D8B030D-6E8A-4147-A177-3AD203B41FA5}">
                      <a16:colId xmlns:a16="http://schemas.microsoft.com/office/drawing/2014/main" val="1556802518"/>
                    </a:ext>
                  </a:extLst>
                </a:gridCol>
                <a:gridCol w="1457741">
                  <a:extLst>
                    <a:ext uri="{9D8B030D-6E8A-4147-A177-3AD203B41FA5}">
                      <a16:colId xmlns:a16="http://schemas.microsoft.com/office/drawing/2014/main" val="1712408092"/>
                    </a:ext>
                  </a:extLst>
                </a:gridCol>
                <a:gridCol w="1362693">
                  <a:extLst>
                    <a:ext uri="{9D8B030D-6E8A-4147-A177-3AD203B41FA5}">
                      <a16:colId xmlns:a16="http://schemas.microsoft.com/office/drawing/2014/main" val="1685584827"/>
                    </a:ext>
                  </a:extLst>
                </a:gridCol>
                <a:gridCol w="1362693">
                  <a:extLst>
                    <a:ext uri="{9D8B030D-6E8A-4147-A177-3AD203B41FA5}">
                      <a16:colId xmlns:a16="http://schemas.microsoft.com/office/drawing/2014/main" val="770534239"/>
                    </a:ext>
                  </a:extLst>
                </a:gridCol>
                <a:gridCol w="1362693">
                  <a:extLst>
                    <a:ext uri="{9D8B030D-6E8A-4147-A177-3AD203B41FA5}">
                      <a16:colId xmlns:a16="http://schemas.microsoft.com/office/drawing/2014/main" val="1905641501"/>
                    </a:ext>
                  </a:extLst>
                </a:gridCol>
              </a:tblGrid>
              <a:tr h="40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Peso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BroadCaster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46821"/>
                  </a:ext>
                </a:extLst>
              </a:tr>
              <a:tr h="40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Precio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898897"/>
                  </a:ext>
                </a:extLst>
              </a:tr>
              <a:tr h="40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Soporte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448466"/>
                  </a:ext>
                </a:extLst>
              </a:tr>
              <a:tr h="40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62105"/>
                  </a:ext>
                </a:extLst>
              </a:tr>
              <a:tr h="40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Escalabilidad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64306"/>
                  </a:ext>
                </a:extLst>
              </a:tr>
              <a:tr h="4072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Total*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7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6508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069968C-E47E-4980-AFF9-F0569BD29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21450"/>
              </p:ext>
            </p:extLst>
          </p:nvPr>
        </p:nvGraphicFramePr>
        <p:xfrm>
          <a:off x="3159757" y="4127201"/>
          <a:ext cx="4829938" cy="2548890"/>
        </p:xfrm>
        <a:graphic>
          <a:graphicData uri="http://schemas.openxmlformats.org/drawingml/2006/table">
            <a:tbl>
              <a:tblPr/>
              <a:tblGrid>
                <a:gridCol w="4829938">
                  <a:extLst>
                    <a:ext uri="{9D8B030D-6E8A-4147-A177-3AD203B41FA5}">
                      <a16:colId xmlns:a16="http://schemas.microsoft.com/office/drawing/2014/main" val="448590370"/>
                    </a:ext>
                  </a:extLst>
                </a:gridCol>
              </a:tblGrid>
              <a:tr h="670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Experiencia: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Reflejado en la valoración de su portafolio.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Precio: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Según la cotización.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Soporte: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Atención del área técnica ante caídas del sistema.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Escalabilidad: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 por integraciones con sistemas.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59333"/>
                  </a:ext>
                </a:extLst>
              </a:tr>
              <a:tr h="125319"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234426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BCB0F42-ECB4-4792-BB66-295DDE17B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64430"/>
              </p:ext>
            </p:extLst>
          </p:nvPr>
        </p:nvGraphicFramePr>
        <p:xfrm>
          <a:off x="9462904" y="4306495"/>
          <a:ext cx="1509895" cy="1824990"/>
        </p:xfrm>
        <a:graphic>
          <a:graphicData uri="http://schemas.openxmlformats.org/drawingml/2006/table">
            <a:tbl>
              <a:tblPr/>
              <a:tblGrid>
                <a:gridCol w="1509895">
                  <a:extLst>
                    <a:ext uri="{9D8B030D-6E8A-4147-A177-3AD203B41FA5}">
                      <a16:colId xmlns:a16="http://schemas.microsoft.com/office/drawing/2014/main" val="448590370"/>
                    </a:ext>
                  </a:extLst>
                </a:gridCol>
              </a:tblGrid>
              <a:tr h="1555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Puntajes:</a:t>
                      </a:r>
                    </a:p>
                    <a:p>
                      <a:pPr marL="0" algn="l" defTabSz="914400" rtl="0" eaLnBrk="1" fontAlgn="b" latinLnBrk="0" hangingPunct="1"/>
                      <a:endParaRPr lang="es-MX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59333"/>
                  </a:ext>
                </a:extLst>
              </a:tr>
              <a:tr h="1555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5: Alto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562604"/>
                  </a:ext>
                </a:extLst>
              </a:tr>
              <a:tr h="1555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3: intermedio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57818"/>
                  </a:ext>
                </a:extLst>
              </a:tr>
              <a:tr h="1555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1: Bajo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752873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83227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pPr algn="l" fontAlgn="b"/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23442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7408F2C-A521-4A74-B1F5-DCAA52FF7745}"/>
              </a:ext>
            </a:extLst>
          </p:cNvPr>
          <p:cNvSpPr/>
          <p:nvPr/>
        </p:nvSpPr>
        <p:spPr>
          <a:xfrm>
            <a:off x="9242612" y="4127201"/>
            <a:ext cx="1730187" cy="1618802"/>
          </a:xfrm>
          <a:prstGeom prst="rect">
            <a:avLst/>
          </a:prstGeom>
          <a:noFill/>
          <a:ln w="19050">
            <a:solidFill>
              <a:srgbClr val="007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833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58791</TotalTime>
  <Words>1139</Words>
  <Application>Microsoft Office PowerPoint</Application>
  <PresentationFormat>Panorámica</PresentationFormat>
  <Paragraphs>252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Gotham Black</vt:lpstr>
      <vt:lpstr>Wingdings</vt:lpstr>
      <vt:lpstr>Tema de Office</vt:lpstr>
      <vt:lpstr>Sistema de gestión de mensajería por WhatsApp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Intel</dc:creator>
  <cp:lastModifiedBy>Paul Cristhian Peñaherrera Abanto</cp:lastModifiedBy>
  <cp:revision>151</cp:revision>
  <dcterms:created xsi:type="dcterms:W3CDTF">2021-02-18T20:51:45Z</dcterms:created>
  <dcterms:modified xsi:type="dcterms:W3CDTF">2022-05-26T19:16:46Z</dcterms:modified>
</cp:coreProperties>
</file>