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2" r:id="rId2"/>
    <p:sldId id="452" r:id="rId3"/>
    <p:sldId id="454" r:id="rId4"/>
    <p:sldId id="455" r:id="rId5"/>
    <p:sldId id="464" r:id="rId6"/>
    <p:sldId id="456" r:id="rId7"/>
    <p:sldId id="458" r:id="rId8"/>
    <p:sldId id="457" r:id="rId9"/>
    <p:sldId id="459" r:id="rId10"/>
    <p:sldId id="460" r:id="rId11"/>
    <p:sldId id="461" r:id="rId12"/>
    <p:sldId id="462" r:id="rId13"/>
    <p:sldId id="465" r:id="rId14"/>
    <p:sldId id="468" r:id="rId15"/>
    <p:sldId id="467" r:id="rId16"/>
    <p:sldId id="466" r:id="rId17"/>
    <p:sldId id="469" r:id="rId18"/>
    <p:sldId id="470" r:id="rId19"/>
    <p:sldId id="471" r:id="rId20"/>
    <p:sldId id="472" r:id="rId21"/>
    <p:sldId id="293" r:id="rId2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8" autoAdjust="0"/>
    <p:restoredTop sz="94660"/>
  </p:normalViewPr>
  <p:slideViewPr>
    <p:cSldViewPr snapToGrid="0">
      <p:cViewPr varScale="1">
        <p:scale>
          <a:sx n="67" d="100"/>
          <a:sy n="67" d="100"/>
        </p:scale>
        <p:origin x="576"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74D468-116E-4E66-9A46-5B00048BB4BE}" type="datetimeFigureOut">
              <a:rPr lang="es-PE" smtClean="0"/>
              <a:t>4/02/2020</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CF966-6003-4BF1-AE5E-CDC2E28DAAE0}" type="slidenum">
              <a:rPr lang="es-PE" smtClean="0"/>
              <a:t>‹Nº›</a:t>
            </a:fld>
            <a:endParaRPr lang="es-PE"/>
          </a:p>
        </p:txBody>
      </p:sp>
    </p:spTree>
    <p:extLst>
      <p:ext uri="{BB962C8B-B14F-4D97-AF65-F5344CB8AC3E}">
        <p14:creationId xmlns:p14="http://schemas.microsoft.com/office/powerpoint/2010/main" val="677135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E1E1100A-619D-4FDC-BB9A-238BC85DD5CB}" type="datetimeFigureOut">
              <a:rPr lang="es-PE" smtClean="0"/>
              <a:t>4/02/2020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FF3F730-4E0F-4675-8E2E-E23DC9397789}" type="slidenum">
              <a:rPr lang="es-PE" smtClean="0"/>
              <a:t>‹Nº›</a:t>
            </a:fld>
            <a:endParaRPr lang="es-PE"/>
          </a:p>
        </p:txBody>
      </p:sp>
    </p:spTree>
    <p:extLst>
      <p:ext uri="{BB962C8B-B14F-4D97-AF65-F5344CB8AC3E}">
        <p14:creationId xmlns:p14="http://schemas.microsoft.com/office/powerpoint/2010/main" val="16317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E1E1100A-619D-4FDC-BB9A-238BC85DD5CB}" type="datetimeFigureOut">
              <a:rPr lang="es-PE" smtClean="0"/>
              <a:t>4/02/2020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FF3F730-4E0F-4675-8E2E-E23DC9397789}" type="slidenum">
              <a:rPr lang="es-PE" smtClean="0"/>
              <a:t>‹Nº›</a:t>
            </a:fld>
            <a:endParaRPr lang="es-PE"/>
          </a:p>
        </p:txBody>
      </p:sp>
    </p:spTree>
    <p:extLst>
      <p:ext uri="{BB962C8B-B14F-4D97-AF65-F5344CB8AC3E}">
        <p14:creationId xmlns:p14="http://schemas.microsoft.com/office/powerpoint/2010/main" val="481514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E1E1100A-619D-4FDC-BB9A-238BC85DD5CB}" type="datetimeFigureOut">
              <a:rPr lang="es-PE" smtClean="0"/>
              <a:t>4/02/2020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FF3F730-4E0F-4675-8E2E-E23DC9397789}" type="slidenum">
              <a:rPr lang="es-PE" smtClean="0"/>
              <a:t>‹Nº›</a:t>
            </a:fld>
            <a:endParaRPr lang="es-PE"/>
          </a:p>
        </p:txBody>
      </p:sp>
    </p:spTree>
    <p:extLst>
      <p:ext uri="{BB962C8B-B14F-4D97-AF65-F5344CB8AC3E}">
        <p14:creationId xmlns:p14="http://schemas.microsoft.com/office/powerpoint/2010/main" val="306888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E1E1100A-619D-4FDC-BB9A-238BC85DD5CB}" type="datetimeFigureOut">
              <a:rPr lang="es-PE" smtClean="0"/>
              <a:t>4/02/2020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FF3F730-4E0F-4675-8E2E-E23DC9397789}" type="slidenum">
              <a:rPr lang="es-PE" smtClean="0"/>
              <a:t>‹Nº›</a:t>
            </a:fld>
            <a:endParaRPr lang="es-PE"/>
          </a:p>
        </p:txBody>
      </p:sp>
    </p:spTree>
    <p:extLst>
      <p:ext uri="{BB962C8B-B14F-4D97-AF65-F5344CB8AC3E}">
        <p14:creationId xmlns:p14="http://schemas.microsoft.com/office/powerpoint/2010/main" val="361663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E1E1100A-619D-4FDC-BB9A-238BC85DD5CB}" type="datetimeFigureOut">
              <a:rPr lang="es-PE" smtClean="0"/>
              <a:t>4/02/2020</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FF3F730-4E0F-4675-8E2E-E23DC9397789}" type="slidenum">
              <a:rPr lang="es-PE" smtClean="0"/>
              <a:t>‹Nº›</a:t>
            </a:fld>
            <a:endParaRPr lang="es-PE"/>
          </a:p>
        </p:txBody>
      </p:sp>
    </p:spTree>
    <p:extLst>
      <p:ext uri="{BB962C8B-B14F-4D97-AF65-F5344CB8AC3E}">
        <p14:creationId xmlns:p14="http://schemas.microsoft.com/office/powerpoint/2010/main" val="192867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E1E1100A-619D-4FDC-BB9A-238BC85DD5CB}" type="datetimeFigureOut">
              <a:rPr lang="es-PE" smtClean="0"/>
              <a:t>4/02/2020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FF3F730-4E0F-4675-8E2E-E23DC9397789}" type="slidenum">
              <a:rPr lang="es-PE" smtClean="0"/>
              <a:t>‹Nº›</a:t>
            </a:fld>
            <a:endParaRPr lang="es-PE"/>
          </a:p>
        </p:txBody>
      </p:sp>
    </p:spTree>
    <p:extLst>
      <p:ext uri="{BB962C8B-B14F-4D97-AF65-F5344CB8AC3E}">
        <p14:creationId xmlns:p14="http://schemas.microsoft.com/office/powerpoint/2010/main" val="205472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E1E1100A-619D-4FDC-BB9A-238BC85DD5CB}" type="datetimeFigureOut">
              <a:rPr lang="es-PE" smtClean="0"/>
              <a:t>4/02/2020</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DFF3F730-4E0F-4675-8E2E-E23DC9397789}" type="slidenum">
              <a:rPr lang="es-PE" smtClean="0"/>
              <a:t>‹Nº›</a:t>
            </a:fld>
            <a:endParaRPr lang="es-PE"/>
          </a:p>
        </p:txBody>
      </p:sp>
    </p:spTree>
    <p:extLst>
      <p:ext uri="{BB962C8B-B14F-4D97-AF65-F5344CB8AC3E}">
        <p14:creationId xmlns:p14="http://schemas.microsoft.com/office/powerpoint/2010/main" val="241511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E1E1100A-619D-4FDC-BB9A-238BC85DD5CB}" type="datetimeFigureOut">
              <a:rPr lang="es-PE" smtClean="0"/>
              <a:t>4/02/2020</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DFF3F730-4E0F-4675-8E2E-E23DC9397789}" type="slidenum">
              <a:rPr lang="es-PE" smtClean="0"/>
              <a:t>‹Nº›</a:t>
            </a:fld>
            <a:endParaRPr lang="es-PE"/>
          </a:p>
        </p:txBody>
      </p:sp>
    </p:spTree>
    <p:extLst>
      <p:ext uri="{BB962C8B-B14F-4D97-AF65-F5344CB8AC3E}">
        <p14:creationId xmlns:p14="http://schemas.microsoft.com/office/powerpoint/2010/main" val="392374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1E1100A-619D-4FDC-BB9A-238BC85DD5CB}" type="datetimeFigureOut">
              <a:rPr lang="es-PE" smtClean="0"/>
              <a:t>4/02/2020</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DFF3F730-4E0F-4675-8E2E-E23DC9397789}" type="slidenum">
              <a:rPr lang="es-PE" smtClean="0"/>
              <a:t>‹Nº›</a:t>
            </a:fld>
            <a:endParaRPr lang="es-PE"/>
          </a:p>
        </p:txBody>
      </p:sp>
    </p:spTree>
    <p:extLst>
      <p:ext uri="{BB962C8B-B14F-4D97-AF65-F5344CB8AC3E}">
        <p14:creationId xmlns:p14="http://schemas.microsoft.com/office/powerpoint/2010/main" val="685665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1E1100A-619D-4FDC-BB9A-238BC85DD5CB}" type="datetimeFigureOut">
              <a:rPr lang="es-PE" smtClean="0"/>
              <a:t>4/02/2020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FF3F730-4E0F-4675-8E2E-E23DC9397789}" type="slidenum">
              <a:rPr lang="es-PE" smtClean="0"/>
              <a:t>‹Nº›</a:t>
            </a:fld>
            <a:endParaRPr lang="es-PE"/>
          </a:p>
        </p:txBody>
      </p:sp>
    </p:spTree>
    <p:extLst>
      <p:ext uri="{BB962C8B-B14F-4D97-AF65-F5344CB8AC3E}">
        <p14:creationId xmlns:p14="http://schemas.microsoft.com/office/powerpoint/2010/main" val="69507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1E1100A-619D-4FDC-BB9A-238BC85DD5CB}" type="datetimeFigureOut">
              <a:rPr lang="es-PE" smtClean="0"/>
              <a:t>4/02/2020</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FF3F730-4E0F-4675-8E2E-E23DC9397789}" type="slidenum">
              <a:rPr lang="es-PE" smtClean="0"/>
              <a:t>‹Nº›</a:t>
            </a:fld>
            <a:endParaRPr lang="es-PE"/>
          </a:p>
        </p:txBody>
      </p:sp>
    </p:spTree>
    <p:extLst>
      <p:ext uri="{BB962C8B-B14F-4D97-AF65-F5344CB8AC3E}">
        <p14:creationId xmlns:p14="http://schemas.microsoft.com/office/powerpoint/2010/main" val="2904056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1100A-619D-4FDC-BB9A-238BC85DD5CB}" type="datetimeFigureOut">
              <a:rPr lang="es-PE" smtClean="0"/>
              <a:t>4/02/2020</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3F730-4E0F-4675-8E2E-E23DC9397789}" type="slidenum">
              <a:rPr lang="es-PE" smtClean="0"/>
              <a:t>‹Nº›</a:t>
            </a:fld>
            <a:endParaRPr lang="es-PE"/>
          </a:p>
        </p:txBody>
      </p:sp>
    </p:spTree>
    <p:extLst>
      <p:ext uri="{BB962C8B-B14F-4D97-AF65-F5344CB8AC3E}">
        <p14:creationId xmlns:p14="http://schemas.microsoft.com/office/powerpoint/2010/main" val="3947085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k-NWsc6e1Us"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7BA4CB7-0F1E-4D9E-BB53-1D5CE14B9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D73246D8-D488-4D9C-B4CE-BB1BA8BA832E}"/>
              </a:ext>
            </a:extLst>
          </p:cNvPr>
          <p:cNvSpPr txBox="1"/>
          <p:nvPr/>
        </p:nvSpPr>
        <p:spPr>
          <a:xfrm>
            <a:off x="6577584" y="2971860"/>
            <a:ext cx="4663821" cy="1384995"/>
          </a:xfrm>
          <a:prstGeom prst="rect">
            <a:avLst/>
          </a:prstGeom>
          <a:noFill/>
        </p:spPr>
        <p:txBody>
          <a:bodyPr wrap="square" rtlCol="0">
            <a:spAutoFit/>
          </a:bodyPr>
          <a:lstStyle/>
          <a:p>
            <a:pPr algn="r"/>
            <a:r>
              <a:rPr lang="es-PE" sz="2800" dirty="0">
                <a:solidFill>
                  <a:schemeClr val="bg1"/>
                </a:solidFill>
                <a:latin typeface="Gotham Black" panose="02000603040000020004" pitchFamily="2" charset="0"/>
                <a:ea typeface="Open Sans Light" panose="020B0306030504020204" pitchFamily="34" charset="0"/>
                <a:cs typeface="Open Sans Light" panose="020B0306030504020204" pitchFamily="34" charset="0"/>
              </a:rPr>
              <a:t>PREVENCION DE LAVADO DE ACTIVOS Y FINANCIAMIENTO DEL TERRORISMO - PLAFT</a:t>
            </a:r>
          </a:p>
        </p:txBody>
      </p:sp>
      <p:sp>
        <p:nvSpPr>
          <p:cNvPr id="2" name="CuadroTexto 1">
            <a:extLst>
              <a:ext uri="{FF2B5EF4-FFF2-40B4-BE49-F238E27FC236}">
                <a16:creationId xmlns:a16="http://schemas.microsoft.com/office/drawing/2014/main" id="{DA94A04D-754A-471E-B65E-1F8597805064}"/>
              </a:ext>
            </a:extLst>
          </p:cNvPr>
          <p:cNvSpPr txBox="1"/>
          <p:nvPr/>
        </p:nvSpPr>
        <p:spPr>
          <a:xfrm>
            <a:off x="9757601" y="4816475"/>
            <a:ext cx="1483804" cy="400110"/>
          </a:xfrm>
          <a:prstGeom prst="rect">
            <a:avLst/>
          </a:prstGeom>
          <a:noFill/>
        </p:spPr>
        <p:txBody>
          <a:bodyPr wrap="none" rtlCol="0">
            <a:spAutoFit/>
          </a:bodyPr>
          <a:lstStyle/>
          <a:p>
            <a:r>
              <a:rPr lang="es-MX" sz="2000" dirty="0">
                <a:solidFill>
                  <a:schemeClr val="bg1"/>
                </a:solidFill>
              </a:rPr>
              <a:t>ENERO 2020</a:t>
            </a:r>
          </a:p>
        </p:txBody>
      </p:sp>
      <p:sp>
        <p:nvSpPr>
          <p:cNvPr id="3" name="CuadroTexto 2">
            <a:extLst>
              <a:ext uri="{FF2B5EF4-FFF2-40B4-BE49-F238E27FC236}">
                <a16:creationId xmlns:a16="http://schemas.microsoft.com/office/drawing/2014/main" id="{00CD3E54-49C7-4FA6-8311-3586512C8951}"/>
              </a:ext>
            </a:extLst>
          </p:cNvPr>
          <p:cNvSpPr txBox="1"/>
          <p:nvPr/>
        </p:nvSpPr>
        <p:spPr>
          <a:xfrm>
            <a:off x="6915150" y="5753100"/>
            <a:ext cx="3962400" cy="646331"/>
          </a:xfrm>
          <a:prstGeom prst="rect">
            <a:avLst/>
          </a:prstGeom>
          <a:noFill/>
        </p:spPr>
        <p:txBody>
          <a:bodyPr wrap="square" rtlCol="0">
            <a:spAutoFit/>
          </a:bodyPr>
          <a:lstStyle/>
          <a:p>
            <a:r>
              <a:rPr lang="es-PE" dirty="0">
                <a:solidFill>
                  <a:srgbClr val="FF0000"/>
                </a:solidFill>
                <a:hlinkClick r:id="rId3"/>
              </a:rPr>
              <a:t>https://www.youtube.com/watch?v=k-NWsc6e1Us</a:t>
            </a:r>
            <a:endParaRPr lang="es-PE" dirty="0">
              <a:solidFill>
                <a:srgbClr val="FF0000"/>
              </a:solidFill>
            </a:endParaRPr>
          </a:p>
        </p:txBody>
      </p:sp>
    </p:spTree>
    <p:extLst>
      <p:ext uri="{BB962C8B-B14F-4D97-AF65-F5344CB8AC3E}">
        <p14:creationId xmlns:p14="http://schemas.microsoft.com/office/powerpoint/2010/main" val="779847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39EAB7-AD76-4484-AA54-75EFCC811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 y="0"/>
            <a:ext cx="12201134" cy="6863138"/>
          </a:xfrm>
          <a:prstGeom prst="rect">
            <a:avLst/>
          </a:prstGeom>
        </p:spPr>
      </p:pic>
      <p:sp>
        <p:nvSpPr>
          <p:cNvPr id="6" name="Título 1">
            <a:extLst>
              <a:ext uri="{FF2B5EF4-FFF2-40B4-BE49-F238E27FC236}">
                <a16:creationId xmlns:a16="http://schemas.microsoft.com/office/drawing/2014/main" id="{EE2E400B-52DA-4ADC-B168-342B21FCA105}"/>
              </a:ext>
            </a:extLst>
          </p:cNvPr>
          <p:cNvSpPr txBox="1">
            <a:spLocks/>
          </p:cNvSpPr>
          <p:nvPr/>
        </p:nvSpPr>
        <p:spPr>
          <a:xfrm>
            <a:off x="1073014" y="1354350"/>
            <a:ext cx="10080503" cy="414929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50000"/>
              </a:lnSpc>
              <a:buFont typeface="Wingdings" panose="05000000000000000000" pitchFamily="2" charset="2"/>
              <a:buChar char="Ø"/>
            </a:pPr>
            <a:r>
              <a:rPr lang="es-ES" sz="2400" dirty="0"/>
              <a:t>Asignación ineficiente de recursos.</a:t>
            </a:r>
          </a:p>
          <a:p>
            <a:pPr marL="342900" indent="-342900" algn="just">
              <a:lnSpc>
                <a:spcPct val="150000"/>
              </a:lnSpc>
              <a:buFont typeface="Wingdings" panose="05000000000000000000" pitchFamily="2" charset="2"/>
              <a:buChar char="Ø"/>
            </a:pPr>
            <a:r>
              <a:rPr lang="es-ES" sz="2400" dirty="0"/>
              <a:t>Fuerte volatilidad en el tipo de cambio y en la tasa de interés.</a:t>
            </a:r>
          </a:p>
          <a:p>
            <a:pPr marL="342900" indent="-342900" algn="just">
              <a:lnSpc>
                <a:spcPct val="150000"/>
              </a:lnSpc>
              <a:buFont typeface="Wingdings" panose="05000000000000000000" pitchFamily="2" charset="2"/>
              <a:buChar char="Ø"/>
            </a:pPr>
            <a:r>
              <a:rPr lang="es-ES" sz="2400" dirty="0"/>
              <a:t>Inestabilidad y pérdida de credibilidad del sistema financiero.</a:t>
            </a:r>
          </a:p>
          <a:p>
            <a:pPr marL="342900" indent="-342900" algn="just">
              <a:lnSpc>
                <a:spcPct val="150000"/>
              </a:lnSpc>
              <a:buFont typeface="Wingdings" panose="05000000000000000000" pitchFamily="2" charset="2"/>
              <a:buChar char="Ø"/>
            </a:pPr>
            <a:r>
              <a:rPr lang="es-ES" sz="2400" dirty="0"/>
              <a:t>Aumento en los precios, principalmente de los inmuebles.</a:t>
            </a:r>
            <a:endParaRPr lang="es-PE" sz="2400" dirty="0">
              <a:latin typeface="+mn-lt"/>
            </a:endParaRPr>
          </a:p>
        </p:txBody>
      </p:sp>
      <p:sp>
        <p:nvSpPr>
          <p:cNvPr id="7" name="CuadroTexto 6">
            <a:extLst>
              <a:ext uri="{FF2B5EF4-FFF2-40B4-BE49-F238E27FC236}">
                <a16:creationId xmlns:a16="http://schemas.microsoft.com/office/drawing/2014/main" id="{E82B08C9-47F1-49B7-B815-4811866B6611}"/>
              </a:ext>
            </a:extLst>
          </p:cNvPr>
          <p:cNvSpPr txBox="1"/>
          <p:nvPr/>
        </p:nvSpPr>
        <p:spPr>
          <a:xfrm>
            <a:off x="1539739" y="854864"/>
            <a:ext cx="8666395" cy="671851"/>
          </a:xfrm>
          <a:prstGeom prst="rect">
            <a:avLst/>
          </a:prstGeom>
          <a:noFill/>
        </p:spPr>
        <p:txBody>
          <a:bodyPr wrap="square" rtlCol="0">
            <a:spAutoFit/>
          </a:bodyPr>
          <a:lstStyle/>
          <a:p>
            <a:pPr algn="just">
              <a:lnSpc>
                <a:spcPct val="150000"/>
              </a:lnSpc>
            </a:pPr>
            <a:r>
              <a:rPr lang="es-ES" sz="2800" dirty="0"/>
              <a:t>CONSECUENCIAS ECONÓMICAS DEL LAVADO DE ACTIVOS</a:t>
            </a:r>
          </a:p>
        </p:txBody>
      </p:sp>
    </p:spTree>
    <p:extLst>
      <p:ext uri="{BB962C8B-B14F-4D97-AF65-F5344CB8AC3E}">
        <p14:creationId xmlns:p14="http://schemas.microsoft.com/office/powerpoint/2010/main" val="1752500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39EAB7-AD76-4484-AA54-75EFCC811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 y="0"/>
            <a:ext cx="12201134" cy="6863138"/>
          </a:xfrm>
          <a:prstGeom prst="rect">
            <a:avLst/>
          </a:prstGeom>
        </p:spPr>
      </p:pic>
      <p:sp>
        <p:nvSpPr>
          <p:cNvPr id="6" name="Título 1">
            <a:extLst>
              <a:ext uri="{FF2B5EF4-FFF2-40B4-BE49-F238E27FC236}">
                <a16:creationId xmlns:a16="http://schemas.microsoft.com/office/drawing/2014/main" id="{EE2E400B-52DA-4ADC-B168-342B21FCA105}"/>
              </a:ext>
            </a:extLst>
          </p:cNvPr>
          <p:cNvSpPr txBox="1">
            <a:spLocks/>
          </p:cNvSpPr>
          <p:nvPr/>
        </p:nvSpPr>
        <p:spPr>
          <a:xfrm>
            <a:off x="1073014" y="1354350"/>
            <a:ext cx="10080503" cy="414929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50000"/>
              </a:lnSpc>
              <a:buFont typeface="Wingdings" panose="05000000000000000000" pitchFamily="2" charset="2"/>
              <a:buChar char="Ø"/>
            </a:pPr>
            <a:r>
              <a:rPr lang="es-ES" sz="2400" dirty="0"/>
              <a:t>Financiamiento del terrorismo.</a:t>
            </a:r>
          </a:p>
          <a:p>
            <a:pPr marL="342900" indent="-342900" algn="just">
              <a:lnSpc>
                <a:spcPct val="150000"/>
              </a:lnSpc>
              <a:buFont typeface="Wingdings" panose="05000000000000000000" pitchFamily="2" charset="2"/>
              <a:buChar char="Ø"/>
            </a:pPr>
            <a:r>
              <a:rPr lang="es-ES" sz="2400" dirty="0"/>
              <a:t>Corrupción.</a:t>
            </a:r>
          </a:p>
          <a:p>
            <a:pPr marL="342900" indent="-342900" algn="just">
              <a:lnSpc>
                <a:spcPct val="150000"/>
              </a:lnSpc>
              <a:buFont typeface="Wingdings" panose="05000000000000000000" pitchFamily="2" charset="2"/>
              <a:buChar char="Ø"/>
            </a:pPr>
            <a:r>
              <a:rPr lang="es-ES" sz="2400" dirty="0"/>
              <a:t>Menor credibilidad en el sistema.</a:t>
            </a:r>
            <a:endParaRPr lang="es-PE" sz="2400" dirty="0">
              <a:latin typeface="+mn-lt"/>
            </a:endParaRPr>
          </a:p>
        </p:txBody>
      </p:sp>
      <p:sp>
        <p:nvSpPr>
          <p:cNvPr id="7" name="CuadroTexto 6">
            <a:extLst>
              <a:ext uri="{FF2B5EF4-FFF2-40B4-BE49-F238E27FC236}">
                <a16:creationId xmlns:a16="http://schemas.microsoft.com/office/drawing/2014/main" id="{E82B08C9-47F1-49B7-B815-4811866B6611}"/>
              </a:ext>
            </a:extLst>
          </p:cNvPr>
          <p:cNvSpPr txBox="1"/>
          <p:nvPr/>
        </p:nvSpPr>
        <p:spPr>
          <a:xfrm>
            <a:off x="1780067" y="1159664"/>
            <a:ext cx="8666395" cy="523220"/>
          </a:xfrm>
          <a:prstGeom prst="rect">
            <a:avLst/>
          </a:prstGeom>
          <a:noFill/>
        </p:spPr>
        <p:txBody>
          <a:bodyPr wrap="square" rtlCol="0">
            <a:spAutoFit/>
          </a:bodyPr>
          <a:lstStyle/>
          <a:p>
            <a:r>
              <a:rPr lang="es-ES" sz="2800" dirty="0"/>
              <a:t>CONSECUENCIAS SOCIALES DEL LAVADO DE ACTIVOS</a:t>
            </a:r>
            <a:endParaRPr lang="es-MX" sz="2800" dirty="0"/>
          </a:p>
        </p:txBody>
      </p:sp>
    </p:spTree>
    <p:extLst>
      <p:ext uri="{BB962C8B-B14F-4D97-AF65-F5344CB8AC3E}">
        <p14:creationId xmlns:p14="http://schemas.microsoft.com/office/powerpoint/2010/main" val="135680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39EAB7-AD76-4484-AA54-75EFCC811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 y="0"/>
            <a:ext cx="12201134" cy="6863138"/>
          </a:xfrm>
          <a:prstGeom prst="rect">
            <a:avLst/>
          </a:prstGeom>
        </p:spPr>
      </p:pic>
      <p:sp>
        <p:nvSpPr>
          <p:cNvPr id="6" name="Título 1">
            <a:extLst>
              <a:ext uri="{FF2B5EF4-FFF2-40B4-BE49-F238E27FC236}">
                <a16:creationId xmlns:a16="http://schemas.microsoft.com/office/drawing/2014/main" id="{EE2E400B-52DA-4ADC-B168-342B21FCA105}"/>
              </a:ext>
            </a:extLst>
          </p:cNvPr>
          <p:cNvSpPr txBox="1">
            <a:spLocks/>
          </p:cNvSpPr>
          <p:nvPr/>
        </p:nvSpPr>
        <p:spPr>
          <a:xfrm>
            <a:off x="1073014" y="1354350"/>
            <a:ext cx="10080503" cy="414929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50000"/>
              </a:lnSpc>
              <a:buFont typeface="Wingdings" panose="05000000000000000000" pitchFamily="2" charset="2"/>
              <a:buChar char="Ø"/>
            </a:pPr>
            <a:r>
              <a:rPr lang="es-ES" sz="2400" dirty="0"/>
              <a:t>La informalidad dificulta la labor de las instituciones que luchan contra el lavado de activos. </a:t>
            </a:r>
          </a:p>
          <a:p>
            <a:pPr marL="342900" indent="-342900" algn="just">
              <a:lnSpc>
                <a:spcPct val="150000"/>
              </a:lnSpc>
              <a:buFont typeface="Wingdings" panose="05000000000000000000" pitchFamily="2" charset="2"/>
              <a:buChar char="Ø"/>
            </a:pPr>
            <a:r>
              <a:rPr lang="es-ES" sz="2400" dirty="0"/>
              <a:t>La informalidad es elevada en hostales, casas de cambio, casinos y tragamonedas, sectores propensos al lavado de activos.</a:t>
            </a:r>
            <a:endParaRPr lang="es-PE" sz="2400" dirty="0">
              <a:latin typeface="+mn-lt"/>
            </a:endParaRPr>
          </a:p>
        </p:txBody>
      </p:sp>
      <p:sp>
        <p:nvSpPr>
          <p:cNvPr id="7" name="CuadroTexto 6">
            <a:extLst>
              <a:ext uri="{FF2B5EF4-FFF2-40B4-BE49-F238E27FC236}">
                <a16:creationId xmlns:a16="http://schemas.microsoft.com/office/drawing/2014/main" id="{E82B08C9-47F1-49B7-B815-4811866B6611}"/>
              </a:ext>
            </a:extLst>
          </p:cNvPr>
          <p:cNvSpPr txBox="1"/>
          <p:nvPr/>
        </p:nvSpPr>
        <p:spPr>
          <a:xfrm>
            <a:off x="1780067" y="831130"/>
            <a:ext cx="8666395" cy="523220"/>
          </a:xfrm>
          <a:prstGeom prst="rect">
            <a:avLst/>
          </a:prstGeom>
          <a:noFill/>
        </p:spPr>
        <p:txBody>
          <a:bodyPr wrap="square" rtlCol="0">
            <a:spAutoFit/>
          </a:bodyPr>
          <a:lstStyle/>
          <a:p>
            <a:r>
              <a:rPr lang="es-ES" sz="2800" dirty="0"/>
              <a:t>INFORMALIDAD Y LAVADO DE ACTIVOS</a:t>
            </a:r>
            <a:endParaRPr lang="es-MX" sz="2800" dirty="0"/>
          </a:p>
        </p:txBody>
      </p:sp>
    </p:spTree>
    <p:extLst>
      <p:ext uri="{BB962C8B-B14F-4D97-AF65-F5344CB8AC3E}">
        <p14:creationId xmlns:p14="http://schemas.microsoft.com/office/powerpoint/2010/main" val="923707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39EAB7-AD76-4484-AA54-75EFCC811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 y="0"/>
            <a:ext cx="12201134" cy="6863138"/>
          </a:xfrm>
          <a:prstGeom prst="rect">
            <a:avLst/>
          </a:prstGeom>
        </p:spPr>
      </p:pic>
      <p:sp>
        <p:nvSpPr>
          <p:cNvPr id="6" name="Título 1">
            <a:extLst>
              <a:ext uri="{FF2B5EF4-FFF2-40B4-BE49-F238E27FC236}">
                <a16:creationId xmlns:a16="http://schemas.microsoft.com/office/drawing/2014/main" id="{EE2E400B-52DA-4ADC-B168-342B21FCA105}"/>
              </a:ext>
            </a:extLst>
          </p:cNvPr>
          <p:cNvSpPr txBox="1">
            <a:spLocks/>
          </p:cNvSpPr>
          <p:nvPr/>
        </p:nvSpPr>
        <p:spPr>
          <a:xfrm>
            <a:off x="1073014" y="1354350"/>
            <a:ext cx="10080503" cy="414929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50000"/>
              </a:lnSpc>
              <a:buFont typeface="Wingdings" panose="05000000000000000000" pitchFamily="2" charset="2"/>
              <a:buChar char="Ø"/>
            </a:pPr>
            <a:endParaRPr lang="es-PE" sz="2400" dirty="0">
              <a:latin typeface="+mn-lt"/>
            </a:endParaRPr>
          </a:p>
        </p:txBody>
      </p:sp>
      <p:sp>
        <p:nvSpPr>
          <p:cNvPr id="7" name="CuadroTexto 6">
            <a:extLst>
              <a:ext uri="{FF2B5EF4-FFF2-40B4-BE49-F238E27FC236}">
                <a16:creationId xmlns:a16="http://schemas.microsoft.com/office/drawing/2014/main" id="{E82B08C9-47F1-49B7-B815-4811866B6611}"/>
              </a:ext>
            </a:extLst>
          </p:cNvPr>
          <p:cNvSpPr txBox="1"/>
          <p:nvPr/>
        </p:nvSpPr>
        <p:spPr>
          <a:xfrm>
            <a:off x="1780067" y="831130"/>
            <a:ext cx="8666395" cy="523220"/>
          </a:xfrm>
          <a:prstGeom prst="rect">
            <a:avLst/>
          </a:prstGeom>
          <a:noFill/>
        </p:spPr>
        <p:txBody>
          <a:bodyPr wrap="square" rtlCol="0">
            <a:spAutoFit/>
          </a:bodyPr>
          <a:lstStyle/>
          <a:p>
            <a:r>
              <a:rPr lang="es-PE" sz="2800" dirty="0"/>
              <a:t>FINANCIAMIENTO DEL TERRORISMO</a:t>
            </a:r>
            <a:endParaRPr lang="es-MX" sz="2800" dirty="0"/>
          </a:p>
        </p:txBody>
      </p:sp>
      <p:grpSp>
        <p:nvGrpSpPr>
          <p:cNvPr id="8" name="Grupo 7">
            <a:extLst>
              <a:ext uri="{FF2B5EF4-FFF2-40B4-BE49-F238E27FC236}">
                <a16:creationId xmlns:a16="http://schemas.microsoft.com/office/drawing/2014/main" id="{2AAF669C-7D8C-40F0-B5CA-DCFCD3C68499}"/>
              </a:ext>
            </a:extLst>
          </p:cNvPr>
          <p:cNvGrpSpPr/>
          <p:nvPr/>
        </p:nvGrpSpPr>
        <p:grpSpPr>
          <a:xfrm>
            <a:off x="1552574" y="2185480"/>
            <a:ext cx="9172575" cy="3849769"/>
            <a:chOff x="1552574" y="2185480"/>
            <a:chExt cx="9172575" cy="3849769"/>
          </a:xfrm>
        </p:grpSpPr>
        <p:sp>
          <p:nvSpPr>
            <p:cNvPr id="3" name="Rectángulo: esquinas redondeadas 2">
              <a:extLst>
                <a:ext uri="{FF2B5EF4-FFF2-40B4-BE49-F238E27FC236}">
                  <a16:creationId xmlns:a16="http://schemas.microsoft.com/office/drawing/2014/main" id="{502D8873-4ECB-45F1-89F3-5724F5C17809}"/>
                </a:ext>
              </a:extLst>
            </p:cNvPr>
            <p:cNvSpPr/>
            <p:nvPr/>
          </p:nvSpPr>
          <p:spPr>
            <a:xfrm>
              <a:off x="1552574" y="5092274"/>
              <a:ext cx="9172575" cy="942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Es proporcionar apoyo financiero a terroristas u organizaciones terroristas  a fin de permitirles realizar actos de terror</a:t>
              </a:r>
              <a:endParaRPr lang="es-PE" sz="2400" dirty="0"/>
            </a:p>
          </p:txBody>
        </p:sp>
        <p:pic>
          <p:nvPicPr>
            <p:cNvPr id="4" name="Imagen 3">
              <a:extLst>
                <a:ext uri="{FF2B5EF4-FFF2-40B4-BE49-F238E27FC236}">
                  <a16:creationId xmlns:a16="http://schemas.microsoft.com/office/drawing/2014/main" id="{C4373A0E-E946-4C64-9906-CDA5EF5A939D}"/>
                </a:ext>
              </a:extLst>
            </p:cNvPr>
            <p:cNvPicPr>
              <a:picLocks noChangeAspect="1"/>
            </p:cNvPicPr>
            <p:nvPr/>
          </p:nvPicPr>
          <p:blipFill rotWithShape="1">
            <a:blip r:embed="rId3"/>
            <a:srcRect l="25938" t="35417" r="25469" b="29028"/>
            <a:stretch/>
          </p:blipFill>
          <p:spPr>
            <a:xfrm>
              <a:off x="1619250" y="2185480"/>
              <a:ext cx="8666395" cy="2913181"/>
            </a:xfrm>
            <a:prstGeom prst="rect">
              <a:avLst/>
            </a:prstGeom>
          </p:spPr>
        </p:pic>
      </p:grpSp>
      <p:sp>
        <p:nvSpPr>
          <p:cNvPr id="5" name="Rectángulo 4">
            <a:extLst>
              <a:ext uri="{FF2B5EF4-FFF2-40B4-BE49-F238E27FC236}">
                <a16:creationId xmlns:a16="http://schemas.microsoft.com/office/drawing/2014/main" id="{7AEAB869-3106-418A-99F1-95184436B227}"/>
              </a:ext>
            </a:extLst>
          </p:cNvPr>
          <p:cNvSpPr/>
          <p:nvPr/>
        </p:nvSpPr>
        <p:spPr>
          <a:xfrm>
            <a:off x="1247775" y="4048125"/>
            <a:ext cx="1019175" cy="942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79994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39EAB7-AD76-4484-AA54-75EFCC811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 y="0"/>
            <a:ext cx="12201134" cy="6863138"/>
          </a:xfrm>
          <a:prstGeom prst="rect">
            <a:avLst/>
          </a:prstGeom>
        </p:spPr>
      </p:pic>
      <p:sp>
        <p:nvSpPr>
          <p:cNvPr id="6" name="Título 1">
            <a:extLst>
              <a:ext uri="{FF2B5EF4-FFF2-40B4-BE49-F238E27FC236}">
                <a16:creationId xmlns:a16="http://schemas.microsoft.com/office/drawing/2014/main" id="{EE2E400B-52DA-4ADC-B168-342B21FCA105}"/>
              </a:ext>
            </a:extLst>
          </p:cNvPr>
          <p:cNvSpPr txBox="1">
            <a:spLocks/>
          </p:cNvSpPr>
          <p:nvPr/>
        </p:nvSpPr>
        <p:spPr>
          <a:xfrm>
            <a:off x="1073014" y="1354350"/>
            <a:ext cx="10080503" cy="414929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50000"/>
              </a:lnSpc>
              <a:buFont typeface="Wingdings" panose="05000000000000000000" pitchFamily="2" charset="2"/>
              <a:buChar char="Ø"/>
            </a:pPr>
            <a:endParaRPr lang="es-PE" sz="2400" dirty="0">
              <a:latin typeface="+mn-lt"/>
            </a:endParaRPr>
          </a:p>
        </p:txBody>
      </p:sp>
      <p:sp>
        <p:nvSpPr>
          <p:cNvPr id="7" name="CuadroTexto 6">
            <a:extLst>
              <a:ext uri="{FF2B5EF4-FFF2-40B4-BE49-F238E27FC236}">
                <a16:creationId xmlns:a16="http://schemas.microsoft.com/office/drawing/2014/main" id="{E82B08C9-47F1-49B7-B815-4811866B6611}"/>
              </a:ext>
            </a:extLst>
          </p:cNvPr>
          <p:cNvSpPr txBox="1"/>
          <p:nvPr/>
        </p:nvSpPr>
        <p:spPr>
          <a:xfrm>
            <a:off x="1780067" y="831130"/>
            <a:ext cx="8666395" cy="523220"/>
          </a:xfrm>
          <a:prstGeom prst="rect">
            <a:avLst/>
          </a:prstGeom>
          <a:noFill/>
        </p:spPr>
        <p:txBody>
          <a:bodyPr wrap="square" rtlCol="0">
            <a:spAutoFit/>
          </a:bodyPr>
          <a:lstStyle/>
          <a:p>
            <a:r>
              <a:rPr lang="es-ES" sz="2800" dirty="0"/>
              <a:t>OBLIGACIONES DE LA EMPRESA</a:t>
            </a:r>
            <a:endParaRPr lang="es-MX" sz="2800" dirty="0"/>
          </a:p>
        </p:txBody>
      </p:sp>
      <p:sp>
        <p:nvSpPr>
          <p:cNvPr id="4" name="CuadroTexto 3">
            <a:extLst>
              <a:ext uri="{FF2B5EF4-FFF2-40B4-BE49-F238E27FC236}">
                <a16:creationId xmlns:a16="http://schemas.microsoft.com/office/drawing/2014/main" id="{8668A18B-3D32-4B70-89A7-8A5CC79F6FD4}"/>
              </a:ext>
            </a:extLst>
          </p:cNvPr>
          <p:cNvSpPr txBox="1"/>
          <p:nvPr/>
        </p:nvSpPr>
        <p:spPr>
          <a:xfrm>
            <a:off x="1121487" y="1673294"/>
            <a:ext cx="9324975" cy="3913059"/>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s-ES" sz="2400" dirty="0"/>
              <a:t>Implementar un Sistema de Prevención.</a:t>
            </a:r>
          </a:p>
          <a:p>
            <a:pPr marL="342900" indent="-342900">
              <a:lnSpc>
                <a:spcPct val="150000"/>
              </a:lnSpc>
              <a:buFont typeface="Wingdings" panose="05000000000000000000" pitchFamily="2" charset="2"/>
              <a:buChar char="ü"/>
            </a:pPr>
            <a:r>
              <a:rPr lang="es-ES" sz="2400" dirty="0"/>
              <a:t>Designar un Oficial de Cumplimiento. </a:t>
            </a:r>
          </a:p>
          <a:p>
            <a:pPr marL="342900" indent="-342900">
              <a:lnSpc>
                <a:spcPct val="150000"/>
              </a:lnSpc>
              <a:buFont typeface="Wingdings" panose="05000000000000000000" pitchFamily="2" charset="2"/>
              <a:buChar char="ü"/>
            </a:pPr>
            <a:r>
              <a:rPr lang="es-ES" sz="2400" dirty="0"/>
              <a:t>Elaborar y actualizar el Manual de Prevención de LAFT. </a:t>
            </a:r>
          </a:p>
          <a:p>
            <a:pPr marL="342900" indent="-342900">
              <a:lnSpc>
                <a:spcPct val="150000"/>
              </a:lnSpc>
              <a:buFont typeface="Wingdings" panose="05000000000000000000" pitchFamily="2" charset="2"/>
              <a:buChar char="ü"/>
            </a:pPr>
            <a:r>
              <a:rPr lang="es-ES" sz="2400" dirty="0"/>
              <a:t>Contar con un Código de Conducta </a:t>
            </a:r>
          </a:p>
          <a:p>
            <a:pPr marL="342900" indent="-342900">
              <a:lnSpc>
                <a:spcPct val="150000"/>
              </a:lnSpc>
              <a:buFont typeface="Wingdings" panose="05000000000000000000" pitchFamily="2" charset="2"/>
              <a:buChar char="ü"/>
            </a:pPr>
            <a:r>
              <a:rPr lang="es-ES" sz="2400" dirty="0"/>
              <a:t>Llevar un Registro de Operaciones. </a:t>
            </a:r>
          </a:p>
          <a:p>
            <a:pPr marL="342900" indent="-342900">
              <a:lnSpc>
                <a:spcPct val="150000"/>
              </a:lnSpc>
              <a:buFont typeface="Wingdings" panose="05000000000000000000" pitchFamily="2" charset="2"/>
              <a:buChar char="ü"/>
            </a:pPr>
            <a:r>
              <a:rPr lang="es-ES" sz="2400" dirty="0"/>
              <a:t>Reportar Operaciones Sospechosas de LAFT. </a:t>
            </a:r>
          </a:p>
          <a:p>
            <a:pPr marL="342900" indent="-342900">
              <a:lnSpc>
                <a:spcPct val="150000"/>
              </a:lnSpc>
              <a:buFont typeface="Wingdings" panose="05000000000000000000" pitchFamily="2" charset="2"/>
              <a:buChar char="ü"/>
            </a:pPr>
            <a:r>
              <a:rPr lang="es-ES" sz="2400" dirty="0"/>
              <a:t>Elaborar y enviar el Informe anual de Cumplimiento a la UIF.</a:t>
            </a:r>
            <a:endParaRPr lang="es-PE" sz="2400" dirty="0"/>
          </a:p>
        </p:txBody>
      </p:sp>
    </p:spTree>
    <p:extLst>
      <p:ext uri="{BB962C8B-B14F-4D97-AF65-F5344CB8AC3E}">
        <p14:creationId xmlns:p14="http://schemas.microsoft.com/office/powerpoint/2010/main" val="336817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39EAB7-AD76-4484-AA54-75EFCC811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 y="0"/>
            <a:ext cx="12201134" cy="6863138"/>
          </a:xfrm>
          <a:prstGeom prst="rect">
            <a:avLst/>
          </a:prstGeom>
        </p:spPr>
      </p:pic>
      <p:sp>
        <p:nvSpPr>
          <p:cNvPr id="6" name="Título 1">
            <a:extLst>
              <a:ext uri="{FF2B5EF4-FFF2-40B4-BE49-F238E27FC236}">
                <a16:creationId xmlns:a16="http://schemas.microsoft.com/office/drawing/2014/main" id="{EE2E400B-52DA-4ADC-B168-342B21FCA105}"/>
              </a:ext>
            </a:extLst>
          </p:cNvPr>
          <p:cNvSpPr txBox="1">
            <a:spLocks/>
          </p:cNvSpPr>
          <p:nvPr/>
        </p:nvSpPr>
        <p:spPr>
          <a:xfrm>
            <a:off x="1073014" y="1354350"/>
            <a:ext cx="10080503" cy="414929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50000"/>
              </a:lnSpc>
              <a:buFont typeface="Wingdings" panose="05000000000000000000" pitchFamily="2" charset="2"/>
              <a:buChar char="Ø"/>
            </a:pPr>
            <a:endParaRPr lang="es-PE" sz="2400" dirty="0">
              <a:latin typeface="+mn-lt"/>
            </a:endParaRPr>
          </a:p>
        </p:txBody>
      </p:sp>
      <p:sp>
        <p:nvSpPr>
          <p:cNvPr id="7" name="CuadroTexto 6">
            <a:extLst>
              <a:ext uri="{FF2B5EF4-FFF2-40B4-BE49-F238E27FC236}">
                <a16:creationId xmlns:a16="http://schemas.microsoft.com/office/drawing/2014/main" id="{E82B08C9-47F1-49B7-B815-4811866B6611}"/>
              </a:ext>
            </a:extLst>
          </p:cNvPr>
          <p:cNvSpPr txBox="1"/>
          <p:nvPr/>
        </p:nvSpPr>
        <p:spPr>
          <a:xfrm>
            <a:off x="1780067" y="831130"/>
            <a:ext cx="8666395" cy="523220"/>
          </a:xfrm>
          <a:prstGeom prst="rect">
            <a:avLst/>
          </a:prstGeom>
          <a:noFill/>
        </p:spPr>
        <p:txBody>
          <a:bodyPr wrap="square" rtlCol="0">
            <a:spAutoFit/>
          </a:bodyPr>
          <a:lstStyle/>
          <a:p>
            <a:r>
              <a:rPr lang="es-ES" sz="2800" dirty="0"/>
              <a:t>OBLIGACIONES DE LA EMPRESA</a:t>
            </a:r>
            <a:endParaRPr lang="es-MX" sz="2800" dirty="0"/>
          </a:p>
        </p:txBody>
      </p:sp>
      <p:sp>
        <p:nvSpPr>
          <p:cNvPr id="3" name="CuadroTexto 2">
            <a:extLst>
              <a:ext uri="{FF2B5EF4-FFF2-40B4-BE49-F238E27FC236}">
                <a16:creationId xmlns:a16="http://schemas.microsoft.com/office/drawing/2014/main" id="{D0C4BFBB-EBC9-4D30-95BB-6E0C8A818D62}"/>
              </a:ext>
            </a:extLst>
          </p:cNvPr>
          <p:cNvSpPr txBox="1"/>
          <p:nvPr/>
        </p:nvSpPr>
        <p:spPr>
          <a:xfrm>
            <a:off x="942975" y="1895475"/>
            <a:ext cx="2905125" cy="369332"/>
          </a:xfrm>
          <a:prstGeom prst="rect">
            <a:avLst/>
          </a:prstGeom>
          <a:noFill/>
        </p:spPr>
        <p:txBody>
          <a:bodyPr wrap="square" rtlCol="0">
            <a:spAutoFit/>
          </a:bodyPr>
          <a:lstStyle/>
          <a:p>
            <a:r>
              <a:rPr lang="es-PE" dirty="0"/>
              <a:t>OFICIAL DE CUMPLIMIENTO</a:t>
            </a:r>
          </a:p>
        </p:txBody>
      </p:sp>
      <p:sp>
        <p:nvSpPr>
          <p:cNvPr id="4" name="Rectángulo 3">
            <a:extLst>
              <a:ext uri="{FF2B5EF4-FFF2-40B4-BE49-F238E27FC236}">
                <a16:creationId xmlns:a16="http://schemas.microsoft.com/office/drawing/2014/main" id="{1EC34208-2A00-4C3A-A9EC-DF8310791E1D}"/>
              </a:ext>
            </a:extLst>
          </p:cNvPr>
          <p:cNvSpPr/>
          <p:nvPr/>
        </p:nvSpPr>
        <p:spPr>
          <a:xfrm>
            <a:off x="3848100" y="2644169"/>
            <a:ext cx="7162800" cy="1815882"/>
          </a:xfrm>
          <a:prstGeom prst="rect">
            <a:avLst/>
          </a:prstGeom>
        </p:spPr>
        <p:txBody>
          <a:bodyPr wrap="square">
            <a:spAutoFit/>
          </a:bodyPr>
          <a:lstStyle/>
          <a:p>
            <a:pPr algn="just"/>
            <a:r>
              <a:rPr lang="es-ES" sz="2800" dirty="0"/>
              <a:t>Persona, que representa al sujeto obligado, que colabora en la implementación del Sistema de Prevención del LAFT y es responsable de vigilar su funcionamiento.</a:t>
            </a:r>
            <a:endParaRPr lang="es-PE" sz="2800" dirty="0"/>
          </a:p>
        </p:txBody>
      </p:sp>
      <p:pic>
        <p:nvPicPr>
          <p:cNvPr id="5" name="Imagen 4">
            <a:extLst>
              <a:ext uri="{FF2B5EF4-FFF2-40B4-BE49-F238E27FC236}">
                <a16:creationId xmlns:a16="http://schemas.microsoft.com/office/drawing/2014/main" id="{87CDADFA-79D3-4C2E-AAB7-ECDEA71377D5}"/>
              </a:ext>
            </a:extLst>
          </p:cNvPr>
          <p:cNvPicPr>
            <a:picLocks noChangeAspect="1"/>
          </p:cNvPicPr>
          <p:nvPr/>
        </p:nvPicPr>
        <p:blipFill rotWithShape="1">
          <a:blip r:embed="rId3"/>
          <a:srcRect l="27422" t="39497" r="56328" b="24444"/>
          <a:stretch/>
        </p:blipFill>
        <p:spPr>
          <a:xfrm>
            <a:off x="1073014" y="2474044"/>
            <a:ext cx="1981200" cy="2472900"/>
          </a:xfrm>
          <a:prstGeom prst="rect">
            <a:avLst/>
          </a:prstGeom>
        </p:spPr>
      </p:pic>
    </p:spTree>
    <p:extLst>
      <p:ext uri="{BB962C8B-B14F-4D97-AF65-F5344CB8AC3E}">
        <p14:creationId xmlns:p14="http://schemas.microsoft.com/office/powerpoint/2010/main" val="3582062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39EAB7-AD76-4484-AA54-75EFCC811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 y="0"/>
            <a:ext cx="12201134" cy="6863138"/>
          </a:xfrm>
          <a:prstGeom prst="rect">
            <a:avLst/>
          </a:prstGeom>
        </p:spPr>
        <p:style>
          <a:lnRef idx="2">
            <a:schemeClr val="accent1"/>
          </a:lnRef>
          <a:fillRef idx="1">
            <a:schemeClr val="lt1"/>
          </a:fillRef>
          <a:effectRef idx="0">
            <a:schemeClr val="accent1"/>
          </a:effectRef>
          <a:fontRef idx="minor">
            <a:schemeClr val="dk1"/>
          </a:fontRef>
        </p:style>
      </p:pic>
      <p:sp>
        <p:nvSpPr>
          <p:cNvPr id="6" name="Título 1">
            <a:extLst>
              <a:ext uri="{FF2B5EF4-FFF2-40B4-BE49-F238E27FC236}">
                <a16:creationId xmlns:a16="http://schemas.microsoft.com/office/drawing/2014/main" id="{EE2E400B-52DA-4ADC-B168-342B21FCA105}"/>
              </a:ext>
            </a:extLst>
          </p:cNvPr>
          <p:cNvSpPr txBox="1">
            <a:spLocks/>
          </p:cNvSpPr>
          <p:nvPr/>
        </p:nvSpPr>
        <p:spPr>
          <a:xfrm>
            <a:off x="1073014" y="1354350"/>
            <a:ext cx="10080503" cy="414929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50000"/>
              </a:lnSpc>
              <a:buFont typeface="Wingdings" panose="05000000000000000000" pitchFamily="2" charset="2"/>
              <a:buChar char="Ø"/>
            </a:pPr>
            <a:endParaRPr lang="es-PE" sz="2400" dirty="0">
              <a:latin typeface="+mn-lt"/>
            </a:endParaRPr>
          </a:p>
        </p:txBody>
      </p:sp>
      <p:sp>
        <p:nvSpPr>
          <p:cNvPr id="7" name="CuadroTexto 6">
            <a:extLst>
              <a:ext uri="{FF2B5EF4-FFF2-40B4-BE49-F238E27FC236}">
                <a16:creationId xmlns:a16="http://schemas.microsoft.com/office/drawing/2014/main" id="{E82B08C9-47F1-49B7-B815-4811866B6611}"/>
              </a:ext>
            </a:extLst>
          </p:cNvPr>
          <p:cNvSpPr txBox="1"/>
          <p:nvPr/>
        </p:nvSpPr>
        <p:spPr>
          <a:xfrm>
            <a:off x="1780067" y="831130"/>
            <a:ext cx="8666395" cy="523220"/>
          </a:xfrm>
          <a:prstGeom prst="rect">
            <a:avLst/>
          </a:prstGeom>
          <a:noFill/>
        </p:spPr>
        <p:txBody>
          <a:bodyPr wrap="square" rtlCol="0">
            <a:spAutoFit/>
          </a:bodyPr>
          <a:lstStyle/>
          <a:p>
            <a:r>
              <a:rPr lang="es-ES" sz="2800" dirty="0"/>
              <a:t>OBLIGACIONES DE LA EMPRESA</a:t>
            </a:r>
            <a:endParaRPr lang="es-MX" sz="2800" dirty="0"/>
          </a:p>
        </p:txBody>
      </p:sp>
      <p:sp>
        <p:nvSpPr>
          <p:cNvPr id="3" name="CuadroTexto 2">
            <a:extLst>
              <a:ext uri="{FF2B5EF4-FFF2-40B4-BE49-F238E27FC236}">
                <a16:creationId xmlns:a16="http://schemas.microsoft.com/office/drawing/2014/main" id="{4A649B4F-22BA-4BBC-ADA2-A32949AEF6A9}"/>
              </a:ext>
            </a:extLst>
          </p:cNvPr>
          <p:cNvSpPr txBox="1"/>
          <p:nvPr/>
        </p:nvSpPr>
        <p:spPr>
          <a:xfrm>
            <a:off x="942975" y="1752600"/>
            <a:ext cx="4867275" cy="369332"/>
          </a:xfrm>
          <a:prstGeom prst="rect">
            <a:avLst/>
          </a:prstGeom>
          <a:noFill/>
        </p:spPr>
        <p:txBody>
          <a:bodyPr wrap="square" rtlCol="0">
            <a:spAutoFit/>
          </a:bodyPr>
          <a:lstStyle/>
          <a:p>
            <a:r>
              <a:rPr lang="es-PE" dirty="0"/>
              <a:t>REGISTRO DE OPERACIONES</a:t>
            </a:r>
          </a:p>
        </p:txBody>
      </p:sp>
      <p:sp>
        <p:nvSpPr>
          <p:cNvPr id="4" name="Rectángulo: esquinas redondeadas 3">
            <a:extLst>
              <a:ext uri="{FF2B5EF4-FFF2-40B4-BE49-F238E27FC236}">
                <a16:creationId xmlns:a16="http://schemas.microsoft.com/office/drawing/2014/main" id="{15DF2849-D29F-4E7E-B941-F8A508A66CA7}"/>
              </a:ext>
            </a:extLst>
          </p:cNvPr>
          <p:cNvSpPr/>
          <p:nvPr/>
        </p:nvSpPr>
        <p:spPr>
          <a:xfrm>
            <a:off x="781050" y="2447925"/>
            <a:ext cx="4057650" cy="1895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a:t>El Grupo Muya y todos sus colaboradores deben llevar y mantener actualizado un Registro de Operaciones de TODOS sus CLIENTES.</a:t>
            </a:r>
            <a:endParaRPr lang="es-PE" sz="2000" dirty="0"/>
          </a:p>
        </p:txBody>
      </p:sp>
      <p:sp>
        <p:nvSpPr>
          <p:cNvPr id="5" name="Rectángulo: esquinas redondeadas 4">
            <a:extLst>
              <a:ext uri="{FF2B5EF4-FFF2-40B4-BE49-F238E27FC236}">
                <a16:creationId xmlns:a16="http://schemas.microsoft.com/office/drawing/2014/main" id="{F98C8E03-76A1-414D-9598-6199CD8834FC}"/>
              </a:ext>
            </a:extLst>
          </p:cNvPr>
          <p:cNvSpPr/>
          <p:nvPr/>
        </p:nvSpPr>
        <p:spPr>
          <a:xfrm>
            <a:off x="5810250" y="2628556"/>
            <a:ext cx="5676505" cy="2901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OBLIGATORIO POR LEY LLEVAR UN REGISTRO DE OPERACIONES DE: </a:t>
            </a:r>
          </a:p>
          <a:p>
            <a:pPr algn="ctr"/>
            <a:r>
              <a:rPr lang="es-ES" sz="2000" dirty="0"/>
              <a:t>Prestamos &gt;= $ 3,500.00 o su equivalente en soles. </a:t>
            </a:r>
          </a:p>
          <a:p>
            <a:pPr algn="ctr"/>
            <a:endParaRPr lang="es-ES" sz="2000" dirty="0"/>
          </a:p>
          <a:p>
            <a:pPr algn="ctr"/>
            <a:r>
              <a:rPr lang="es-ES" sz="2000" dirty="0"/>
              <a:t>Adoptamos como política registrar, a través del sistema de prestamos, TODAS las operaciones.</a:t>
            </a:r>
            <a:endParaRPr lang="es-PE" sz="2000" dirty="0"/>
          </a:p>
        </p:txBody>
      </p:sp>
    </p:spTree>
    <p:extLst>
      <p:ext uri="{BB962C8B-B14F-4D97-AF65-F5344CB8AC3E}">
        <p14:creationId xmlns:p14="http://schemas.microsoft.com/office/powerpoint/2010/main" val="2525532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39EAB7-AD76-4484-AA54-75EFCC811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38"/>
            <a:ext cx="12201134" cy="6863138"/>
          </a:xfrm>
          <a:prstGeom prst="rect">
            <a:avLst/>
          </a:prstGeom>
        </p:spPr>
        <p:style>
          <a:lnRef idx="2">
            <a:schemeClr val="accent1"/>
          </a:lnRef>
          <a:fillRef idx="1">
            <a:schemeClr val="lt1"/>
          </a:fillRef>
          <a:effectRef idx="0">
            <a:schemeClr val="accent1"/>
          </a:effectRef>
          <a:fontRef idx="minor">
            <a:schemeClr val="dk1"/>
          </a:fontRef>
        </p:style>
      </p:pic>
      <p:sp>
        <p:nvSpPr>
          <p:cNvPr id="6" name="Título 1">
            <a:extLst>
              <a:ext uri="{FF2B5EF4-FFF2-40B4-BE49-F238E27FC236}">
                <a16:creationId xmlns:a16="http://schemas.microsoft.com/office/drawing/2014/main" id="{EE2E400B-52DA-4ADC-B168-342B21FCA105}"/>
              </a:ext>
            </a:extLst>
          </p:cNvPr>
          <p:cNvSpPr txBox="1">
            <a:spLocks/>
          </p:cNvSpPr>
          <p:nvPr/>
        </p:nvSpPr>
        <p:spPr>
          <a:xfrm>
            <a:off x="1073014" y="1354350"/>
            <a:ext cx="10080503" cy="414929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50000"/>
              </a:lnSpc>
              <a:buFont typeface="Wingdings" panose="05000000000000000000" pitchFamily="2" charset="2"/>
              <a:buChar char="Ø"/>
            </a:pPr>
            <a:endParaRPr lang="es-PE" sz="2400" dirty="0">
              <a:latin typeface="+mn-lt"/>
            </a:endParaRPr>
          </a:p>
        </p:txBody>
      </p:sp>
      <p:sp>
        <p:nvSpPr>
          <p:cNvPr id="7" name="CuadroTexto 6">
            <a:extLst>
              <a:ext uri="{FF2B5EF4-FFF2-40B4-BE49-F238E27FC236}">
                <a16:creationId xmlns:a16="http://schemas.microsoft.com/office/drawing/2014/main" id="{E82B08C9-47F1-49B7-B815-4811866B6611}"/>
              </a:ext>
            </a:extLst>
          </p:cNvPr>
          <p:cNvSpPr txBox="1"/>
          <p:nvPr/>
        </p:nvSpPr>
        <p:spPr>
          <a:xfrm>
            <a:off x="1780067" y="831130"/>
            <a:ext cx="8666395" cy="523220"/>
          </a:xfrm>
          <a:prstGeom prst="rect">
            <a:avLst/>
          </a:prstGeom>
          <a:noFill/>
        </p:spPr>
        <p:txBody>
          <a:bodyPr wrap="square" rtlCol="0">
            <a:spAutoFit/>
          </a:bodyPr>
          <a:lstStyle/>
          <a:p>
            <a:r>
              <a:rPr lang="es-ES" sz="2800" dirty="0"/>
              <a:t>PREVENCION </a:t>
            </a:r>
            <a:endParaRPr lang="es-MX" sz="2800" dirty="0"/>
          </a:p>
        </p:txBody>
      </p:sp>
      <p:sp>
        <p:nvSpPr>
          <p:cNvPr id="3" name="CuadroTexto 2">
            <a:extLst>
              <a:ext uri="{FF2B5EF4-FFF2-40B4-BE49-F238E27FC236}">
                <a16:creationId xmlns:a16="http://schemas.microsoft.com/office/drawing/2014/main" id="{4A649B4F-22BA-4BBC-ADA2-A32949AEF6A9}"/>
              </a:ext>
            </a:extLst>
          </p:cNvPr>
          <p:cNvSpPr txBox="1"/>
          <p:nvPr/>
        </p:nvSpPr>
        <p:spPr>
          <a:xfrm>
            <a:off x="904875" y="1604528"/>
            <a:ext cx="4867275" cy="369332"/>
          </a:xfrm>
          <a:prstGeom prst="rect">
            <a:avLst/>
          </a:prstGeom>
          <a:noFill/>
        </p:spPr>
        <p:txBody>
          <a:bodyPr wrap="square" rtlCol="0">
            <a:spAutoFit/>
          </a:bodyPr>
          <a:lstStyle/>
          <a:p>
            <a:r>
              <a:rPr lang="es-PE" dirty="0"/>
              <a:t>CONOCIMIENTO DEL TERCERO</a:t>
            </a:r>
          </a:p>
        </p:txBody>
      </p:sp>
      <p:sp>
        <p:nvSpPr>
          <p:cNvPr id="4" name="Rectángulo: esquinas redondeadas 3">
            <a:extLst>
              <a:ext uri="{FF2B5EF4-FFF2-40B4-BE49-F238E27FC236}">
                <a16:creationId xmlns:a16="http://schemas.microsoft.com/office/drawing/2014/main" id="{15DF2849-D29F-4E7E-B941-F8A508A66CA7}"/>
              </a:ext>
            </a:extLst>
          </p:cNvPr>
          <p:cNvSpPr/>
          <p:nvPr/>
        </p:nvSpPr>
        <p:spPr>
          <a:xfrm>
            <a:off x="2247900" y="2185480"/>
            <a:ext cx="7943849" cy="31389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800" dirty="0"/>
              <a:t>Solicitar información sobre los colaboradores, accionistas, proveedores, clientes u otros grupos de interés con quienes se tiene o tendrá alguna relación comercial o contractual.</a:t>
            </a:r>
            <a:endParaRPr lang="es-PE" sz="2800" dirty="0"/>
          </a:p>
        </p:txBody>
      </p:sp>
    </p:spTree>
    <p:extLst>
      <p:ext uri="{BB962C8B-B14F-4D97-AF65-F5344CB8AC3E}">
        <p14:creationId xmlns:p14="http://schemas.microsoft.com/office/powerpoint/2010/main" val="1555840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39EAB7-AD76-4484-AA54-75EFCC811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7" y="-5138"/>
            <a:ext cx="12201134" cy="6863138"/>
          </a:xfrm>
          <a:prstGeom prst="rect">
            <a:avLst/>
          </a:prstGeom>
        </p:spPr>
        <p:style>
          <a:lnRef idx="2">
            <a:schemeClr val="accent1"/>
          </a:lnRef>
          <a:fillRef idx="1">
            <a:schemeClr val="lt1"/>
          </a:fillRef>
          <a:effectRef idx="0">
            <a:schemeClr val="accent1"/>
          </a:effectRef>
          <a:fontRef idx="minor">
            <a:schemeClr val="dk1"/>
          </a:fontRef>
        </p:style>
      </p:pic>
      <p:sp>
        <p:nvSpPr>
          <p:cNvPr id="6" name="Título 1">
            <a:extLst>
              <a:ext uri="{FF2B5EF4-FFF2-40B4-BE49-F238E27FC236}">
                <a16:creationId xmlns:a16="http://schemas.microsoft.com/office/drawing/2014/main" id="{EE2E400B-52DA-4ADC-B168-342B21FCA105}"/>
              </a:ext>
            </a:extLst>
          </p:cNvPr>
          <p:cNvSpPr txBox="1">
            <a:spLocks/>
          </p:cNvSpPr>
          <p:nvPr/>
        </p:nvSpPr>
        <p:spPr>
          <a:xfrm>
            <a:off x="1073014" y="1354350"/>
            <a:ext cx="10080503" cy="414929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50000"/>
              </a:lnSpc>
              <a:buFont typeface="Wingdings" panose="05000000000000000000" pitchFamily="2" charset="2"/>
              <a:buChar char="Ø"/>
            </a:pPr>
            <a:endParaRPr lang="es-PE" sz="2400" dirty="0">
              <a:latin typeface="+mn-lt"/>
            </a:endParaRPr>
          </a:p>
        </p:txBody>
      </p:sp>
      <p:sp>
        <p:nvSpPr>
          <p:cNvPr id="7" name="CuadroTexto 6">
            <a:extLst>
              <a:ext uri="{FF2B5EF4-FFF2-40B4-BE49-F238E27FC236}">
                <a16:creationId xmlns:a16="http://schemas.microsoft.com/office/drawing/2014/main" id="{E82B08C9-47F1-49B7-B815-4811866B6611}"/>
              </a:ext>
            </a:extLst>
          </p:cNvPr>
          <p:cNvSpPr txBox="1"/>
          <p:nvPr/>
        </p:nvSpPr>
        <p:spPr>
          <a:xfrm>
            <a:off x="1780067" y="564755"/>
            <a:ext cx="8666395" cy="523220"/>
          </a:xfrm>
          <a:prstGeom prst="rect">
            <a:avLst/>
          </a:prstGeom>
          <a:noFill/>
        </p:spPr>
        <p:txBody>
          <a:bodyPr wrap="square" rtlCol="0">
            <a:spAutoFit/>
          </a:bodyPr>
          <a:lstStyle/>
          <a:p>
            <a:r>
              <a:rPr lang="es-ES" sz="2800" dirty="0"/>
              <a:t>PREVENCION </a:t>
            </a:r>
            <a:endParaRPr lang="es-MX" sz="2800" dirty="0"/>
          </a:p>
        </p:txBody>
      </p:sp>
      <p:grpSp>
        <p:nvGrpSpPr>
          <p:cNvPr id="9" name="Grupo 8">
            <a:extLst>
              <a:ext uri="{FF2B5EF4-FFF2-40B4-BE49-F238E27FC236}">
                <a16:creationId xmlns:a16="http://schemas.microsoft.com/office/drawing/2014/main" id="{AC76E9B8-7D9E-4EBD-BE04-6BE03DF391FD}"/>
              </a:ext>
            </a:extLst>
          </p:cNvPr>
          <p:cNvGrpSpPr/>
          <p:nvPr/>
        </p:nvGrpSpPr>
        <p:grpSpPr>
          <a:xfrm>
            <a:off x="517525" y="1215075"/>
            <a:ext cx="4972050" cy="2247900"/>
            <a:chOff x="619125" y="1590675"/>
            <a:chExt cx="4972050" cy="2247900"/>
          </a:xfrm>
        </p:grpSpPr>
        <p:sp>
          <p:nvSpPr>
            <p:cNvPr id="5" name="Rectángulo: esquinas redondeadas 4">
              <a:extLst>
                <a:ext uri="{FF2B5EF4-FFF2-40B4-BE49-F238E27FC236}">
                  <a16:creationId xmlns:a16="http://schemas.microsoft.com/office/drawing/2014/main" id="{56F23B96-DDF5-4147-9D80-D1ACE8F38C2D}"/>
                </a:ext>
              </a:extLst>
            </p:cNvPr>
            <p:cNvSpPr/>
            <p:nvPr/>
          </p:nvSpPr>
          <p:spPr>
            <a:xfrm>
              <a:off x="619125" y="1847850"/>
              <a:ext cx="4972050" cy="19907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Ficha de Información Básica, Visitas Domiciliarias, Antecedentes Policiales - Penales, Exámenes Toxicológicos, Referencias Laborales, redes sociales, capacitación, etc.</a:t>
              </a:r>
              <a:endParaRPr lang="es-PE" dirty="0"/>
            </a:p>
          </p:txBody>
        </p:sp>
        <p:sp>
          <p:nvSpPr>
            <p:cNvPr id="8" name="Rectángulo: esquinas redondeadas 7">
              <a:extLst>
                <a:ext uri="{FF2B5EF4-FFF2-40B4-BE49-F238E27FC236}">
                  <a16:creationId xmlns:a16="http://schemas.microsoft.com/office/drawing/2014/main" id="{95CCEFBE-603B-44A8-9BC6-A99F431C820B}"/>
                </a:ext>
              </a:extLst>
            </p:cNvPr>
            <p:cNvSpPr/>
            <p:nvPr/>
          </p:nvSpPr>
          <p:spPr>
            <a:xfrm>
              <a:off x="619125" y="1590675"/>
              <a:ext cx="3124200" cy="52322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a:t>COLABORADORES</a:t>
              </a:r>
            </a:p>
          </p:txBody>
        </p:sp>
      </p:grpSp>
      <p:grpSp>
        <p:nvGrpSpPr>
          <p:cNvPr id="10" name="Grupo 9">
            <a:extLst>
              <a:ext uri="{FF2B5EF4-FFF2-40B4-BE49-F238E27FC236}">
                <a16:creationId xmlns:a16="http://schemas.microsoft.com/office/drawing/2014/main" id="{47390458-4C7B-486D-A191-90BF275C479D}"/>
              </a:ext>
            </a:extLst>
          </p:cNvPr>
          <p:cNvGrpSpPr/>
          <p:nvPr/>
        </p:nvGrpSpPr>
        <p:grpSpPr>
          <a:xfrm>
            <a:off x="6445114" y="1265024"/>
            <a:ext cx="4972050" cy="2247900"/>
            <a:chOff x="619125" y="1590675"/>
            <a:chExt cx="4972050" cy="2247900"/>
          </a:xfrm>
        </p:grpSpPr>
        <p:sp>
          <p:nvSpPr>
            <p:cNvPr id="11" name="Rectángulo: esquinas redondeadas 10">
              <a:extLst>
                <a:ext uri="{FF2B5EF4-FFF2-40B4-BE49-F238E27FC236}">
                  <a16:creationId xmlns:a16="http://schemas.microsoft.com/office/drawing/2014/main" id="{462A9AC1-5B5A-4720-908E-FF96E9DEA459}"/>
                </a:ext>
              </a:extLst>
            </p:cNvPr>
            <p:cNvSpPr/>
            <p:nvPr/>
          </p:nvSpPr>
          <p:spPr>
            <a:xfrm>
              <a:off x="619125" y="1847850"/>
              <a:ext cx="4972050" cy="19907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a:p>
              <a:pPr algn="ctr"/>
              <a:r>
                <a:rPr lang="es-ES" dirty="0"/>
                <a:t>Registro Único de Clientes, Registro de Operaciones en el sistema de préstamos, verificación que no estén involucrados en actos de PLAFT – Conocimiento del Cliente. </a:t>
              </a:r>
              <a:endParaRPr lang="es-PE" dirty="0"/>
            </a:p>
          </p:txBody>
        </p:sp>
        <p:sp>
          <p:nvSpPr>
            <p:cNvPr id="12" name="Rectángulo: esquinas redondeadas 11">
              <a:extLst>
                <a:ext uri="{FF2B5EF4-FFF2-40B4-BE49-F238E27FC236}">
                  <a16:creationId xmlns:a16="http://schemas.microsoft.com/office/drawing/2014/main" id="{A6FE22BB-C21C-4B46-A65F-8FD7A41C7777}"/>
                </a:ext>
              </a:extLst>
            </p:cNvPr>
            <p:cNvSpPr/>
            <p:nvPr/>
          </p:nvSpPr>
          <p:spPr>
            <a:xfrm>
              <a:off x="619125" y="1590675"/>
              <a:ext cx="3124200" cy="52322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CLIENTES</a:t>
              </a:r>
            </a:p>
          </p:txBody>
        </p:sp>
      </p:grpSp>
      <p:grpSp>
        <p:nvGrpSpPr>
          <p:cNvPr id="13" name="Grupo 12">
            <a:extLst>
              <a:ext uri="{FF2B5EF4-FFF2-40B4-BE49-F238E27FC236}">
                <a16:creationId xmlns:a16="http://schemas.microsoft.com/office/drawing/2014/main" id="{F5984542-1A5D-4E35-8AE3-42C4BCFE7CC1}"/>
              </a:ext>
            </a:extLst>
          </p:cNvPr>
          <p:cNvGrpSpPr/>
          <p:nvPr/>
        </p:nvGrpSpPr>
        <p:grpSpPr>
          <a:xfrm>
            <a:off x="3492364" y="3630824"/>
            <a:ext cx="4972050" cy="2247900"/>
            <a:chOff x="619125" y="1590675"/>
            <a:chExt cx="4972050" cy="2247900"/>
          </a:xfrm>
        </p:grpSpPr>
        <p:sp>
          <p:nvSpPr>
            <p:cNvPr id="14" name="Rectángulo: esquinas redondeadas 13">
              <a:extLst>
                <a:ext uri="{FF2B5EF4-FFF2-40B4-BE49-F238E27FC236}">
                  <a16:creationId xmlns:a16="http://schemas.microsoft.com/office/drawing/2014/main" id="{38747151-E80F-403B-A590-066CDECF21B8}"/>
                </a:ext>
              </a:extLst>
            </p:cNvPr>
            <p:cNvSpPr/>
            <p:nvPr/>
          </p:nvSpPr>
          <p:spPr>
            <a:xfrm>
              <a:off x="619125" y="1847850"/>
              <a:ext cx="4972050" cy="19907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Registro Único de Proveedores, Visitas a local del proveedor, Acuerdos de Seguridad, verificación en centrales de riesgo, etc. </a:t>
              </a:r>
              <a:endParaRPr lang="es-PE" dirty="0"/>
            </a:p>
          </p:txBody>
        </p:sp>
        <p:sp>
          <p:nvSpPr>
            <p:cNvPr id="15" name="Rectángulo: esquinas redondeadas 14">
              <a:extLst>
                <a:ext uri="{FF2B5EF4-FFF2-40B4-BE49-F238E27FC236}">
                  <a16:creationId xmlns:a16="http://schemas.microsoft.com/office/drawing/2014/main" id="{BABACF7B-2407-4C0E-8476-99AD3E1B7D0B}"/>
                </a:ext>
              </a:extLst>
            </p:cNvPr>
            <p:cNvSpPr/>
            <p:nvPr/>
          </p:nvSpPr>
          <p:spPr>
            <a:xfrm>
              <a:off x="619125" y="1590675"/>
              <a:ext cx="3124200" cy="52322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PROVEEDORES</a:t>
              </a:r>
            </a:p>
          </p:txBody>
        </p:sp>
      </p:grpSp>
    </p:spTree>
    <p:extLst>
      <p:ext uri="{BB962C8B-B14F-4D97-AF65-F5344CB8AC3E}">
        <p14:creationId xmlns:p14="http://schemas.microsoft.com/office/powerpoint/2010/main" val="111020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39EAB7-AD76-4484-AA54-75EFCC811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9" y="0"/>
            <a:ext cx="12201134" cy="6863138"/>
          </a:xfrm>
          <a:prstGeom prst="rect">
            <a:avLst/>
          </a:prstGeom>
        </p:spPr>
        <p:style>
          <a:lnRef idx="2">
            <a:schemeClr val="accent1"/>
          </a:lnRef>
          <a:fillRef idx="1">
            <a:schemeClr val="lt1"/>
          </a:fillRef>
          <a:effectRef idx="0">
            <a:schemeClr val="accent1"/>
          </a:effectRef>
          <a:fontRef idx="minor">
            <a:schemeClr val="dk1"/>
          </a:fontRef>
        </p:style>
      </p:pic>
      <p:sp>
        <p:nvSpPr>
          <p:cNvPr id="6" name="Título 1">
            <a:extLst>
              <a:ext uri="{FF2B5EF4-FFF2-40B4-BE49-F238E27FC236}">
                <a16:creationId xmlns:a16="http://schemas.microsoft.com/office/drawing/2014/main" id="{EE2E400B-52DA-4ADC-B168-342B21FCA105}"/>
              </a:ext>
            </a:extLst>
          </p:cNvPr>
          <p:cNvSpPr txBox="1">
            <a:spLocks/>
          </p:cNvSpPr>
          <p:nvPr/>
        </p:nvSpPr>
        <p:spPr>
          <a:xfrm>
            <a:off x="1073014" y="1354350"/>
            <a:ext cx="10080503" cy="414929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50000"/>
              </a:lnSpc>
              <a:buFont typeface="Wingdings" panose="05000000000000000000" pitchFamily="2" charset="2"/>
              <a:buChar char="Ø"/>
            </a:pPr>
            <a:endParaRPr lang="es-PE" sz="2400" dirty="0">
              <a:latin typeface="+mn-lt"/>
            </a:endParaRPr>
          </a:p>
        </p:txBody>
      </p:sp>
      <p:sp>
        <p:nvSpPr>
          <p:cNvPr id="7" name="CuadroTexto 6">
            <a:extLst>
              <a:ext uri="{FF2B5EF4-FFF2-40B4-BE49-F238E27FC236}">
                <a16:creationId xmlns:a16="http://schemas.microsoft.com/office/drawing/2014/main" id="{E82B08C9-47F1-49B7-B815-4811866B6611}"/>
              </a:ext>
            </a:extLst>
          </p:cNvPr>
          <p:cNvSpPr txBox="1"/>
          <p:nvPr/>
        </p:nvSpPr>
        <p:spPr>
          <a:xfrm>
            <a:off x="1780067" y="564755"/>
            <a:ext cx="8666395" cy="523220"/>
          </a:xfrm>
          <a:prstGeom prst="rect">
            <a:avLst/>
          </a:prstGeom>
          <a:noFill/>
        </p:spPr>
        <p:txBody>
          <a:bodyPr wrap="square" rtlCol="0">
            <a:spAutoFit/>
          </a:bodyPr>
          <a:lstStyle/>
          <a:p>
            <a:r>
              <a:rPr lang="es-ES" sz="2800" dirty="0"/>
              <a:t>SEÑALES DE ALERTA </a:t>
            </a:r>
            <a:endParaRPr lang="es-MX" sz="2800" dirty="0"/>
          </a:p>
        </p:txBody>
      </p:sp>
      <p:grpSp>
        <p:nvGrpSpPr>
          <p:cNvPr id="9" name="Grupo 8">
            <a:extLst>
              <a:ext uri="{FF2B5EF4-FFF2-40B4-BE49-F238E27FC236}">
                <a16:creationId xmlns:a16="http://schemas.microsoft.com/office/drawing/2014/main" id="{AC76E9B8-7D9E-4EBD-BE04-6BE03DF391FD}"/>
              </a:ext>
            </a:extLst>
          </p:cNvPr>
          <p:cNvGrpSpPr/>
          <p:nvPr/>
        </p:nvGrpSpPr>
        <p:grpSpPr>
          <a:xfrm>
            <a:off x="228564" y="1198013"/>
            <a:ext cx="5578475" cy="2272875"/>
            <a:chOff x="619124" y="1590675"/>
            <a:chExt cx="5578475" cy="2272875"/>
          </a:xfrm>
        </p:grpSpPr>
        <p:sp>
          <p:nvSpPr>
            <p:cNvPr id="5" name="Rectángulo: esquinas redondeadas 4">
              <a:extLst>
                <a:ext uri="{FF2B5EF4-FFF2-40B4-BE49-F238E27FC236}">
                  <a16:creationId xmlns:a16="http://schemas.microsoft.com/office/drawing/2014/main" id="{56F23B96-DDF5-4147-9D80-D1ACE8F38C2D}"/>
                </a:ext>
              </a:extLst>
            </p:cNvPr>
            <p:cNvSpPr/>
            <p:nvPr/>
          </p:nvSpPr>
          <p:spPr>
            <a:xfrm>
              <a:off x="619124" y="1872825"/>
              <a:ext cx="5578475" cy="19907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a:t>Información inconsistente o de difícil verificación. </a:t>
              </a:r>
            </a:p>
            <a:p>
              <a:pPr marL="285750" indent="-285750">
                <a:buFont typeface="Arial" panose="020B0604020202020204" pitchFamily="34" charset="0"/>
                <a:buChar char="•"/>
              </a:pPr>
              <a:r>
                <a:rPr lang="es-ES" dirty="0"/>
                <a:t>Despreocupación por los riesgos que asume</a:t>
              </a:r>
            </a:p>
            <a:p>
              <a:pPr marL="285750" indent="-285750">
                <a:buFont typeface="Arial" panose="020B0604020202020204" pitchFamily="34" charset="0"/>
                <a:buChar char="•"/>
              </a:pPr>
              <a:r>
                <a:rPr lang="es-ES" dirty="0"/>
                <a:t>Cliente rehúsa a proporcionar información.</a:t>
              </a:r>
            </a:p>
            <a:p>
              <a:pPr marL="285750" indent="-285750">
                <a:buFont typeface="Arial" panose="020B0604020202020204" pitchFamily="34" charset="0"/>
                <a:buChar char="•"/>
              </a:pPr>
              <a:r>
                <a:rPr lang="es-ES" dirty="0"/>
                <a:t>Utiliza dinero en efectivo para las operaciones</a:t>
              </a:r>
              <a:endParaRPr lang="es-PE" dirty="0"/>
            </a:p>
          </p:txBody>
        </p:sp>
        <p:sp>
          <p:nvSpPr>
            <p:cNvPr id="8" name="Rectángulo: esquinas redondeadas 7">
              <a:extLst>
                <a:ext uri="{FF2B5EF4-FFF2-40B4-BE49-F238E27FC236}">
                  <a16:creationId xmlns:a16="http://schemas.microsoft.com/office/drawing/2014/main" id="{95CCEFBE-603B-44A8-9BC6-A99F431C820B}"/>
                </a:ext>
              </a:extLst>
            </p:cNvPr>
            <p:cNvSpPr/>
            <p:nvPr/>
          </p:nvSpPr>
          <p:spPr>
            <a:xfrm>
              <a:off x="619125" y="1590675"/>
              <a:ext cx="3124200" cy="52322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RELATIVAS AL CLIENTE</a:t>
              </a:r>
            </a:p>
          </p:txBody>
        </p:sp>
      </p:grpSp>
      <p:grpSp>
        <p:nvGrpSpPr>
          <p:cNvPr id="10" name="Grupo 9">
            <a:extLst>
              <a:ext uri="{FF2B5EF4-FFF2-40B4-BE49-F238E27FC236}">
                <a16:creationId xmlns:a16="http://schemas.microsoft.com/office/drawing/2014/main" id="{47390458-4C7B-486D-A191-90BF275C479D}"/>
              </a:ext>
            </a:extLst>
          </p:cNvPr>
          <p:cNvGrpSpPr/>
          <p:nvPr/>
        </p:nvGrpSpPr>
        <p:grpSpPr>
          <a:xfrm>
            <a:off x="2525676" y="3669821"/>
            <a:ext cx="6562725" cy="2247900"/>
            <a:chOff x="619125" y="1590675"/>
            <a:chExt cx="5734188" cy="2247900"/>
          </a:xfrm>
        </p:grpSpPr>
        <p:sp>
          <p:nvSpPr>
            <p:cNvPr id="11" name="Rectángulo: esquinas redondeadas 10">
              <a:extLst>
                <a:ext uri="{FF2B5EF4-FFF2-40B4-BE49-F238E27FC236}">
                  <a16:creationId xmlns:a16="http://schemas.microsoft.com/office/drawing/2014/main" id="{462A9AC1-5B5A-4720-908E-FF96E9DEA459}"/>
                </a:ext>
              </a:extLst>
            </p:cNvPr>
            <p:cNvSpPr/>
            <p:nvPr/>
          </p:nvSpPr>
          <p:spPr>
            <a:xfrm>
              <a:off x="619125" y="1847850"/>
              <a:ext cx="5734188" cy="19907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a:p>
              <a:pPr marL="285750" indent="-285750" algn="ctr">
                <a:buFont typeface="Arial" panose="020B0604020202020204" pitchFamily="34" charset="0"/>
                <a:buChar char="•"/>
              </a:pPr>
              <a:r>
                <a:rPr lang="es-ES" dirty="0"/>
                <a:t>Funcionarios implicados en actos de corrupción</a:t>
              </a:r>
            </a:p>
            <a:p>
              <a:pPr marL="285750" indent="-285750" algn="ctr">
                <a:buFont typeface="Arial" panose="020B0604020202020204" pitchFamily="34" charset="0"/>
                <a:buChar char="•"/>
              </a:pPr>
              <a:r>
                <a:rPr lang="es-ES" dirty="0"/>
                <a:t>Varias empresas o personas físicas declaran a las instituciones financieras un mismo domicilio.</a:t>
              </a:r>
            </a:p>
          </p:txBody>
        </p:sp>
        <p:sp>
          <p:nvSpPr>
            <p:cNvPr id="12" name="Rectángulo: esquinas redondeadas 11">
              <a:extLst>
                <a:ext uri="{FF2B5EF4-FFF2-40B4-BE49-F238E27FC236}">
                  <a16:creationId xmlns:a16="http://schemas.microsoft.com/office/drawing/2014/main" id="{A6FE22BB-C21C-4B46-A65F-8FD7A41C7777}"/>
                </a:ext>
              </a:extLst>
            </p:cNvPr>
            <p:cNvSpPr/>
            <p:nvPr/>
          </p:nvSpPr>
          <p:spPr>
            <a:xfrm>
              <a:off x="619125" y="1590675"/>
              <a:ext cx="3124200" cy="52322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RELATIVAS A LA EMPRESA:</a:t>
              </a:r>
            </a:p>
          </p:txBody>
        </p:sp>
      </p:grpSp>
      <p:grpSp>
        <p:nvGrpSpPr>
          <p:cNvPr id="13" name="Grupo 12">
            <a:extLst>
              <a:ext uri="{FF2B5EF4-FFF2-40B4-BE49-F238E27FC236}">
                <a16:creationId xmlns:a16="http://schemas.microsoft.com/office/drawing/2014/main" id="{F5984542-1A5D-4E35-8AE3-42C4BCFE7CC1}"/>
              </a:ext>
            </a:extLst>
          </p:cNvPr>
          <p:cNvGrpSpPr/>
          <p:nvPr/>
        </p:nvGrpSpPr>
        <p:grpSpPr>
          <a:xfrm>
            <a:off x="6072188" y="1258136"/>
            <a:ext cx="5832612" cy="2247900"/>
            <a:chOff x="619124" y="1590675"/>
            <a:chExt cx="5261111" cy="2247900"/>
          </a:xfrm>
        </p:grpSpPr>
        <p:sp>
          <p:nvSpPr>
            <p:cNvPr id="14" name="Rectángulo: esquinas redondeadas 13">
              <a:extLst>
                <a:ext uri="{FF2B5EF4-FFF2-40B4-BE49-F238E27FC236}">
                  <a16:creationId xmlns:a16="http://schemas.microsoft.com/office/drawing/2014/main" id="{38747151-E80F-403B-A590-066CDECF21B8}"/>
                </a:ext>
              </a:extLst>
            </p:cNvPr>
            <p:cNvSpPr/>
            <p:nvPr/>
          </p:nvSpPr>
          <p:spPr>
            <a:xfrm>
              <a:off x="619124" y="1847850"/>
              <a:ext cx="5261111" cy="19907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a:t>Estilo de vida es mayor a sus ingresos.</a:t>
              </a:r>
            </a:p>
            <a:p>
              <a:pPr marL="285750" indent="-285750">
                <a:buFont typeface="Arial" panose="020B0604020202020204" pitchFamily="34" charset="0"/>
                <a:buChar char="•"/>
              </a:pPr>
              <a:r>
                <a:rPr lang="es-ES" dirty="0"/>
                <a:t>Se niega a actualizar su información sobre antecedentes personales, laborales o patrimoniales.</a:t>
              </a:r>
            </a:p>
            <a:p>
              <a:pPr marL="285750" indent="-285750">
                <a:buFont typeface="Arial" panose="020B0604020202020204" pitchFamily="34" charset="0"/>
                <a:buChar char="•"/>
              </a:pPr>
              <a:r>
                <a:rPr lang="es-ES" dirty="0"/>
                <a:t>Guarda relación con organizaciones delictivas</a:t>
              </a:r>
              <a:endParaRPr lang="es-PE" dirty="0"/>
            </a:p>
          </p:txBody>
        </p:sp>
        <p:sp>
          <p:nvSpPr>
            <p:cNvPr id="15" name="Rectángulo: esquinas redondeadas 14">
              <a:extLst>
                <a:ext uri="{FF2B5EF4-FFF2-40B4-BE49-F238E27FC236}">
                  <a16:creationId xmlns:a16="http://schemas.microsoft.com/office/drawing/2014/main" id="{BABACF7B-2407-4C0E-8476-99AD3E1B7D0B}"/>
                </a:ext>
              </a:extLst>
            </p:cNvPr>
            <p:cNvSpPr/>
            <p:nvPr/>
          </p:nvSpPr>
          <p:spPr>
            <a:xfrm>
              <a:off x="619125" y="1590675"/>
              <a:ext cx="3124200" cy="52322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RELATIVAS AL COLABORADOR:</a:t>
              </a:r>
            </a:p>
          </p:txBody>
        </p:sp>
      </p:grpSp>
    </p:spTree>
    <p:extLst>
      <p:ext uri="{BB962C8B-B14F-4D97-AF65-F5344CB8AC3E}">
        <p14:creationId xmlns:p14="http://schemas.microsoft.com/office/powerpoint/2010/main" val="335905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39EAB7-AD76-4484-AA54-75EFCC811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 y="0"/>
            <a:ext cx="12201134" cy="6863138"/>
          </a:xfrm>
          <a:prstGeom prst="rect">
            <a:avLst/>
          </a:prstGeom>
        </p:spPr>
      </p:pic>
      <p:sp>
        <p:nvSpPr>
          <p:cNvPr id="6" name="Título 1">
            <a:extLst>
              <a:ext uri="{FF2B5EF4-FFF2-40B4-BE49-F238E27FC236}">
                <a16:creationId xmlns:a16="http://schemas.microsoft.com/office/drawing/2014/main" id="{EE2E400B-52DA-4ADC-B168-342B21FCA105}"/>
              </a:ext>
            </a:extLst>
          </p:cNvPr>
          <p:cNvSpPr txBox="1">
            <a:spLocks/>
          </p:cNvSpPr>
          <p:nvPr/>
        </p:nvSpPr>
        <p:spPr>
          <a:xfrm>
            <a:off x="1055748" y="1356151"/>
            <a:ext cx="10080503" cy="377465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s-ES" sz="2400" dirty="0">
                <a:latin typeface="+mn-lt"/>
              </a:rPr>
              <a:t>El lavado de activos (también llamado lavado de dinero, blanqueo de dinero o capitales), consiste en ocultar el origen ilícito o ilegal de un activo (tráfico ilícito de drogas, ventas de armas, fraude tributario) para hacerlo aparecer como legítimo. El destino del activo ya blanqueado puede ser legal o ilegal</a:t>
            </a:r>
            <a:endParaRPr lang="es-PE" sz="2400" dirty="0">
              <a:latin typeface="+mn-lt"/>
            </a:endParaRPr>
          </a:p>
        </p:txBody>
      </p:sp>
      <p:sp>
        <p:nvSpPr>
          <p:cNvPr id="7" name="CuadroTexto 6">
            <a:extLst>
              <a:ext uri="{FF2B5EF4-FFF2-40B4-BE49-F238E27FC236}">
                <a16:creationId xmlns:a16="http://schemas.microsoft.com/office/drawing/2014/main" id="{E82B08C9-47F1-49B7-B815-4811866B6611}"/>
              </a:ext>
            </a:extLst>
          </p:cNvPr>
          <p:cNvSpPr txBox="1"/>
          <p:nvPr/>
        </p:nvSpPr>
        <p:spPr>
          <a:xfrm>
            <a:off x="1360969" y="607214"/>
            <a:ext cx="8666395" cy="523220"/>
          </a:xfrm>
          <a:prstGeom prst="rect">
            <a:avLst/>
          </a:prstGeom>
          <a:noFill/>
        </p:spPr>
        <p:txBody>
          <a:bodyPr wrap="square" rtlCol="0">
            <a:spAutoFit/>
          </a:bodyPr>
          <a:lstStyle/>
          <a:p>
            <a:pPr algn="ctr"/>
            <a:r>
              <a:rPr lang="es-PE" sz="2800" dirty="0"/>
              <a:t>PLAFT</a:t>
            </a:r>
            <a:endParaRPr lang="es-MX" sz="2800" dirty="0"/>
          </a:p>
        </p:txBody>
      </p:sp>
    </p:spTree>
    <p:extLst>
      <p:ext uri="{BB962C8B-B14F-4D97-AF65-F5344CB8AC3E}">
        <p14:creationId xmlns:p14="http://schemas.microsoft.com/office/powerpoint/2010/main" val="357060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39EAB7-AD76-4484-AA54-75EFCC811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92"/>
            <a:ext cx="12201134" cy="6863138"/>
          </a:xfrm>
          <a:prstGeom prst="rect">
            <a:avLst/>
          </a:prstGeom>
        </p:spPr>
        <p:style>
          <a:lnRef idx="2">
            <a:schemeClr val="accent1"/>
          </a:lnRef>
          <a:fillRef idx="1">
            <a:schemeClr val="lt1"/>
          </a:fillRef>
          <a:effectRef idx="0">
            <a:schemeClr val="accent1"/>
          </a:effectRef>
          <a:fontRef idx="minor">
            <a:schemeClr val="dk1"/>
          </a:fontRef>
        </p:style>
      </p:pic>
      <p:sp>
        <p:nvSpPr>
          <p:cNvPr id="6" name="Título 1">
            <a:extLst>
              <a:ext uri="{FF2B5EF4-FFF2-40B4-BE49-F238E27FC236}">
                <a16:creationId xmlns:a16="http://schemas.microsoft.com/office/drawing/2014/main" id="{EE2E400B-52DA-4ADC-B168-342B21FCA105}"/>
              </a:ext>
            </a:extLst>
          </p:cNvPr>
          <p:cNvSpPr txBox="1">
            <a:spLocks/>
          </p:cNvSpPr>
          <p:nvPr/>
        </p:nvSpPr>
        <p:spPr>
          <a:xfrm>
            <a:off x="1073014" y="1354350"/>
            <a:ext cx="10080503" cy="414929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50000"/>
              </a:lnSpc>
              <a:buFont typeface="Wingdings" panose="05000000000000000000" pitchFamily="2" charset="2"/>
              <a:buChar char="Ø"/>
            </a:pPr>
            <a:endParaRPr lang="es-PE" sz="2400" dirty="0">
              <a:latin typeface="+mn-lt"/>
            </a:endParaRPr>
          </a:p>
        </p:txBody>
      </p:sp>
      <p:sp>
        <p:nvSpPr>
          <p:cNvPr id="7" name="CuadroTexto 6">
            <a:extLst>
              <a:ext uri="{FF2B5EF4-FFF2-40B4-BE49-F238E27FC236}">
                <a16:creationId xmlns:a16="http://schemas.microsoft.com/office/drawing/2014/main" id="{E82B08C9-47F1-49B7-B815-4811866B6611}"/>
              </a:ext>
            </a:extLst>
          </p:cNvPr>
          <p:cNvSpPr txBox="1"/>
          <p:nvPr/>
        </p:nvSpPr>
        <p:spPr>
          <a:xfrm>
            <a:off x="1780067" y="564755"/>
            <a:ext cx="8666395" cy="523220"/>
          </a:xfrm>
          <a:prstGeom prst="rect">
            <a:avLst/>
          </a:prstGeom>
          <a:noFill/>
        </p:spPr>
        <p:txBody>
          <a:bodyPr wrap="square" rtlCol="0">
            <a:spAutoFit/>
          </a:bodyPr>
          <a:lstStyle/>
          <a:p>
            <a:r>
              <a:rPr lang="es-ES" sz="2800" dirty="0"/>
              <a:t>CONSECUENCIAS</a:t>
            </a:r>
            <a:endParaRPr lang="es-MX" sz="2800" dirty="0"/>
          </a:p>
        </p:txBody>
      </p:sp>
      <p:grpSp>
        <p:nvGrpSpPr>
          <p:cNvPr id="9" name="Grupo 8">
            <a:extLst>
              <a:ext uri="{FF2B5EF4-FFF2-40B4-BE49-F238E27FC236}">
                <a16:creationId xmlns:a16="http://schemas.microsoft.com/office/drawing/2014/main" id="{AC76E9B8-7D9E-4EBD-BE04-6BE03DF391FD}"/>
              </a:ext>
            </a:extLst>
          </p:cNvPr>
          <p:cNvGrpSpPr/>
          <p:nvPr/>
        </p:nvGrpSpPr>
        <p:grpSpPr>
          <a:xfrm>
            <a:off x="228564" y="1198013"/>
            <a:ext cx="5753136" cy="3938755"/>
            <a:chOff x="619124" y="1590675"/>
            <a:chExt cx="5753136" cy="3938755"/>
          </a:xfrm>
        </p:grpSpPr>
        <p:sp>
          <p:nvSpPr>
            <p:cNvPr id="5" name="Rectángulo: esquinas redondeadas 4">
              <a:extLst>
                <a:ext uri="{FF2B5EF4-FFF2-40B4-BE49-F238E27FC236}">
                  <a16:creationId xmlns:a16="http://schemas.microsoft.com/office/drawing/2014/main" id="{56F23B96-DDF5-4147-9D80-D1ACE8F38C2D}"/>
                </a:ext>
              </a:extLst>
            </p:cNvPr>
            <p:cNvSpPr/>
            <p:nvPr/>
          </p:nvSpPr>
          <p:spPr>
            <a:xfrm>
              <a:off x="619124" y="1872825"/>
              <a:ext cx="5753136" cy="36566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sz="2200" dirty="0"/>
                <a:t>Se paralizan las operaciones.</a:t>
              </a:r>
            </a:p>
            <a:p>
              <a:pPr marL="285750" indent="-285750">
                <a:buFont typeface="Arial" panose="020B0604020202020204" pitchFamily="34" charset="0"/>
                <a:buChar char="•"/>
              </a:pPr>
              <a:r>
                <a:rPr lang="es-ES" sz="2200" dirty="0"/>
                <a:t>Representante Legal puede ser denunciado.</a:t>
              </a:r>
            </a:p>
            <a:p>
              <a:pPr marL="285750" indent="-285750">
                <a:buFont typeface="Arial" panose="020B0604020202020204" pitchFamily="34" charset="0"/>
                <a:buChar char="•"/>
              </a:pPr>
              <a:r>
                <a:rPr lang="es-ES" sz="2200" dirty="0"/>
                <a:t>Probable cierre de la empresa.</a:t>
              </a:r>
            </a:p>
            <a:p>
              <a:pPr marL="285750" indent="-285750">
                <a:buFont typeface="Arial" panose="020B0604020202020204" pitchFamily="34" charset="0"/>
                <a:buChar char="•"/>
              </a:pPr>
              <a:r>
                <a:rPr lang="es-ES" sz="2200" dirty="0"/>
                <a:t>Pérdida de Clientes.</a:t>
              </a:r>
            </a:p>
            <a:p>
              <a:pPr marL="285750" indent="-285750">
                <a:buFont typeface="Arial" panose="020B0604020202020204" pitchFamily="34" charset="0"/>
                <a:buChar char="•"/>
              </a:pPr>
              <a:r>
                <a:rPr lang="es-ES" sz="2200" dirty="0"/>
                <a:t>Revisiones constantes de la ley.</a:t>
              </a:r>
            </a:p>
            <a:p>
              <a:pPr marL="285750" indent="-285750">
                <a:buFont typeface="Arial" panose="020B0604020202020204" pitchFamily="34" charset="0"/>
                <a:buChar char="•"/>
              </a:pPr>
              <a:r>
                <a:rPr lang="es-ES" sz="2200" dirty="0"/>
                <a:t>Pérdida de Imagen, Confianza y Credibilidad.</a:t>
              </a:r>
            </a:p>
            <a:p>
              <a:pPr marL="285750" indent="-285750">
                <a:buFont typeface="Arial" panose="020B0604020202020204" pitchFamily="34" charset="0"/>
                <a:buChar char="•"/>
              </a:pPr>
              <a:r>
                <a:rPr lang="es-ES" sz="2200" dirty="0"/>
                <a:t>Incautación de bienes.</a:t>
              </a:r>
              <a:endParaRPr lang="es-PE" sz="2200" dirty="0"/>
            </a:p>
          </p:txBody>
        </p:sp>
        <p:sp>
          <p:nvSpPr>
            <p:cNvPr id="8" name="Rectángulo: esquinas redondeadas 7">
              <a:extLst>
                <a:ext uri="{FF2B5EF4-FFF2-40B4-BE49-F238E27FC236}">
                  <a16:creationId xmlns:a16="http://schemas.microsoft.com/office/drawing/2014/main" id="{95CCEFBE-603B-44A8-9BC6-A99F431C820B}"/>
                </a:ext>
              </a:extLst>
            </p:cNvPr>
            <p:cNvSpPr/>
            <p:nvPr/>
          </p:nvSpPr>
          <p:spPr>
            <a:xfrm>
              <a:off x="619125" y="1590675"/>
              <a:ext cx="3124200" cy="52322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PARA LA EMPRESA</a:t>
              </a:r>
            </a:p>
          </p:txBody>
        </p:sp>
      </p:grpSp>
      <p:grpSp>
        <p:nvGrpSpPr>
          <p:cNvPr id="13" name="Grupo 12">
            <a:extLst>
              <a:ext uri="{FF2B5EF4-FFF2-40B4-BE49-F238E27FC236}">
                <a16:creationId xmlns:a16="http://schemas.microsoft.com/office/drawing/2014/main" id="{F5984542-1A5D-4E35-8AE3-42C4BCFE7CC1}"/>
              </a:ext>
            </a:extLst>
          </p:cNvPr>
          <p:cNvGrpSpPr/>
          <p:nvPr/>
        </p:nvGrpSpPr>
        <p:grpSpPr>
          <a:xfrm>
            <a:off x="6072188" y="1198013"/>
            <a:ext cx="5832612" cy="3993112"/>
            <a:chOff x="619124" y="1590675"/>
            <a:chExt cx="5261111" cy="3913780"/>
          </a:xfrm>
        </p:grpSpPr>
        <p:sp>
          <p:nvSpPr>
            <p:cNvPr id="14" name="Rectángulo: esquinas redondeadas 13">
              <a:extLst>
                <a:ext uri="{FF2B5EF4-FFF2-40B4-BE49-F238E27FC236}">
                  <a16:creationId xmlns:a16="http://schemas.microsoft.com/office/drawing/2014/main" id="{38747151-E80F-403B-A590-066CDECF21B8}"/>
                </a:ext>
              </a:extLst>
            </p:cNvPr>
            <p:cNvSpPr/>
            <p:nvPr/>
          </p:nvSpPr>
          <p:spPr>
            <a:xfrm>
              <a:off x="619124" y="1812702"/>
              <a:ext cx="5261111" cy="369175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sz="2200" dirty="0"/>
                <a:t>Pérdida del empleo.</a:t>
              </a:r>
            </a:p>
            <a:p>
              <a:pPr marL="285750" indent="-285750">
                <a:buFont typeface="Arial" panose="020B0604020202020204" pitchFamily="34" charset="0"/>
                <a:buChar char="•"/>
              </a:pPr>
              <a:r>
                <a:rPr lang="es-ES" sz="2200" dirty="0"/>
                <a:t>Constante investigación policial.</a:t>
              </a:r>
            </a:p>
            <a:p>
              <a:pPr marL="285750" indent="-285750">
                <a:buFont typeface="Arial" panose="020B0604020202020204" pitchFamily="34" charset="0"/>
                <a:buChar char="•"/>
              </a:pPr>
              <a:r>
                <a:rPr lang="es-ES" sz="2200" dirty="0"/>
                <a:t>Pérdida de la LIBERTAD.</a:t>
              </a:r>
            </a:p>
            <a:p>
              <a:pPr marL="285750" indent="-285750">
                <a:buFont typeface="Arial" panose="020B0604020202020204" pitchFamily="34" charset="0"/>
                <a:buChar char="•"/>
              </a:pPr>
              <a:r>
                <a:rPr lang="es-ES" sz="2200" dirty="0"/>
                <a:t>Posibles antecedentes judiciales y penales.</a:t>
              </a:r>
            </a:p>
            <a:p>
              <a:pPr marL="285750" indent="-285750">
                <a:buFont typeface="Arial" panose="020B0604020202020204" pitchFamily="34" charset="0"/>
                <a:buChar char="•"/>
              </a:pPr>
              <a:r>
                <a:rPr lang="es-ES" sz="2200" dirty="0"/>
                <a:t>Dificultad para conseguir nuevas oportunidades laborales.</a:t>
              </a:r>
              <a:endParaRPr lang="es-PE" sz="2200" dirty="0"/>
            </a:p>
          </p:txBody>
        </p:sp>
        <p:sp>
          <p:nvSpPr>
            <p:cNvPr id="15" name="Rectángulo: esquinas redondeadas 14">
              <a:extLst>
                <a:ext uri="{FF2B5EF4-FFF2-40B4-BE49-F238E27FC236}">
                  <a16:creationId xmlns:a16="http://schemas.microsoft.com/office/drawing/2014/main" id="{BABACF7B-2407-4C0E-8476-99AD3E1B7D0B}"/>
                </a:ext>
              </a:extLst>
            </p:cNvPr>
            <p:cNvSpPr/>
            <p:nvPr/>
          </p:nvSpPr>
          <p:spPr>
            <a:xfrm>
              <a:off x="619125" y="1590675"/>
              <a:ext cx="3124200" cy="52322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PARA EL COLABORADOR</a:t>
              </a:r>
            </a:p>
          </p:txBody>
        </p:sp>
      </p:grpSp>
    </p:spTree>
    <p:extLst>
      <p:ext uri="{BB962C8B-B14F-4D97-AF65-F5344CB8AC3E}">
        <p14:creationId xmlns:p14="http://schemas.microsoft.com/office/powerpoint/2010/main" val="780856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EB2588C-7C3D-42AC-B55A-989D8EF67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821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39EAB7-AD76-4484-AA54-75EFCC811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 y="0"/>
            <a:ext cx="12201134" cy="6863138"/>
          </a:xfrm>
          <a:prstGeom prst="rect">
            <a:avLst/>
          </a:prstGeom>
        </p:spPr>
      </p:pic>
      <p:sp>
        <p:nvSpPr>
          <p:cNvPr id="6" name="Título 1">
            <a:extLst>
              <a:ext uri="{FF2B5EF4-FFF2-40B4-BE49-F238E27FC236}">
                <a16:creationId xmlns:a16="http://schemas.microsoft.com/office/drawing/2014/main" id="{EE2E400B-52DA-4ADC-B168-342B21FCA105}"/>
              </a:ext>
            </a:extLst>
          </p:cNvPr>
          <p:cNvSpPr txBox="1">
            <a:spLocks/>
          </p:cNvSpPr>
          <p:nvPr/>
        </p:nvSpPr>
        <p:spPr>
          <a:xfrm>
            <a:off x="1055748" y="1120910"/>
            <a:ext cx="10080503" cy="4813166"/>
          </a:xfrm>
          <a:prstGeom prst="rect">
            <a:avLst/>
          </a:prstGeom>
        </p:spPr>
        <p:txBody>
          <a:bodyPr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s-ES" dirty="0"/>
              <a:t>Las etapas del narcotráfico son las siguientes: </a:t>
            </a:r>
          </a:p>
          <a:p>
            <a:pPr marL="571500" indent="-571500" algn="just">
              <a:lnSpc>
                <a:spcPct val="150000"/>
              </a:lnSpc>
              <a:buFont typeface="Wingdings" panose="05000000000000000000" pitchFamily="2" charset="2"/>
              <a:buChar char="Ø"/>
            </a:pPr>
            <a:r>
              <a:rPr lang="es-ES" dirty="0"/>
              <a:t>Cultivo </a:t>
            </a:r>
          </a:p>
          <a:p>
            <a:pPr marL="571500" indent="-571500" algn="just">
              <a:lnSpc>
                <a:spcPct val="150000"/>
              </a:lnSpc>
              <a:buFont typeface="Wingdings" panose="05000000000000000000" pitchFamily="2" charset="2"/>
              <a:buChar char="Ø"/>
            </a:pPr>
            <a:r>
              <a:rPr lang="es-ES" dirty="0"/>
              <a:t>Procesamiento </a:t>
            </a:r>
          </a:p>
          <a:p>
            <a:pPr marL="571500" indent="-571500" algn="just">
              <a:lnSpc>
                <a:spcPct val="150000"/>
              </a:lnSpc>
              <a:buFont typeface="Wingdings" panose="05000000000000000000" pitchFamily="2" charset="2"/>
              <a:buChar char="Ø"/>
            </a:pPr>
            <a:r>
              <a:rPr lang="es-ES" dirty="0"/>
              <a:t>Exportación</a:t>
            </a:r>
          </a:p>
          <a:p>
            <a:pPr marL="571500" indent="-571500" algn="just">
              <a:lnSpc>
                <a:spcPct val="150000"/>
              </a:lnSpc>
              <a:buFont typeface="Wingdings" panose="05000000000000000000" pitchFamily="2" charset="2"/>
              <a:buChar char="Ø"/>
            </a:pPr>
            <a:r>
              <a:rPr lang="es-ES" dirty="0"/>
              <a:t>Distribución</a:t>
            </a:r>
          </a:p>
          <a:p>
            <a:pPr marL="571500" indent="-571500" algn="just">
              <a:lnSpc>
                <a:spcPct val="150000"/>
              </a:lnSpc>
              <a:buFont typeface="Wingdings" panose="05000000000000000000" pitchFamily="2" charset="2"/>
              <a:buChar char="Ø"/>
            </a:pPr>
            <a:r>
              <a:rPr lang="es-ES" dirty="0"/>
              <a:t>Consumo</a:t>
            </a:r>
          </a:p>
          <a:p>
            <a:pPr marL="571500" indent="-571500" algn="just">
              <a:lnSpc>
                <a:spcPct val="150000"/>
              </a:lnSpc>
              <a:buFont typeface="Wingdings" panose="05000000000000000000" pitchFamily="2" charset="2"/>
              <a:buChar char="Ø"/>
            </a:pPr>
            <a:r>
              <a:rPr lang="es-ES" dirty="0"/>
              <a:t>Lavado de activos</a:t>
            </a:r>
          </a:p>
          <a:p>
            <a:pPr algn="just">
              <a:lnSpc>
                <a:spcPct val="150000"/>
              </a:lnSpc>
            </a:pPr>
            <a:r>
              <a:rPr lang="es-ES" dirty="0"/>
              <a:t>El lavado de activos es la etapa final del proceso de producción, distribución, consumo y utilización del dinero del narcotráfico</a:t>
            </a:r>
            <a:endParaRPr lang="es-PE" dirty="0">
              <a:latin typeface="+mn-lt"/>
            </a:endParaRPr>
          </a:p>
        </p:txBody>
      </p:sp>
      <p:sp>
        <p:nvSpPr>
          <p:cNvPr id="7" name="CuadroTexto 6">
            <a:extLst>
              <a:ext uri="{FF2B5EF4-FFF2-40B4-BE49-F238E27FC236}">
                <a16:creationId xmlns:a16="http://schemas.microsoft.com/office/drawing/2014/main" id="{E82B08C9-47F1-49B7-B815-4811866B6611}"/>
              </a:ext>
            </a:extLst>
          </p:cNvPr>
          <p:cNvSpPr txBox="1"/>
          <p:nvPr/>
        </p:nvSpPr>
        <p:spPr>
          <a:xfrm>
            <a:off x="1780069" y="597689"/>
            <a:ext cx="8666395" cy="523220"/>
          </a:xfrm>
          <a:prstGeom prst="rect">
            <a:avLst/>
          </a:prstGeom>
          <a:noFill/>
        </p:spPr>
        <p:txBody>
          <a:bodyPr wrap="square" rtlCol="0">
            <a:spAutoFit/>
          </a:bodyPr>
          <a:lstStyle/>
          <a:p>
            <a:pPr algn="ctr"/>
            <a:r>
              <a:rPr lang="es-PE" sz="2800" dirty="0"/>
              <a:t>NARCOTRAFICO Y LAVADO DE ACTIVOS</a:t>
            </a:r>
            <a:endParaRPr lang="es-MX" sz="2800" dirty="0"/>
          </a:p>
        </p:txBody>
      </p:sp>
    </p:spTree>
    <p:extLst>
      <p:ext uri="{BB962C8B-B14F-4D97-AF65-F5344CB8AC3E}">
        <p14:creationId xmlns:p14="http://schemas.microsoft.com/office/powerpoint/2010/main" val="1491822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39EAB7-AD76-4484-AA54-75EFCC811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38"/>
            <a:ext cx="12201134" cy="6863138"/>
          </a:xfrm>
          <a:prstGeom prst="rect">
            <a:avLst/>
          </a:prstGeom>
        </p:spPr>
      </p:pic>
      <p:sp>
        <p:nvSpPr>
          <p:cNvPr id="6" name="Título 1">
            <a:extLst>
              <a:ext uri="{FF2B5EF4-FFF2-40B4-BE49-F238E27FC236}">
                <a16:creationId xmlns:a16="http://schemas.microsoft.com/office/drawing/2014/main" id="{EE2E400B-52DA-4ADC-B168-342B21FCA105}"/>
              </a:ext>
            </a:extLst>
          </p:cNvPr>
          <p:cNvSpPr txBox="1">
            <a:spLocks/>
          </p:cNvSpPr>
          <p:nvPr/>
        </p:nvSpPr>
        <p:spPr>
          <a:xfrm>
            <a:off x="1073014" y="942975"/>
            <a:ext cx="10080503" cy="421322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just">
              <a:lnSpc>
                <a:spcPct val="150000"/>
              </a:lnSpc>
              <a:buFont typeface="Wingdings" panose="05000000000000000000" pitchFamily="2" charset="2"/>
              <a:buChar char="Ø"/>
            </a:pPr>
            <a:r>
              <a:rPr lang="es-ES" sz="2400" dirty="0"/>
              <a:t>Colocación</a:t>
            </a:r>
          </a:p>
          <a:p>
            <a:pPr marL="571500" indent="-571500" algn="just">
              <a:lnSpc>
                <a:spcPct val="150000"/>
              </a:lnSpc>
              <a:buFont typeface="Wingdings" panose="05000000000000000000" pitchFamily="2" charset="2"/>
              <a:buChar char="Ø"/>
            </a:pPr>
            <a:r>
              <a:rPr lang="es-ES" sz="2400" dirty="0"/>
              <a:t>Transformación</a:t>
            </a:r>
          </a:p>
          <a:p>
            <a:pPr marL="571500" indent="-571500" algn="just">
              <a:lnSpc>
                <a:spcPct val="150000"/>
              </a:lnSpc>
              <a:buFont typeface="Wingdings" panose="05000000000000000000" pitchFamily="2" charset="2"/>
              <a:buChar char="Ø"/>
            </a:pPr>
            <a:r>
              <a:rPr lang="es-ES" sz="2400" dirty="0"/>
              <a:t>Integración</a:t>
            </a:r>
            <a:endParaRPr lang="es-PE" sz="2400" dirty="0">
              <a:latin typeface="+mn-lt"/>
            </a:endParaRPr>
          </a:p>
        </p:txBody>
      </p:sp>
      <p:sp>
        <p:nvSpPr>
          <p:cNvPr id="7" name="CuadroTexto 6">
            <a:extLst>
              <a:ext uri="{FF2B5EF4-FFF2-40B4-BE49-F238E27FC236}">
                <a16:creationId xmlns:a16="http://schemas.microsoft.com/office/drawing/2014/main" id="{E82B08C9-47F1-49B7-B815-4811866B6611}"/>
              </a:ext>
            </a:extLst>
          </p:cNvPr>
          <p:cNvSpPr txBox="1"/>
          <p:nvPr/>
        </p:nvSpPr>
        <p:spPr>
          <a:xfrm>
            <a:off x="1780069" y="597689"/>
            <a:ext cx="8666395" cy="523220"/>
          </a:xfrm>
          <a:prstGeom prst="rect">
            <a:avLst/>
          </a:prstGeom>
          <a:noFill/>
        </p:spPr>
        <p:txBody>
          <a:bodyPr wrap="square" rtlCol="0">
            <a:spAutoFit/>
          </a:bodyPr>
          <a:lstStyle/>
          <a:p>
            <a:pPr algn="ctr"/>
            <a:r>
              <a:rPr lang="es-PE" sz="2800" dirty="0"/>
              <a:t>ETAPAS DEL LAVADO DE ACTIVOS</a:t>
            </a:r>
            <a:endParaRPr lang="es-MX" sz="2800" dirty="0"/>
          </a:p>
        </p:txBody>
      </p:sp>
    </p:spTree>
    <p:extLst>
      <p:ext uri="{BB962C8B-B14F-4D97-AF65-F5344CB8AC3E}">
        <p14:creationId xmlns:p14="http://schemas.microsoft.com/office/powerpoint/2010/main" val="146400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39EAB7-AD76-4484-AA54-75EFCC811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 y="0"/>
            <a:ext cx="12201134" cy="6863138"/>
          </a:xfrm>
          <a:prstGeom prst="rect">
            <a:avLst/>
          </a:prstGeom>
        </p:spPr>
      </p:pic>
      <p:sp>
        <p:nvSpPr>
          <p:cNvPr id="7" name="CuadroTexto 6">
            <a:extLst>
              <a:ext uri="{FF2B5EF4-FFF2-40B4-BE49-F238E27FC236}">
                <a16:creationId xmlns:a16="http://schemas.microsoft.com/office/drawing/2014/main" id="{E82B08C9-47F1-49B7-B815-4811866B6611}"/>
              </a:ext>
            </a:extLst>
          </p:cNvPr>
          <p:cNvSpPr txBox="1"/>
          <p:nvPr/>
        </p:nvSpPr>
        <p:spPr>
          <a:xfrm>
            <a:off x="1780069" y="597689"/>
            <a:ext cx="8666395" cy="523220"/>
          </a:xfrm>
          <a:prstGeom prst="rect">
            <a:avLst/>
          </a:prstGeom>
          <a:noFill/>
        </p:spPr>
        <p:txBody>
          <a:bodyPr wrap="square" rtlCol="0">
            <a:spAutoFit/>
          </a:bodyPr>
          <a:lstStyle/>
          <a:p>
            <a:r>
              <a:rPr lang="es-PE" sz="2800" dirty="0"/>
              <a:t>ETAPAS DEL LAVADO DE ACTIVOS</a:t>
            </a:r>
            <a:endParaRPr lang="es-MX" sz="2800" dirty="0"/>
          </a:p>
        </p:txBody>
      </p:sp>
      <p:sp>
        <p:nvSpPr>
          <p:cNvPr id="8" name="Rectángulo 7">
            <a:extLst>
              <a:ext uri="{FF2B5EF4-FFF2-40B4-BE49-F238E27FC236}">
                <a16:creationId xmlns:a16="http://schemas.microsoft.com/office/drawing/2014/main" id="{81169F64-1F32-4B17-A231-29FB9A8C63E4}"/>
              </a:ext>
            </a:extLst>
          </p:cNvPr>
          <p:cNvSpPr/>
          <p:nvPr/>
        </p:nvSpPr>
        <p:spPr>
          <a:xfrm>
            <a:off x="1333500" y="5180455"/>
            <a:ext cx="561975" cy="172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10">
            <a:extLst>
              <a:ext uri="{FF2B5EF4-FFF2-40B4-BE49-F238E27FC236}">
                <a16:creationId xmlns:a16="http://schemas.microsoft.com/office/drawing/2014/main" id="{EE804BF5-1E75-47AF-8225-E252FB71A8D3}"/>
              </a:ext>
            </a:extLst>
          </p:cNvPr>
          <p:cNvSpPr/>
          <p:nvPr/>
        </p:nvSpPr>
        <p:spPr>
          <a:xfrm>
            <a:off x="723900" y="4276725"/>
            <a:ext cx="1171575"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6" name="Grupo 15">
            <a:extLst>
              <a:ext uri="{FF2B5EF4-FFF2-40B4-BE49-F238E27FC236}">
                <a16:creationId xmlns:a16="http://schemas.microsoft.com/office/drawing/2014/main" id="{6F01B0FF-EAF5-4727-B132-11443FAD7EBA}"/>
              </a:ext>
            </a:extLst>
          </p:cNvPr>
          <p:cNvGrpSpPr/>
          <p:nvPr/>
        </p:nvGrpSpPr>
        <p:grpSpPr>
          <a:xfrm>
            <a:off x="447675" y="999470"/>
            <a:ext cx="10296525" cy="5260841"/>
            <a:chOff x="685800" y="1120909"/>
            <a:chExt cx="10296525" cy="5260841"/>
          </a:xfrm>
        </p:grpSpPr>
        <p:pic>
          <p:nvPicPr>
            <p:cNvPr id="17" name="Imagen 16">
              <a:extLst>
                <a:ext uri="{FF2B5EF4-FFF2-40B4-BE49-F238E27FC236}">
                  <a16:creationId xmlns:a16="http://schemas.microsoft.com/office/drawing/2014/main" id="{591C71B8-14F8-4E0A-9163-E2248727F80B}"/>
                </a:ext>
              </a:extLst>
            </p:cNvPr>
            <p:cNvPicPr>
              <a:picLocks noChangeAspect="1"/>
            </p:cNvPicPr>
            <p:nvPr/>
          </p:nvPicPr>
          <p:blipFill rotWithShape="1">
            <a:blip r:embed="rId3"/>
            <a:srcRect l="21371" t="23750" r="23125" b="14722"/>
            <a:stretch/>
          </p:blipFill>
          <p:spPr>
            <a:xfrm>
              <a:off x="895351" y="1120909"/>
              <a:ext cx="10086974" cy="5259696"/>
            </a:xfrm>
            <a:prstGeom prst="rect">
              <a:avLst/>
            </a:prstGeom>
          </p:spPr>
        </p:pic>
        <p:sp>
          <p:nvSpPr>
            <p:cNvPr id="18" name="Rectángulo 17">
              <a:extLst>
                <a:ext uri="{FF2B5EF4-FFF2-40B4-BE49-F238E27FC236}">
                  <a16:creationId xmlns:a16="http://schemas.microsoft.com/office/drawing/2014/main" id="{74B5414D-C014-40FA-916C-80F5631160D6}"/>
                </a:ext>
              </a:extLst>
            </p:cNvPr>
            <p:cNvSpPr/>
            <p:nvPr/>
          </p:nvSpPr>
          <p:spPr>
            <a:xfrm>
              <a:off x="876300" y="5181600"/>
              <a:ext cx="552450" cy="1200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Rectángulo 18">
              <a:extLst>
                <a:ext uri="{FF2B5EF4-FFF2-40B4-BE49-F238E27FC236}">
                  <a16:creationId xmlns:a16="http://schemas.microsoft.com/office/drawing/2014/main" id="{F9EF5AB0-3EAB-4D9C-9717-3062FFEF4DC4}"/>
                </a:ext>
              </a:extLst>
            </p:cNvPr>
            <p:cNvSpPr/>
            <p:nvPr/>
          </p:nvSpPr>
          <p:spPr>
            <a:xfrm>
              <a:off x="1047750" y="5791200"/>
              <a:ext cx="1085850" cy="570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Rectángulo 19">
              <a:extLst>
                <a:ext uri="{FF2B5EF4-FFF2-40B4-BE49-F238E27FC236}">
                  <a16:creationId xmlns:a16="http://schemas.microsoft.com/office/drawing/2014/main" id="{40677A59-088F-498D-A3AB-FEFCF1B53D08}"/>
                </a:ext>
              </a:extLst>
            </p:cNvPr>
            <p:cNvSpPr/>
            <p:nvPr/>
          </p:nvSpPr>
          <p:spPr>
            <a:xfrm>
              <a:off x="895351" y="2609850"/>
              <a:ext cx="884718"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Rectángulo 20">
              <a:extLst>
                <a:ext uri="{FF2B5EF4-FFF2-40B4-BE49-F238E27FC236}">
                  <a16:creationId xmlns:a16="http://schemas.microsoft.com/office/drawing/2014/main" id="{2F817526-4836-4DBD-B905-7B80602BB9C8}"/>
                </a:ext>
              </a:extLst>
            </p:cNvPr>
            <p:cNvSpPr/>
            <p:nvPr/>
          </p:nvSpPr>
          <p:spPr>
            <a:xfrm>
              <a:off x="685800" y="3038475"/>
              <a:ext cx="323850" cy="1237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Rectángulo 21">
              <a:extLst>
                <a:ext uri="{FF2B5EF4-FFF2-40B4-BE49-F238E27FC236}">
                  <a16:creationId xmlns:a16="http://schemas.microsoft.com/office/drawing/2014/main" id="{A9423CD6-7F44-4B64-BF5B-5035253254CB}"/>
                </a:ext>
              </a:extLst>
            </p:cNvPr>
            <p:cNvSpPr/>
            <p:nvPr/>
          </p:nvSpPr>
          <p:spPr>
            <a:xfrm>
              <a:off x="895351" y="3648075"/>
              <a:ext cx="996951"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Rectángulo 22">
              <a:extLst>
                <a:ext uri="{FF2B5EF4-FFF2-40B4-BE49-F238E27FC236}">
                  <a16:creationId xmlns:a16="http://schemas.microsoft.com/office/drawing/2014/main" id="{6B9F93E0-D27F-4656-80EB-8B4E91FA6040}"/>
                </a:ext>
              </a:extLst>
            </p:cNvPr>
            <p:cNvSpPr/>
            <p:nvPr/>
          </p:nvSpPr>
          <p:spPr>
            <a:xfrm>
              <a:off x="838200" y="4848225"/>
              <a:ext cx="133350" cy="33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Tree>
    <p:extLst>
      <p:ext uri="{BB962C8B-B14F-4D97-AF65-F5344CB8AC3E}">
        <p14:creationId xmlns:p14="http://schemas.microsoft.com/office/powerpoint/2010/main" val="352114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39EAB7-AD76-4484-AA54-75EFCC811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 y="0"/>
            <a:ext cx="12201134" cy="6863138"/>
          </a:xfrm>
          <a:prstGeom prst="rect">
            <a:avLst/>
          </a:prstGeom>
        </p:spPr>
      </p:pic>
      <p:sp>
        <p:nvSpPr>
          <p:cNvPr id="6" name="Título 1">
            <a:extLst>
              <a:ext uri="{FF2B5EF4-FFF2-40B4-BE49-F238E27FC236}">
                <a16:creationId xmlns:a16="http://schemas.microsoft.com/office/drawing/2014/main" id="{EE2E400B-52DA-4ADC-B168-342B21FCA105}"/>
              </a:ext>
            </a:extLst>
          </p:cNvPr>
          <p:cNvSpPr txBox="1">
            <a:spLocks/>
          </p:cNvSpPr>
          <p:nvPr/>
        </p:nvSpPr>
        <p:spPr>
          <a:xfrm>
            <a:off x="1055748" y="1356151"/>
            <a:ext cx="10080503" cy="3901650"/>
          </a:xfrm>
          <a:prstGeom prst="rect">
            <a:avLst/>
          </a:prstGeom>
        </p:spPr>
        <p:txBody>
          <a:bodyPr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s-ES" dirty="0"/>
              <a:t>Colocación: </a:t>
            </a:r>
          </a:p>
          <a:p>
            <a:pPr algn="just">
              <a:lnSpc>
                <a:spcPct val="150000"/>
              </a:lnSpc>
            </a:pPr>
            <a:r>
              <a:rPr lang="es-ES" dirty="0"/>
              <a:t>Se introduce el dinero ilegal al sistema financiero en diferentes modalidades, predominando los depósitos en montos pequeños (generalmente menores al los que requieren cierto registro de parte de las instituciones bancarias) en diferentes operaciones y/o en diferentes bancos.</a:t>
            </a:r>
            <a:endParaRPr lang="es-PE" sz="2400" dirty="0">
              <a:latin typeface="+mn-lt"/>
            </a:endParaRPr>
          </a:p>
        </p:txBody>
      </p:sp>
      <p:sp>
        <p:nvSpPr>
          <p:cNvPr id="7" name="CuadroTexto 6">
            <a:extLst>
              <a:ext uri="{FF2B5EF4-FFF2-40B4-BE49-F238E27FC236}">
                <a16:creationId xmlns:a16="http://schemas.microsoft.com/office/drawing/2014/main" id="{E82B08C9-47F1-49B7-B815-4811866B6611}"/>
              </a:ext>
            </a:extLst>
          </p:cNvPr>
          <p:cNvSpPr txBox="1"/>
          <p:nvPr/>
        </p:nvSpPr>
        <p:spPr>
          <a:xfrm>
            <a:off x="1780069" y="597689"/>
            <a:ext cx="8666395" cy="523220"/>
          </a:xfrm>
          <a:prstGeom prst="rect">
            <a:avLst/>
          </a:prstGeom>
          <a:noFill/>
        </p:spPr>
        <p:txBody>
          <a:bodyPr wrap="square" rtlCol="0">
            <a:spAutoFit/>
          </a:bodyPr>
          <a:lstStyle/>
          <a:p>
            <a:pPr algn="ctr"/>
            <a:r>
              <a:rPr lang="es-PE" sz="2800" dirty="0"/>
              <a:t>ETAPAS DEL LAVADO DE ACTIVOS</a:t>
            </a:r>
            <a:endParaRPr lang="es-MX" sz="2800" dirty="0"/>
          </a:p>
        </p:txBody>
      </p:sp>
    </p:spTree>
    <p:extLst>
      <p:ext uri="{BB962C8B-B14F-4D97-AF65-F5344CB8AC3E}">
        <p14:creationId xmlns:p14="http://schemas.microsoft.com/office/powerpoint/2010/main" val="310668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39EAB7-AD76-4484-AA54-75EFCC811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1134" cy="6863138"/>
          </a:xfrm>
          <a:prstGeom prst="rect">
            <a:avLst/>
          </a:prstGeom>
        </p:spPr>
      </p:pic>
      <p:sp>
        <p:nvSpPr>
          <p:cNvPr id="6" name="Título 1">
            <a:extLst>
              <a:ext uri="{FF2B5EF4-FFF2-40B4-BE49-F238E27FC236}">
                <a16:creationId xmlns:a16="http://schemas.microsoft.com/office/drawing/2014/main" id="{EE2E400B-52DA-4ADC-B168-342B21FCA105}"/>
              </a:ext>
            </a:extLst>
          </p:cNvPr>
          <p:cNvSpPr txBox="1">
            <a:spLocks/>
          </p:cNvSpPr>
          <p:nvPr/>
        </p:nvSpPr>
        <p:spPr>
          <a:xfrm>
            <a:off x="1055748" y="1584751"/>
            <a:ext cx="10080503" cy="3930224"/>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s-ES" sz="2400" dirty="0"/>
              <a:t>Transformación: </a:t>
            </a:r>
          </a:p>
          <a:p>
            <a:pPr algn="just">
              <a:lnSpc>
                <a:spcPct val="150000"/>
              </a:lnSpc>
            </a:pPr>
            <a:r>
              <a:rPr lang="es-ES" sz="2400" dirty="0"/>
              <a:t>El objetivo de esta etapa es alejar y/o desligar el dinero de su origen ilícito o ilegal. Se realizan diversas transferencias en el sistema para dificultar y/o evitar el rastreo. </a:t>
            </a:r>
          </a:p>
          <a:p>
            <a:pPr algn="just">
              <a:lnSpc>
                <a:spcPct val="150000"/>
              </a:lnSpc>
            </a:pPr>
            <a:r>
              <a:rPr lang="es-ES" sz="2400" dirty="0"/>
              <a:t>La modalidad más común es la de las transferencias electrónicas, tarjetas de crédito, construcción de inmuebles, transferencia del dinero a los paraísos fiscales, prestamos personales.</a:t>
            </a:r>
            <a:endParaRPr lang="es-PE" sz="2400" dirty="0">
              <a:latin typeface="+mn-lt"/>
            </a:endParaRPr>
          </a:p>
        </p:txBody>
      </p:sp>
      <p:sp>
        <p:nvSpPr>
          <p:cNvPr id="7" name="CuadroTexto 6">
            <a:extLst>
              <a:ext uri="{FF2B5EF4-FFF2-40B4-BE49-F238E27FC236}">
                <a16:creationId xmlns:a16="http://schemas.microsoft.com/office/drawing/2014/main" id="{E82B08C9-47F1-49B7-B815-4811866B6611}"/>
              </a:ext>
            </a:extLst>
          </p:cNvPr>
          <p:cNvSpPr txBox="1"/>
          <p:nvPr/>
        </p:nvSpPr>
        <p:spPr>
          <a:xfrm>
            <a:off x="1780069" y="597689"/>
            <a:ext cx="8666395" cy="523220"/>
          </a:xfrm>
          <a:prstGeom prst="rect">
            <a:avLst/>
          </a:prstGeom>
          <a:noFill/>
        </p:spPr>
        <p:txBody>
          <a:bodyPr wrap="square" rtlCol="0">
            <a:spAutoFit/>
          </a:bodyPr>
          <a:lstStyle/>
          <a:p>
            <a:pPr algn="ctr"/>
            <a:r>
              <a:rPr lang="es-PE" sz="2800" dirty="0"/>
              <a:t>ETAPAS DEL LAVADO DE ACTIVOS</a:t>
            </a:r>
            <a:endParaRPr lang="es-MX" sz="2800" dirty="0"/>
          </a:p>
        </p:txBody>
      </p:sp>
    </p:spTree>
    <p:extLst>
      <p:ext uri="{BB962C8B-B14F-4D97-AF65-F5344CB8AC3E}">
        <p14:creationId xmlns:p14="http://schemas.microsoft.com/office/powerpoint/2010/main" val="869406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39EAB7-AD76-4484-AA54-75EFCC811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 y="0"/>
            <a:ext cx="12201134" cy="6863138"/>
          </a:xfrm>
          <a:prstGeom prst="rect">
            <a:avLst/>
          </a:prstGeom>
        </p:spPr>
      </p:pic>
      <p:sp>
        <p:nvSpPr>
          <p:cNvPr id="6" name="Título 1">
            <a:extLst>
              <a:ext uri="{FF2B5EF4-FFF2-40B4-BE49-F238E27FC236}">
                <a16:creationId xmlns:a16="http://schemas.microsoft.com/office/drawing/2014/main" id="{EE2E400B-52DA-4ADC-B168-342B21FCA105}"/>
              </a:ext>
            </a:extLst>
          </p:cNvPr>
          <p:cNvSpPr txBox="1">
            <a:spLocks/>
          </p:cNvSpPr>
          <p:nvPr/>
        </p:nvSpPr>
        <p:spPr>
          <a:xfrm>
            <a:off x="1073014" y="1822876"/>
            <a:ext cx="10080503" cy="249194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s-ES" sz="2400" dirty="0"/>
              <a:t>Integración: </a:t>
            </a:r>
          </a:p>
          <a:p>
            <a:pPr algn="just">
              <a:lnSpc>
                <a:spcPct val="150000"/>
              </a:lnSpc>
            </a:pPr>
            <a:r>
              <a:rPr lang="es-ES" sz="2400" dirty="0"/>
              <a:t>El objetivo final del lavado de dinero es integrarlo a la economía legal a través de numerosas transacciones. Algunos de los métodos más utilizados son la compra de vehículos, joyas e inmuebles.</a:t>
            </a:r>
            <a:endParaRPr lang="es-PE" sz="2400" dirty="0">
              <a:latin typeface="+mn-lt"/>
            </a:endParaRPr>
          </a:p>
        </p:txBody>
      </p:sp>
      <p:sp>
        <p:nvSpPr>
          <p:cNvPr id="7" name="CuadroTexto 6">
            <a:extLst>
              <a:ext uri="{FF2B5EF4-FFF2-40B4-BE49-F238E27FC236}">
                <a16:creationId xmlns:a16="http://schemas.microsoft.com/office/drawing/2014/main" id="{E82B08C9-47F1-49B7-B815-4811866B6611}"/>
              </a:ext>
            </a:extLst>
          </p:cNvPr>
          <p:cNvSpPr txBox="1"/>
          <p:nvPr/>
        </p:nvSpPr>
        <p:spPr>
          <a:xfrm>
            <a:off x="1780069" y="597689"/>
            <a:ext cx="8666395" cy="523220"/>
          </a:xfrm>
          <a:prstGeom prst="rect">
            <a:avLst/>
          </a:prstGeom>
          <a:noFill/>
        </p:spPr>
        <p:txBody>
          <a:bodyPr wrap="square" rtlCol="0">
            <a:spAutoFit/>
          </a:bodyPr>
          <a:lstStyle/>
          <a:p>
            <a:pPr algn="ctr"/>
            <a:r>
              <a:rPr lang="es-PE" sz="2800" dirty="0"/>
              <a:t>ETAPAS DEL LAVADO DE ACTIVOS</a:t>
            </a:r>
            <a:endParaRPr lang="es-MX" sz="2800" dirty="0"/>
          </a:p>
        </p:txBody>
      </p:sp>
    </p:spTree>
    <p:extLst>
      <p:ext uri="{BB962C8B-B14F-4D97-AF65-F5344CB8AC3E}">
        <p14:creationId xmlns:p14="http://schemas.microsoft.com/office/powerpoint/2010/main" val="2950822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39EAB7-AD76-4484-AA54-75EFCC811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 y="0"/>
            <a:ext cx="12201134" cy="6863138"/>
          </a:xfrm>
          <a:prstGeom prst="rect">
            <a:avLst/>
          </a:prstGeom>
        </p:spPr>
      </p:pic>
      <p:sp>
        <p:nvSpPr>
          <p:cNvPr id="6" name="Título 1">
            <a:extLst>
              <a:ext uri="{FF2B5EF4-FFF2-40B4-BE49-F238E27FC236}">
                <a16:creationId xmlns:a16="http://schemas.microsoft.com/office/drawing/2014/main" id="{EE2E400B-52DA-4ADC-B168-342B21FCA105}"/>
              </a:ext>
            </a:extLst>
          </p:cNvPr>
          <p:cNvSpPr txBox="1">
            <a:spLocks/>
          </p:cNvSpPr>
          <p:nvPr/>
        </p:nvSpPr>
        <p:spPr>
          <a:xfrm>
            <a:off x="1073014" y="1354350"/>
            <a:ext cx="10080503" cy="414929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50000"/>
              </a:lnSpc>
              <a:buFont typeface="Wingdings" panose="05000000000000000000" pitchFamily="2" charset="2"/>
              <a:buChar char="Ø"/>
            </a:pPr>
            <a:r>
              <a:rPr lang="es-ES" sz="2400" dirty="0"/>
              <a:t>Trabajo de “Pitufo”, a través de depósitos menores a US $ 10,000.</a:t>
            </a:r>
          </a:p>
          <a:p>
            <a:pPr marL="342900" indent="-342900" algn="just">
              <a:lnSpc>
                <a:spcPct val="150000"/>
              </a:lnSpc>
              <a:buFont typeface="Wingdings" panose="05000000000000000000" pitchFamily="2" charset="2"/>
              <a:buChar char="Ø"/>
            </a:pPr>
            <a:r>
              <a:rPr lang="es-ES" sz="2400" dirty="0"/>
              <a:t>Transferencias electrónicas</a:t>
            </a:r>
          </a:p>
          <a:p>
            <a:pPr marL="342900" indent="-342900" algn="just">
              <a:lnSpc>
                <a:spcPct val="150000"/>
              </a:lnSpc>
              <a:buFont typeface="Wingdings" panose="05000000000000000000" pitchFamily="2" charset="2"/>
              <a:buChar char="Ø"/>
            </a:pPr>
            <a:r>
              <a:rPr lang="es-ES" sz="2400" dirty="0"/>
              <a:t>Empresas de fachada</a:t>
            </a:r>
          </a:p>
          <a:p>
            <a:pPr marL="342900" indent="-342900" algn="just">
              <a:lnSpc>
                <a:spcPct val="150000"/>
              </a:lnSpc>
              <a:buFont typeface="Wingdings" panose="05000000000000000000" pitchFamily="2" charset="2"/>
              <a:buChar char="Ø"/>
            </a:pPr>
            <a:r>
              <a:rPr lang="es-ES" sz="2400" dirty="0"/>
              <a:t>Empresas que sólo existen en papel</a:t>
            </a:r>
          </a:p>
          <a:p>
            <a:pPr marL="342900" indent="-342900" algn="just">
              <a:lnSpc>
                <a:spcPct val="150000"/>
              </a:lnSpc>
              <a:buFont typeface="Wingdings" panose="05000000000000000000" pitchFamily="2" charset="2"/>
              <a:buChar char="Ø"/>
            </a:pPr>
            <a:r>
              <a:rPr lang="es-ES" sz="2400" dirty="0"/>
              <a:t>Ventas fraudulentas de inmuebles. </a:t>
            </a:r>
          </a:p>
          <a:p>
            <a:pPr marL="342900" indent="-342900" algn="just">
              <a:lnSpc>
                <a:spcPct val="150000"/>
              </a:lnSpc>
              <a:buFont typeface="Wingdings" panose="05000000000000000000" pitchFamily="2" charset="2"/>
              <a:buChar char="Ø"/>
            </a:pPr>
            <a:r>
              <a:rPr lang="es-ES" sz="2400" dirty="0"/>
              <a:t>Operaciones rutinarias en casas de cambio </a:t>
            </a:r>
          </a:p>
          <a:p>
            <a:pPr marL="342900" indent="-342900" algn="just">
              <a:lnSpc>
                <a:spcPct val="150000"/>
              </a:lnSpc>
              <a:buFont typeface="Wingdings" panose="05000000000000000000" pitchFamily="2" charset="2"/>
              <a:buChar char="Ø"/>
            </a:pPr>
            <a:r>
              <a:rPr lang="es-ES" sz="2400" dirty="0" err="1"/>
              <a:t>Burriers</a:t>
            </a:r>
            <a:r>
              <a:rPr lang="es-ES" sz="2400" dirty="0"/>
              <a:t> de dinero</a:t>
            </a:r>
            <a:endParaRPr lang="es-PE" sz="2400" dirty="0">
              <a:latin typeface="+mn-lt"/>
            </a:endParaRPr>
          </a:p>
        </p:txBody>
      </p:sp>
      <p:sp>
        <p:nvSpPr>
          <p:cNvPr id="7" name="CuadroTexto 6">
            <a:extLst>
              <a:ext uri="{FF2B5EF4-FFF2-40B4-BE49-F238E27FC236}">
                <a16:creationId xmlns:a16="http://schemas.microsoft.com/office/drawing/2014/main" id="{E82B08C9-47F1-49B7-B815-4811866B6611}"/>
              </a:ext>
            </a:extLst>
          </p:cNvPr>
          <p:cNvSpPr txBox="1"/>
          <p:nvPr/>
        </p:nvSpPr>
        <p:spPr>
          <a:xfrm>
            <a:off x="1780069" y="597689"/>
            <a:ext cx="8666395" cy="523220"/>
          </a:xfrm>
          <a:prstGeom prst="rect">
            <a:avLst/>
          </a:prstGeom>
          <a:noFill/>
        </p:spPr>
        <p:txBody>
          <a:bodyPr wrap="square" rtlCol="0">
            <a:spAutoFit/>
          </a:bodyPr>
          <a:lstStyle/>
          <a:p>
            <a:pPr algn="ctr"/>
            <a:r>
              <a:rPr lang="es-PE" sz="2800" dirty="0"/>
              <a:t>TECNICAS UTILIZADAS PARA LAVAR DINERO</a:t>
            </a:r>
            <a:endParaRPr lang="es-MX" sz="2800" dirty="0"/>
          </a:p>
        </p:txBody>
      </p:sp>
    </p:spTree>
    <p:extLst>
      <p:ext uri="{BB962C8B-B14F-4D97-AF65-F5344CB8AC3E}">
        <p14:creationId xmlns:p14="http://schemas.microsoft.com/office/powerpoint/2010/main" val="219210613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15020</TotalTime>
  <Words>905</Words>
  <Application>Microsoft Office PowerPoint</Application>
  <PresentationFormat>Panorámica</PresentationFormat>
  <Paragraphs>109</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Calibri Light</vt:lpstr>
      <vt:lpstr>Gotham Black</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Willman Manrique Rodríguez</cp:lastModifiedBy>
  <cp:revision>245</cp:revision>
  <dcterms:created xsi:type="dcterms:W3CDTF">2018-05-18T21:51:59Z</dcterms:created>
  <dcterms:modified xsi:type="dcterms:W3CDTF">2020-02-06T04:02:34Z</dcterms:modified>
</cp:coreProperties>
</file>