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1016" r:id="rId3"/>
    <p:sldId id="257" r:id="rId4"/>
    <p:sldId id="1019" r:id="rId5"/>
    <p:sldId id="1018" r:id="rId6"/>
    <p:sldId id="259" r:id="rId7"/>
    <p:sldId id="265" r:id="rId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8D3A"/>
    <a:srgbClr val="97FFEB"/>
    <a:srgbClr val="2074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71" autoAdjust="0"/>
    <p:restoredTop sz="94660"/>
  </p:normalViewPr>
  <p:slideViewPr>
    <p:cSldViewPr snapToGrid="0">
      <p:cViewPr>
        <p:scale>
          <a:sx n="70" d="100"/>
          <a:sy n="70" d="100"/>
        </p:scale>
        <p:origin x="67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65B0AD-6FBD-4CED-A38F-0CE8E0F7B5E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6A805EF2-67FE-4C7B-A943-6417FEB352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E4C1F0AD-D420-47C6-937B-3E2D0DB7A29F}"/>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25FFA4B4-2847-47D3-B73F-0713535094F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B086DE9-4345-4144-A806-27B5650AEC09}"/>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347508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BF9158-A4B9-4129-85FA-0885A263E12D}"/>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0448221-C643-40CA-B4AB-ECD348E6014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2B5733A-6074-424A-B9AD-0EFF23D97979}"/>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C5745245-80F8-4B57-A932-449F5A98FD18}"/>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E46039F0-5E7F-4E93-96D0-DD34B5DFF070}"/>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120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F6FDC09-6156-429D-AD33-FAD390E0BFE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C4044A81-5C8D-48BF-976A-120CA251611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01B2901-D97C-4340-86FF-00CFD1F29F2E}"/>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495C4375-0D1A-4986-BC54-A60B48AA02BF}"/>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B976C61-E097-48CA-B285-BC5F26B9145D}"/>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441912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E1E1100A-619D-4FDC-BB9A-238BC85DD5CB}" type="datetimeFigureOut">
              <a:rPr lang="es-PE" smtClean="0"/>
              <a:t>19/01/2022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1638047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1E1100A-619D-4FDC-BB9A-238BC85DD5CB}" type="datetimeFigureOut">
              <a:rPr lang="es-PE" smtClean="0"/>
              <a:t>19/01/2022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1907292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1E1100A-619D-4FDC-BB9A-238BC85DD5CB}" type="datetimeFigureOut">
              <a:rPr lang="es-PE" smtClean="0"/>
              <a:t>19/01/2022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1410203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E1E1100A-619D-4FDC-BB9A-238BC85DD5CB}" type="datetimeFigureOut">
              <a:rPr lang="es-PE" smtClean="0"/>
              <a:t>19/01/2022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3299469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E1E1100A-619D-4FDC-BB9A-238BC85DD5CB}" type="datetimeFigureOut">
              <a:rPr lang="es-PE" smtClean="0"/>
              <a:t>19/01/2022</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2322519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E1E1100A-619D-4FDC-BB9A-238BC85DD5CB}" type="datetimeFigureOut">
              <a:rPr lang="es-PE" smtClean="0"/>
              <a:t>19/01/2022</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12695423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1E1100A-619D-4FDC-BB9A-238BC85DD5CB}" type="datetimeFigureOut">
              <a:rPr lang="es-PE" smtClean="0"/>
              <a:t>19/01/2022</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2115350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1E1100A-619D-4FDC-BB9A-238BC85DD5CB}" type="datetimeFigureOut">
              <a:rPr lang="es-PE" smtClean="0"/>
              <a:t>19/01/2022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387211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1AA282-FCBE-4218-B80C-6B0C83B7B21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5CD4858-74F0-41ED-BDD1-4B2AB2D2A8F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65A5B38-3BF8-482A-A6FC-CAE0FC739479}"/>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7A64C17F-BDC2-40E9-A1AA-9C4EE2389CD8}"/>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C85094D-50F7-434D-9617-669865EC2617}"/>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600383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1E1100A-619D-4FDC-BB9A-238BC85DD5CB}" type="datetimeFigureOut">
              <a:rPr lang="es-PE" smtClean="0"/>
              <a:t>19/01/2022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213118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1E1100A-619D-4FDC-BB9A-238BC85DD5CB}" type="datetimeFigureOut">
              <a:rPr lang="es-PE" smtClean="0"/>
              <a:t>19/01/2022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3801910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1E1100A-619D-4FDC-BB9A-238BC85DD5CB}" type="datetimeFigureOut">
              <a:rPr lang="es-PE" smtClean="0"/>
              <a:t>19/01/2022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FF3F730-4E0F-4675-8E2E-E23DC9397789}" type="slidenum">
              <a:rPr lang="es-PE" smtClean="0"/>
              <a:t>‹Nº›</a:t>
            </a:fld>
            <a:endParaRPr lang="es-PE"/>
          </a:p>
        </p:txBody>
      </p:sp>
    </p:spTree>
    <p:extLst>
      <p:ext uri="{BB962C8B-B14F-4D97-AF65-F5344CB8AC3E}">
        <p14:creationId xmlns:p14="http://schemas.microsoft.com/office/powerpoint/2010/main" val="741313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16FFB-8B1F-4386-894B-750F7797D63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1A0F420-0E6A-411E-9D64-06D6F63222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FF4CDB-A107-4C61-9331-2D4D7BA1F95B}"/>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57DDEF82-CCE5-470B-8A88-781E9EF1BE33}"/>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3EE1C0D-59B6-4367-B8B8-D27FA9681005}"/>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017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445A9-088F-46DE-95A7-D0E1FD1BF62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ABC7E8BC-5EDD-4125-825E-698AF7941DF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F88EE92C-71CF-4BB2-B1A7-CF4B37CD403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B748E4E4-C293-4CBB-8DDA-2CA55570648B}"/>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6" name="Marcador de pie de página 5">
            <a:extLst>
              <a:ext uri="{FF2B5EF4-FFF2-40B4-BE49-F238E27FC236}">
                <a16:creationId xmlns:a16="http://schemas.microsoft.com/office/drawing/2014/main" id="{55082A98-AAF9-44B8-9DDB-555103FEF6CD}"/>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F41DCC0-9C73-4709-8583-BFC3698216A7}"/>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21343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788A78-95E6-44AC-859A-EE3186347F2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A2E93E4E-A8FA-4031-8A25-0CDC8F9983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33D3A09-956E-48C6-91DE-D6E9104CF1E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6881C77A-26F8-4C30-BC4F-10D4658748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2B08078-3C86-4936-A96A-595F97FF6C6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5D27FC70-339A-4649-871E-45C963A82671}"/>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8" name="Marcador de pie de página 7">
            <a:extLst>
              <a:ext uri="{FF2B5EF4-FFF2-40B4-BE49-F238E27FC236}">
                <a16:creationId xmlns:a16="http://schemas.microsoft.com/office/drawing/2014/main" id="{78B52085-84DB-40A5-AAE3-E182CD6313FC}"/>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9C385B96-B176-4FAA-A278-E0525D0C973E}"/>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343893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91A99D-D41E-44B6-AD16-18659ED5225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0B35CBFB-3CDD-4115-9D4F-84239E4CC51F}"/>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4" name="Marcador de pie de página 3">
            <a:extLst>
              <a:ext uri="{FF2B5EF4-FFF2-40B4-BE49-F238E27FC236}">
                <a16:creationId xmlns:a16="http://schemas.microsoft.com/office/drawing/2014/main" id="{2BFBB3F5-8B83-4A5F-A10F-781B279A0F9A}"/>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17F2E537-2A6F-4DAF-840E-0F21E4E68017}"/>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71339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FB54E9-1CFC-4ACA-B236-5A98B06E7785}"/>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3" name="Marcador de pie de página 2">
            <a:extLst>
              <a:ext uri="{FF2B5EF4-FFF2-40B4-BE49-F238E27FC236}">
                <a16:creationId xmlns:a16="http://schemas.microsoft.com/office/drawing/2014/main" id="{B00DE484-1EA6-43EC-AC81-04D5C9E149E8}"/>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B38DC43C-45D2-44C5-91E0-C6148CAEEC3B}"/>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1082272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BF05E7-C752-441D-AE75-BEF70D717C5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8E96044-451B-4DF6-A7A1-D2691803D6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2467EE8A-A52F-40C1-A9BA-BCE771994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7209C58-D7AA-41D6-A2A4-E76A7E828105}"/>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6" name="Marcador de pie de página 5">
            <a:extLst>
              <a:ext uri="{FF2B5EF4-FFF2-40B4-BE49-F238E27FC236}">
                <a16:creationId xmlns:a16="http://schemas.microsoft.com/office/drawing/2014/main" id="{DDD3087A-251E-469F-9863-D4FEE4F1C9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0B4CC43-20C7-412B-B158-D9CAE0634C3D}"/>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256392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D71D02-B259-4D90-80CD-EF75FE9A99D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17C3BBCD-C19D-4703-8559-744E10047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58FAF94E-8633-41CD-B096-E51963D72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42E7637-646E-4111-9FEA-7580DCBE70E2}"/>
              </a:ext>
            </a:extLst>
          </p:cNvPr>
          <p:cNvSpPr>
            <a:spLocks noGrp="1"/>
          </p:cNvSpPr>
          <p:nvPr>
            <p:ph type="dt" sz="half" idx="10"/>
          </p:nvPr>
        </p:nvSpPr>
        <p:spPr/>
        <p:txBody>
          <a:bodyPr/>
          <a:lstStyle/>
          <a:p>
            <a:fld id="{C06C7C92-6667-4FC7-B56E-583D68A33E35}" type="datetimeFigureOut">
              <a:rPr lang="es-PE" smtClean="0"/>
              <a:t>19/01/2022</a:t>
            </a:fld>
            <a:endParaRPr lang="es-PE"/>
          </a:p>
        </p:txBody>
      </p:sp>
      <p:sp>
        <p:nvSpPr>
          <p:cNvPr id="6" name="Marcador de pie de página 5">
            <a:extLst>
              <a:ext uri="{FF2B5EF4-FFF2-40B4-BE49-F238E27FC236}">
                <a16:creationId xmlns:a16="http://schemas.microsoft.com/office/drawing/2014/main" id="{9734FD3C-2267-4B19-A457-AABFE84EB8FA}"/>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CB626A0F-82E9-43FE-9945-81855FA06D9E}"/>
              </a:ext>
            </a:extLst>
          </p:cNvPr>
          <p:cNvSpPr>
            <a:spLocks noGrp="1"/>
          </p:cNvSpPr>
          <p:nvPr>
            <p:ph type="sldNum" sz="quarter" idx="12"/>
          </p:nvPr>
        </p:nvSpPr>
        <p:spPr/>
        <p:txBody>
          <a:bodyPr/>
          <a:lstStyle/>
          <a:p>
            <a:fld id="{C9459559-4027-47E7-A99F-4842D9B7A6C9}" type="slidenum">
              <a:rPr lang="es-PE" smtClean="0"/>
              <a:t>‹Nº›</a:t>
            </a:fld>
            <a:endParaRPr lang="es-PE"/>
          </a:p>
        </p:txBody>
      </p:sp>
    </p:spTree>
    <p:extLst>
      <p:ext uri="{BB962C8B-B14F-4D97-AF65-F5344CB8AC3E}">
        <p14:creationId xmlns:p14="http://schemas.microsoft.com/office/powerpoint/2010/main" val="4174374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E980644-9707-43CD-9ED6-A463D18F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B2113DED-C1BE-40B9-8449-33FC09182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6BFBE15-80F7-4977-917A-0A76232BC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C7C92-6667-4FC7-B56E-583D68A33E35}" type="datetimeFigureOut">
              <a:rPr lang="es-PE" smtClean="0"/>
              <a:t>19/01/2022</a:t>
            </a:fld>
            <a:endParaRPr lang="es-PE"/>
          </a:p>
        </p:txBody>
      </p:sp>
      <p:sp>
        <p:nvSpPr>
          <p:cNvPr id="5" name="Marcador de pie de página 4">
            <a:extLst>
              <a:ext uri="{FF2B5EF4-FFF2-40B4-BE49-F238E27FC236}">
                <a16:creationId xmlns:a16="http://schemas.microsoft.com/office/drawing/2014/main" id="{42A647D0-539C-44A2-BBD6-243A90C7C2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74390F46-FA0B-47E3-898B-BB92D5E2AF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59559-4027-47E7-A99F-4842D9B7A6C9}" type="slidenum">
              <a:rPr lang="es-PE" smtClean="0"/>
              <a:t>‹Nº›</a:t>
            </a:fld>
            <a:endParaRPr lang="es-PE"/>
          </a:p>
        </p:txBody>
      </p:sp>
    </p:spTree>
    <p:extLst>
      <p:ext uri="{BB962C8B-B14F-4D97-AF65-F5344CB8AC3E}">
        <p14:creationId xmlns:p14="http://schemas.microsoft.com/office/powerpoint/2010/main" val="2508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1100A-619D-4FDC-BB9A-238BC85DD5CB}" type="datetimeFigureOut">
              <a:rPr lang="es-PE" smtClean="0"/>
              <a:t>19/01/2022</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3F730-4E0F-4675-8E2E-E23DC9397789}" type="slidenum">
              <a:rPr lang="es-PE" smtClean="0"/>
              <a:t>‹Nº›</a:t>
            </a:fld>
            <a:endParaRPr lang="es-PE"/>
          </a:p>
        </p:txBody>
      </p:sp>
    </p:spTree>
    <p:extLst>
      <p:ext uri="{BB962C8B-B14F-4D97-AF65-F5344CB8AC3E}">
        <p14:creationId xmlns:p14="http://schemas.microsoft.com/office/powerpoint/2010/main" val="999232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7F4A621-667D-48F0-B1AC-B73F19A136DB}"/>
              </a:ext>
            </a:extLst>
          </p:cNvPr>
          <p:cNvSpPr txBox="1"/>
          <p:nvPr/>
        </p:nvSpPr>
        <p:spPr>
          <a:xfrm>
            <a:off x="2626439" y="2028616"/>
            <a:ext cx="6939122" cy="280076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8800" b="0" i="0" u="none" strike="noStrike" kern="1200" cap="none" spc="0" normalizeH="0" baseline="0" noProof="0" dirty="0">
                <a:ln>
                  <a:noFill/>
                </a:ln>
                <a:solidFill>
                  <a:prstClr val="black"/>
                </a:solidFill>
                <a:effectLst/>
                <a:uLnTx/>
                <a:uFillTx/>
                <a:latin typeface="Calibri" panose="020F0502020204030204"/>
                <a:ea typeface="+mn-ea"/>
                <a:cs typeface="+mn-cs"/>
              </a:rPr>
              <a:t>Diagnóstico del 24 x 7</a:t>
            </a:r>
            <a:endParaRPr kumimoji="0" lang="es-PE" sz="8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947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162FB80-2C49-4379-9D2E-D59B1354422D}"/>
              </a:ext>
            </a:extLst>
          </p:cNvPr>
          <p:cNvSpPr txBox="1">
            <a:spLocks/>
          </p:cNvSpPr>
          <p:nvPr/>
        </p:nvSpPr>
        <p:spPr>
          <a:xfrm>
            <a:off x="26503" y="1696225"/>
            <a:ext cx="3127514"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3600" dirty="0">
                <a:solidFill>
                  <a:schemeClr val="bg1"/>
                </a:solidFill>
                <a:latin typeface="Gotham Black" pitchFamily="50" charset="0"/>
              </a:rPr>
              <a:t>Necesidad</a:t>
            </a:r>
            <a:endParaRPr lang="es-PE" sz="3200" dirty="0">
              <a:solidFill>
                <a:schemeClr val="bg1"/>
              </a:solidFill>
              <a:latin typeface="Gotham Black" pitchFamily="50" charset="0"/>
            </a:endParaRPr>
          </a:p>
        </p:txBody>
      </p:sp>
      <p:sp>
        <p:nvSpPr>
          <p:cNvPr id="13" name="2 Rectángulo">
            <a:extLst>
              <a:ext uri="{FF2B5EF4-FFF2-40B4-BE49-F238E27FC236}">
                <a16:creationId xmlns:a16="http://schemas.microsoft.com/office/drawing/2014/main" id="{0DD79BFB-69A6-42C1-991F-D8611FB5E56C}"/>
              </a:ext>
            </a:extLst>
          </p:cNvPr>
          <p:cNvSpPr/>
          <p:nvPr/>
        </p:nvSpPr>
        <p:spPr>
          <a:xfrm>
            <a:off x="4982816" y="1453710"/>
            <a:ext cx="6314827" cy="140038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Wingdings" panose="05000000000000000000" pitchFamily="2" charset="2"/>
              <a:buChar char="Ø"/>
            </a:pPr>
            <a:r>
              <a:rPr lang="es-PE" dirty="0"/>
              <a:t>El requerimiento del 24 x 7 surge al no poder atender la necesidad de nuestros clientes fuera de horario laboral.</a:t>
            </a:r>
          </a:p>
        </p:txBody>
      </p:sp>
      <p:sp>
        <p:nvSpPr>
          <p:cNvPr id="20" name="Título 1">
            <a:extLst>
              <a:ext uri="{FF2B5EF4-FFF2-40B4-BE49-F238E27FC236}">
                <a16:creationId xmlns:a16="http://schemas.microsoft.com/office/drawing/2014/main" id="{42CC40C6-A36F-435F-A710-0893E4D8D44B}"/>
              </a:ext>
            </a:extLst>
          </p:cNvPr>
          <p:cNvSpPr txBox="1">
            <a:spLocks/>
          </p:cNvSpPr>
          <p:nvPr/>
        </p:nvSpPr>
        <p:spPr>
          <a:xfrm>
            <a:off x="26503" y="4461586"/>
            <a:ext cx="3127514"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3600" dirty="0">
                <a:solidFill>
                  <a:schemeClr val="bg1"/>
                </a:solidFill>
                <a:latin typeface="Gotham Black" pitchFamily="50" charset="0"/>
              </a:rPr>
              <a:t>Análisis de la Situación</a:t>
            </a:r>
            <a:endParaRPr lang="es-PE" sz="3200" dirty="0">
              <a:solidFill>
                <a:schemeClr val="bg1"/>
              </a:solidFill>
              <a:latin typeface="Gotham Black" pitchFamily="50" charset="0"/>
            </a:endParaRPr>
          </a:p>
        </p:txBody>
      </p:sp>
      <p:sp>
        <p:nvSpPr>
          <p:cNvPr id="27" name="2 Rectángulo">
            <a:extLst>
              <a:ext uri="{FF2B5EF4-FFF2-40B4-BE49-F238E27FC236}">
                <a16:creationId xmlns:a16="http://schemas.microsoft.com/office/drawing/2014/main" id="{51C5043E-6EED-4DBE-BE59-CDD274500043}"/>
              </a:ext>
            </a:extLst>
          </p:cNvPr>
          <p:cNvSpPr/>
          <p:nvPr/>
        </p:nvSpPr>
        <p:spPr>
          <a:xfrm>
            <a:off x="4982815" y="4156839"/>
            <a:ext cx="6314828" cy="140038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Wingdings" panose="05000000000000000000" pitchFamily="2" charset="2"/>
              <a:buChar char="Ø"/>
            </a:pPr>
            <a:r>
              <a:rPr lang="es-PE" dirty="0"/>
              <a:t>Actualmente recibimos </a:t>
            </a:r>
            <a:r>
              <a:rPr lang="es-ES" dirty="0"/>
              <a:t>2 o 3 llamadas al mes entre las 18:00 y 09:00 horas</a:t>
            </a:r>
            <a:r>
              <a:rPr lang="es-PE" dirty="0"/>
              <a:t>.</a:t>
            </a:r>
          </a:p>
        </p:txBody>
      </p:sp>
      <p:sp>
        <p:nvSpPr>
          <p:cNvPr id="28" name="Flecha: a la derecha 27">
            <a:extLst>
              <a:ext uri="{FF2B5EF4-FFF2-40B4-BE49-F238E27FC236}">
                <a16:creationId xmlns:a16="http://schemas.microsoft.com/office/drawing/2014/main" id="{F36B430B-27BE-4621-95B6-4F604589D311}"/>
              </a:ext>
            </a:extLst>
          </p:cNvPr>
          <p:cNvSpPr/>
          <p:nvPr/>
        </p:nvSpPr>
        <p:spPr>
          <a:xfrm>
            <a:off x="2915479" y="1834921"/>
            <a:ext cx="1762540" cy="6379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9" name="Flecha: a la derecha 28">
            <a:extLst>
              <a:ext uri="{FF2B5EF4-FFF2-40B4-BE49-F238E27FC236}">
                <a16:creationId xmlns:a16="http://schemas.microsoft.com/office/drawing/2014/main" id="{51600560-01D5-4027-BD00-745C4D6875B5}"/>
              </a:ext>
            </a:extLst>
          </p:cNvPr>
          <p:cNvSpPr/>
          <p:nvPr/>
        </p:nvSpPr>
        <p:spPr>
          <a:xfrm>
            <a:off x="2915479" y="4538050"/>
            <a:ext cx="1762540" cy="6379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34496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animBg="1"/>
      <p:bldP spid="20" grpId="0"/>
      <p:bldP spid="27" grpId="0" animBg="1"/>
      <p:bldP spid="28"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F1736AC3-370C-4DC9-A19B-550F504DE4AB}"/>
              </a:ext>
            </a:extLst>
          </p:cNvPr>
          <p:cNvSpPr txBox="1">
            <a:spLocks/>
          </p:cNvSpPr>
          <p:nvPr/>
        </p:nvSpPr>
        <p:spPr>
          <a:xfrm>
            <a:off x="172005" y="1936750"/>
            <a:ext cx="3127514"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3600" dirty="0">
                <a:solidFill>
                  <a:schemeClr val="bg1"/>
                </a:solidFill>
                <a:latin typeface="Gotham Black" pitchFamily="50" charset="0"/>
              </a:rPr>
              <a:t>Posibles Soluciones</a:t>
            </a:r>
            <a:endParaRPr lang="es-PE" sz="3200" dirty="0">
              <a:solidFill>
                <a:schemeClr val="bg1"/>
              </a:solidFill>
              <a:latin typeface="Gotham Black" pitchFamily="50" charset="0"/>
            </a:endParaRPr>
          </a:p>
        </p:txBody>
      </p:sp>
      <p:sp>
        <p:nvSpPr>
          <p:cNvPr id="17" name="2 Rectángulo">
            <a:extLst>
              <a:ext uri="{FF2B5EF4-FFF2-40B4-BE49-F238E27FC236}">
                <a16:creationId xmlns:a16="http://schemas.microsoft.com/office/drawing/2014/main" id="{AFDA5AFA-AFCC-47A2-9185-00385A9DADCF}"/>
              </a:ext>
            </a:extLst>
          </p:cNvPr>
          <p:cNvSpPr/>
          <p:nvPr/>
        </p:nvSpPr>
        <p:spPr>
          <a:xfrm>
            <a:off x="4941872" y="1541307"/>
            <a:ext cx="6508599" cy="140038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lang="es-PE" dirty="0"/>
              <a:t>IVR Voz (Automatización de respuesta telefónica)</a:t>
            </a:r>
          </a:p>
          <a:p>
            <a:pPr marL="285750" indent="-285750">
              <a:buFont typeface="Arial" panose="020B0604020202020204" pitchFamily="34" charset="0"/>
              <a:buChar char="•"/>
            </a:pPr>
            <a:r>
              <a:rPr lang="es-PE" dirty="0" err="1"/>
              <a:t>Chatbot</a:t>
            </a:r>
            <a:r>
              <a:rPr lang="es-PE" dirty="0"/>
              <a:t> WhatsApp (Automatización de respuesta de mensajería)</a:t>
            </a:r>
          </a:p>
          <a:p>
            <a:pPr marL="285750" indent="-285750">
              <a:buFont typeface="Arial" panose="020B0604020202020204" pitchFamily="34" charset="0"/>
              <a:buChar char="•"/>
            </a:pPr>
            <a:r>
              <a:rPr lang="es-PE" dirty="0" err="1"/>
              <a:t>Call</a:t>
            </a:r>
            <a:r>
              <a:rPr lang="es-PE" dirty="0"/>
              <a:t> Center Tercerizado</a:t>
            </a:r>
          </a:p>
        </p:txBody>
      </p:sp>
      <p:sp>
        <p:nvSpPr>
          <p:cNvPr id="18" name="Flecha: a la derecha 17">
            <a:extLst>
              <a:ext uri="{FF2B5EF4-FFF2-40B4-BE49-F238E27FC236}">
                <a16:creationId xmlns:a16="http://schemas.microsoft.com/office/drawing/2014/main" id="{E8193926-1D98-476B-A17B-5C0C3424D43B}"/>
              </a:ext>
            </a:extLst>
          </p:cNvPr>
          <p:cNvSpPr/>
          <p:nvPr/>
        </p:nvSpPr>
        <p:spPr>
          <a:xfrm>
            <a:off x="2788396" y="2013215"/>
            <a:ext cx="1762540" cy="6379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Título 1">
            <a:extLst>
              <a:ext uri="{FF2B5EF4-FFF2-40B4-BE49-F238E27FC236}">
                <a16:creationId xmlns:a16="http://schemas.microsoft.com/office/drawing/2014/main" id="{E23A3436-E142-4FF1-ACEF-187138BEF3F6}"/>
              </a:ext>
            </a:extLst>
          </p:cNvPr>
          <p:cNvSpPr txBox="1">
            <a:spLocks/>
          </p:cNvSpPr>
          <p:nvPr/>
        </p:nvSpPr>
        <p:spPr>
          <a:xfrm>
            <a:off x="55134" y="4511575"/>
            <a:ext cx="3127514"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3600" dirty="0">
                <a:solidFill>
                  <a:schemeClr val="bg1"/>
                </a:solidFill>
                <a:latin typeface="Gotham Black" pitchFamily="50" charset="0"/>
              </a:rPr>
              <a:t>Proveedores</a:t>
            </a:r>
            <a:endParaRPr lang="es-PE" sz="3200" dirty="0">
              <a:solidFill>
                <a:schemeClr val="bg1"/>
              </a:solidFill>
              <a:latin typeface="Gotham Black" pitchFamily="50" charset="0"/>
            </a:endParaRPr>
          </a:p>
        </p:txBody>
      </p:sp>
      <p:sp>
        <p:nvSpPr>
          <p:cNvPr id="9" name="2 Rectángulo">
            <a:extLst>
              <a:ext uri="{FF2B5EF4-FFF2-40B4-BE49-F238E27FC236}">
                <a16:creationId xmlns:a16="http://schemas.microsoft.com/office/drawing/2014/main" id="{FADBFCBF-2A52-4802-AA11-C2C0F413B51A}"/>
              </a:ext>
            </a:extLst>
          </p:cNvPr>
          <p:cNvSpPr/>
          <p:nvPr/>
        </p:nvSpPr>
        <p:spPr>
          <a:xfrm>
            <a:off x="4941874" y="4206828"/>
            <a:ext cx="6508597" cy="140038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lang="es-PE" dirty="0" err="1"/>
              <a:t>Infobip</a:t>
            </a:r>
            <a:r>
              <a:rPr lang="es-PE" dirty="0"/>
              <a:t> (IVR y </a:t>
            </a:r>
            <a:r>
              <a:rPr lang="es-PE" dirty="0" err="1"/>
              <a:t>Chatbot</a:t>
            </a:r>
            <a:r>
              <a:rPr lang="es-PE" dirty="0"/>
              <a:t>)</a:t>
            </a:r>
          </a:p>
          <a:p>
            <a:pPr marL="285750" indent="-285750">
              <a:buFont typeface="Arial" panose="020B0604020202020204" pitchFamily="34" charset="0"/>
              <a:buChar char="•"/>
            </a:pPr>
            <a:r>
              <a:rPr lang="es-PE" dirty="0" err="1"/>
              <a:t>ZenLatam</a:t>
            </a:r>
            <a:r>
              <a:rPr lang="es-PE" dirty="0"/>
              <a:t> (</a:t>
            </a:r>
            <a:r>
              <a:rPr lang="es-PE" dirty="0" err="1"/>
              <a:t>Chatbot</a:t>
            </a:r>
            <a:r>
              <a:rPr lang="es-PE" dirty="0"/>
              <a:t>)</a:t>
            </a:r>
          </a:p>
          <a:p>
            <a:pPr marL="285750" indent="-285750">
              <a:buFont typeface="Arial" panose="020B0604020202020204" pitchFamily="34" charset="0"/>
              <a:buChar char="•"/>
            </a:pPr>
            <a:r>
              <a:rPr lang="es-PE" dirty="0"/>
              <a:t>Bitrix24 (</a:t>
            </a:r>
            <a:r>
              <a:rPr lang="es-PE" dirty="0" err="1"/>
              <a:t>Chatbot</a:t>
            </a:r>
            <a:r>
              <a:rPr lang="es-PE" dirty="0"/>
              <a:t>)</a:t>
            </a:r>
          </a:p>
          <a:p>
            <a:pPr marL="285750" indent="-285750">
              <a:buFont typeface="Arial" panose="020B0604020202020204" pitchFamily="34" charset="0"/>
              <a:buChar char="•"/>
            </a:pPr>
            <a:r>
              <a:rPr lang="es-PE" dirty="0"/>
              <a:t>Enlace Contact Center (</a:t>
            </a:r>
            <a:r>
              <a:rPr lang="es-PE" dirty="0" err="1"/>
              <a:t>Call</a:t>
            </a:r>
            <a:r>
              <a:rPr lang="es-PE" dirty="0"/>
              <a:t> Center)</a:t>
            </a:r>
          </a:p>
        </p:txBody>
      </p:sp>
      <p:sp>
        <p:nvSpPr>
          <p:cNvPr id="10" name="Flecha: a la derecha 9">
            <a:extLst>
              <a:ext uri="{FF2B5EF4-FFF2-40B4-BE49-F238E27FC236}">
                <a16:creationId xmlns:a16="http://schemas.microsoft.com/office/drawing/2014/main" id="{36E43FDE-2C3D-4522-805A-D3772C8551DE}"/>
              </a:ext>
            </a:extLst>
          </p:cNvPr>
          <p:cNvSpPr/>
          <p:nvPr/>
        </p:nvSpPr>
        <p:spPr>
          <a:xfrm>
            <a:off x="2788396" y="4588039"/>
            <a:ext cx="1762540" cy="6379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5493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8" grpId="0" animBg="1"/>
      <p:bldP spid="8" grpId="0"/>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FE8820E7-C13E-4661-8BA4-3E542D10E750}"/>
              </a:ext>
            </a:extLst>
          </p:cNvPr>
          <p:cNvSpPr txBox="1">
            <a:spLocks/>
          </p:cNvSpPr>
          <p:nvPr/>
        </p:nvSpPr>
        <p:spPr>
          <a:xfrm>
            <a:off x="0" y="2446358"/>
            <a:ext cx="2825087"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3600" dirty="0">
                <a:solidFill>
                  <a:schemeClr val="bg1"/>
                </a:solidFill>
                <a:latin typeface="Gotham Black" pitchFamily="50" charset="0"/>
              </a:rPr>
              <a:t>Comparación de proveedores</a:t>
            </a:r>
            <a:endParaRPr lang="es-PE" sz="3200" dirty="0">
              <a:solidFill>
                <a:schemeClr val="bg1"/>
              </a:solidFill>
              <a:latin typeface="Gotham Black" pitchFamily="50" charset="0"/>
            </a:endParaRPr>
          </a:p>
        </p:txBody>
      </p:sp>
      <p:graphicFrame>
        <p:nvGraphicFramePr>
          <p:cNvPr id="2" name="Tabla 2">
            <a:extLst>
              <a:ext uri="{FF2B5EF4-FFF2-40B4-BE49-F238E27FC236}">
                <a16:creationId xmlns:a16="http://schemas.microsoft.com/office/drawing/2014/main" id="{07266473-FB2A-443D-8F72-C469B080D88B}"/>
              </a:ext>
            </a:extLst>
          </p:cNvPr>
          <p:cNvGraphicFramePr>
            <a:graphicFrameLocks noGrp="1"/>
          </p:cNvGraphicFramePr>
          <p:nvPr>
            <p:extLst>
              <p:ext uri="{D42A27DB-BD31-4B8C-83A1-F6EECF244321}">
                <p14:modId xmlns:p14="http://schemas.microsoft.com/office/powerpoint/2010/main" val="146628010"/>
              </p:ext>
            </p:extLst>
          </p:nvPr>
        </p:nvGraphicFramePr>
        <p:xfrm>
          <a:off x="2955806" y="1989797"/>
          <a:ext cx="8824464" cy="2219960"/>
        </p:xfrm>
        <a:graphic>
          <a:graphicData uri="http://schemas.openxmlformats.org/drawingml/2006/table">
            <a:tbl>
              <a:tblPr firstRow="1" bandRow="1">
                <a:tableStyleId>{5C22544A-7EE6-4342-B048-85BDC9FD1C3A}</a:tableStyleId>
              </a:tblPr>
              <a:tblGrid>
                <a:gridCol w="2517913">
                  <a:extLst>
                    <a:ext uri="{9D8B030D-6E8A-4147-A177-3AD203B41FA5}">
                      <a16:colId xmlns:a16="http://schemas.microsoft.com/office/drawing/2014/main" val="1398204974"/>
                    </a:ext>
                  </a:extLst>
                </a:gridCol>
                <a:gridCol w="2318559">
                  <a:extLst>
                    <a:ext uri="{9D8B030D-6E8A-4147-A177-3AD203B41FA5}">
                      <a16:colId xmlns:a16="http://schemas.microsoft.com/office/drawing/2014/main" val="2063556696"/>
                    </a:ext>
                  </a:extLst>
                </a:gridCol>
                <a:gridCol w="2146853">
                  <a:extLst>
                    <a:ext uri="{9D8B030D-6E8A-4147-A177-3AD203B41FA5}">
                      <a16:colId xmlns:a16="http://schemas.microsoft.com/office/drawing/2014/main" val="3636579799"/>
                    </a:ext>
                  </a:extLst>
                </a:gridCol>
                <a:gridCol w="1841139">
                  <a:extLst>
                    <a:ext uri="{9D8B030D-6E8A-4147-A177-3AD203B41FA5}">
                      <a16:colId xmlns:a16="http://schemas.microsoft.com/office/drawing/2014/main" val="1523500622"/>
                    </a:ext>
                  </a:extLst>
                </a:gridCol>
              </a:tblGrid>
              <a:tr h="202611">
                <a:tc>
                  <a:txBody>
                    <a:bodyPr/>
                    <a:lstStyle/>
                    <a:p>
                      <a:pPr algn="ctr"/>
                      <a:r>
                        <a:rPr lang="es-PE" b="0" dirty="0">
                          <a:solidFill>
                            <a:schemeClr val="tx1"/>
                          </a:solidFill>
                        </a:rPr>
                        <a:t>Proveedor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s-PE" b="0" dirty="0">
                          <a:solidFill>
                            <a:schemeClr val="tx1"/>
                          </a:solidFill>
                        </a:rPr>
                        <a:t>Solución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s-PE" b="0" dirty="0">
                          <a:solidFill>
                            <a:schemeClr val="tx1"/>
                          </a:solidFill>
                        </a:rPr>
                        <a:t>Configuración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s-PE" b="0" dirty="0">
                          <a:solidFill>
                            <a:schemeClr val="tx1"/>
                          </a:solidFill>
                        </a:rPr>
                        <a:t>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902828121"/>
                  </a:ext>
                </a:extLst>
              </a:tr>
              <a:tr h="370840">
                <a:tc>
                  <a:txBody>
                    <a:bodyPr/>
                    <a:lstStyle/>
                    <a:p>
                      <a:pPr algn="ctr"/>
                      <a:r>
                        <a:rPr lang="es-PE" b="0" dirty="0" err="1">
                          <a:solidFill>
                            <a:schemeClr val="tx1"/>
                          </a:solidFill>
                        </a:rPr>
                        <a:t>Infobip</a:t>
                      </a:r>
                      <a:endParaRPr lang="es-PE"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IVR Voz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3,373.00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18,660.00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4165811"/>
                  </a:ext>
                </a:extLst>
              </a:tr>
              <a:tr h="370840">
                <a:tc>
                  <a:txBody>
                    <a:bodyPr/>
                    <a:lstStyle/>
                    <a:p>
                      <a:pPr algn="ctr"/>
                      <a:r>
                        <a:rPr lang="es-PE" b="0" dirty="0" err="1">
                          <a:solidFill>
                            <a:schemeClr val="tx1"/>
                          </a:solidFill>
                        </a:rPr>
                        <a:t>Infobip</a:t>
                      </a:r>
                      <a:endParaRPr lang="es-PE"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err="1">
                          <a:solidFill>
                            <a:schemeClr val="tx1"/>
                          </a:solidFill>
                        </a:rPr>
                        <a:t>Chatbot</a:t>
                      </a:r>
                      <a:r>
                        <a:rPr lang="es-PE" b="0" dirty="0">
                          <a:solidFill>
                            <a:schemeClr val="tx1"/>
                          </a:solidFill>
                        </a:rPr>
                        <a:t> WhatsApp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3,373.00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33,432.00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3300891"/>
                  </a:ext>
                </a:extLst>
              </a:tr>
              <a:tr h="370840">
                <a:tc>
                  <a:txBody>
                    <a:bodyPr/>
                    <a:lstStyle/>
                    <a:p>
                      <a:pPr algn="ctr"/>
                      <a:r>
                        <a:rPr lang="es-PE" b="0" dirty="0">
                          <a:solidFill>
                            <a:schemeClr val="tx1"/>
                          </a:solidFill>
                        </a:rPr>
                        <a:t>Bitrix24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b="0" dirty="0" err="1">
                          <a:solidFill>
                            <a:schemeClr val="tx1"/>
                          </a:solidFill>
                        </a:rPr>
                        <a:t>Chatbot</a:t>
                      </a:r>
                      <a:r>
                        <a:rPr lang="es-PE" b="0" dirty="0">
                          <a:solidFill>
                            <a:schemeClr val="tx1"/>
                          </a:solidFill>
                        </a:rPr>
                        <a:t> WhatsApp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8,462.00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5,399.00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0656461"/>
                  </a:ext>
                </a:extLst>
              </a:tr>
              <a:tr h="370840">
                <a:tc>
                  <a:txBody>
                    <a:bodyPr/>
                    <a:lstStyle/>
                    <a:p>
                      <a:pPr algn="ctr"/>
                      <a:r>
                        <a:rPr lang="es-PE" b="0" dirty="0" err="1">
                          <a:solidFill>
                            <a:schemeClr val="tx1"/>
                          </a:solidFill>
                        </a:rPr>
                        <a:t>ZenLatam</a:t>
                      </a:r>
                      <a:endParaRPr lang="es-PE"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b="0" dirty="0" err="1">
                          <a:solidFill>
                            <a:schemeClr val="tx1"/>
                          </a:solidFill>
                        </a:rPr>
                        <a:t>Chatbot</a:t>
                      </a:r>
                      <a:r>
                        <a:rPr lang="es-PE" b="0" dirty="0">
                          <a:solidFill>
                            <a:schemeClr val="tx1"/>
                          </a:solidFill>
                        </a:rPr>
                        <a:t> WhatsApp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2,700.00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             708.00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1481358"/>
                  </a:ext>
                </a:extLst>
              </a:tr>
              <a:tr h="370840">
                <a:tc>
                  <a:txBody>
                    <a:bodyPr/>
                    <a:lstStyle/>
                    <a:p>
                      <a:pPr algn="ctr"/>
                      <a:r>
                        <a:rPr lang="es-PE" b="0" dirty="0">
                          <a:solidFill>
                            <a:schemeClr val="tx1"/>
                          </a:solidFill>
                        </a:rPr>
                        <a:t>Enlace Contact Center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err="1">
                          <a:solidFill>
                            <a:schemeClr val="tx1"/>
                          </a:solidFill>
                        </a:rPr>
                        <a:t>Call</a:t>
                      </a:r>
                      <a:r>
                        <a:rPr lang="es-PE" b="0" dirty="0">
                          <a:solidFill>
                            <a:schemeClr val="tx1"/>
                          </a:solidFill>
                        </a:rPr>
                        <a:t> Center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S/.           400.00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PE" b="0" dirty="0">
                          <a:solidFill>
                            <a:schemeClr val="tx1"/>
                          </a:solidFill>
                        </a:rPr>
                        <a:t>S/.      43,956.00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3981756"/>
                  </a:ext>
                </a:extLst>
              </a:tr>
            </a:tbl>
          </a:graphicData>
        </a:graphic>
      </p:graphicFrame>
    </p:spTree>
    <p:extLst>
      <p:ext uri="{BB962C8B-B14F-4D97-AF65-F5344CB8AC3E}">
        <p14:creationId xmlns:p14="http://schemas.microsoft.com/office/powerpoint/2010/main" val="215550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A0F67EAB-61CC-4A93-821E-F9855F41389F}"/>
              </a:ext>
            </a:extLst>
          </p:cNvPr>
          <p:cNvSpPr txBox="1">
            <a:spLocks/>
          </p:cNvSpPr>
          <p:nvPr/>
        </p:nvSpPr>
        <p:spPr>
          <a:xfrm>
            <a:off x="558044" y="466198"/>
            <a:ext cx="4159730"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4800" dirty="0">
                <a:solidFill>
                  <a:schemeClr val="bg1"/>
                </a:solidFill>
                <a:latin typeface="Gotham Black" pitchFamily="50" charset="0"/>
              </a:rPr>
              <a:t>Conclusiones</a:t>
            </a:r>
            <a:endParaRPr lang="es-PE" dirty="0">
              <a:solidFill>
                <a:schemeClr val="bg1"/>
              </a:solidFill>
              <a:latin typeface="Gotham Black" pitchFamily="50" charset="0"/>
            </a:endParaRPr>
          </a:p>
        </p:txBody>
      </p:sp>
      <p:sp>
        <p:nvSpPr>
          <p:cNvPr id="2" name="CuadroTexto 1">
            <a:extLst>
              <a:ext uri="{FF2B5EF4-FFF2-40B4-BE49-F238E27FC236}">
                <a16:creationId xmlns:a16="http://schemas.microsoft.com/office/drawing/2014/main" id="{A552B81E-73A4-4482-A3AB-842CC6B4EB87}"/>
              </a:ext>
            </a:extLst>
          </p:cNvPr>
          <p:cNvSpPr txBox="1"/>
          <p:nvPr/>
        </p:nvSpPr>
        <p:spPr>
          <a:xfrm>
            <a:off x="558044" y="1568009"/>
            <a:ext cx="8136834" cy="1657377"/>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tabLst>
                <a:tab pos="857250" algn="l"/>
              </a:tabLst>
            </a:pPr>
            <a:r>
              <a:rPr lang="es-E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 revisó por el área de proyectos la información del usuario y notamos que el numero de servicios para atender se encuentra muy por debajo de la capacidad que se pueda contratar con proveedores externos.</a:t>
            </a:r>
            <a:endParaRPr lang="es-P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857250" algn="l"/>
              </a:tabLst>
            </a:pPr>
            <a:r>
              <a:rPr lang="es-E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Q mes = 10 vs (Ver columna anual los costos de los proveedores) </a:t>
            </a:r>
            <a:endParaRPr lang="es-P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PE" dirty="0"/>
          </a:p>
        </p:txBody>
      </p:sp>
      <p:sp>
        <p:nvSpPr>
          <p:cNvPr id="9" name="Título 1">
            <a:extLst>
              <a:ext uri="{FF2B5EF4-FFF2-40B4-BE49-F238E27FC236}">
                <a16:creationId xmlns:a16="http://schemas.microsoft.com/office/drawing/2014/main" id="{FB7E0DEA-60FB-4F58-9D07-E419A0F9A392}"/>
              </a:ext>
            </a:extLst>
          </p:cNvPr>
          <p:cNvSpPr txBox="1">
            <a:spLocks/>
          </p:cNvSpPr>
          <p:nvPr/>
        </p:nvSpPr>
        <p:spPr>
          <a:xfrm>
            <a:off x="558044" y="3429000"/>
            <a:ext cx="4782582" cy="790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PE" sz="4800" dirty="0">
                <a:solidFill>
                  <a:schemeClr val="bg1"/>
                </a:solidFill>
                <a:latin typeface="Gotham Black" pitchFamily="50" charset="0"/>
              </a:rPr>
              <a:t>Recomendaciones</a:t>
            </a:r>
            <a:endParaRPr lang="es-PE" dirty="0">
              <a:solidFill>
                <a:schemeClr val="bg1"/>
              </a:solidFill>
              <a:latin typeface="Gotham Black" pitchFamily="50" charset="0"/>
            </a:endParaRPr>
          </a:p>
        </p:txBody>
      </p:sp>
      <p:sp>
        <p:nvSpPr>
          <p:cNvPr id="11" name="CuadroTexto 10">
            <a:extLst>
              <a:ext uri="{FF2B5EF4-FFF2-40B4-BE49-F238E27FC236}">
                <a16:creationId xmlns:a16="http://schemas.microsoft.com/office/drawing/2014/main" id="{D74B6436-3496-4EA9-A982-EE4791D87E0D}"/>
              </a:ext>
            </a:extLst>
          </p:cNvPr>
          <p:cNvSpPr txBox="1"/>
          <p:nvPr/>
        </p:nvSpPr>
        <p:spPr>
          <a:xfrm>
            <a:off x="558044" y="4596131"/>
            <a:ext cx="8136834" cy="1561005"/>
          </a:xfrm>
          <a:prstGeom prst="rect">
            <a:avLst/>
          </a:prstGeom>
          <a:noFill/>
        </p:spPr>
        <p:txBody>
          <a:bodyPr wrap="square" rtlCol="0">
            <a:spAutoFit/>
          </a:bodyPr>
          <a:lstStyle/>
          <a:p>
            <a:pPr marL="342900" lvl="0" indent="-342900">
              <a:lnSpc>
                <a:spcPct val="107000"/>
              </a:lnSpc>
              <a:buFont typeface="Symbol" panose="05050102010706020507" pitchFamily="18" charset="2"/>
              <a:buChar char=""/>
              <a:tabLst>
                <a:tab pos="857250" algn="l"/>
              </a:tabLst>
            </a:pPr>
            <a:r>
              <a:rPr lang="es-E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 recomienda turnar los horarios de las ejecutivas SAC con la finalidad de ganarle espacio a los horarios fuera de oficina</a:t>
            </a:r>
            <a:endParaRPr lang="es-P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857250" algn="l"/>
              </a:tabLst>
            </a:pPr>
            <a:r>
              <a:rPr lang="es-E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 recomienda que la Subgerenta SAC continue supervisando las llamadas que se recibe fuera de horario para que se pueda tomar en cuenta una de las opciones cuando la ratio de llamadas aumente</a:t>
            </a:r>
            <a:r>
              <a:rPr lang="es-ES" sz="1800" dirty="0">
                <a:effectLst/>
                <a:latin typeface="Calibri" panose="020F0502020204030204" pitchFamily="34" charset="0"/>
                <a:ea typeface="Calibri" panose="020F0502020204030204" pitchFamily="34" charset="0"/>
                <a:cs typeface="Times New Roman" panose="02020603050405020304" pitchFamily="18" charset="0"/>
              </a:rPr>
              <a:t>.</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9484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088B8E-D80E-445E-A0FE-D5965A20ED6D}"/>
              </a:ext>
            </a:extLst>
          </p:cNvPr>
          <p:cNvSpPr>
            <a:spLocks noGrp="1"/>
          </p:cNvSpPr>
          <p:nvPr>
            <p:ph type="title"/>
          </p:nvPr>
        </p:nvSpPr>
        <p:spPr/>
        <p:txBody>
          <a:bodyPr/>
          <a:lstStyle/>
          <a:p>
            <a:endParaRPr lang="es-PE" dirty="0"/>
          </a:p>
        </p:txBody>
      </p:sp>
      <p:sp>
        <p:nvSpPr>
          <p:cNvPr id="3" name="Marcador de contenido 2">
            <a:extLst>
              <a:ext uri="{FF2B5EF4-FFF2-40B4-BE49-F238E27FC236}">
                <a16:creationId xmlns:a16="http://schemas.microsoft.com/office/drawing/2014/main" id="{B949EE7A-581E-4064-BA36-81C5326E927C}"/>
              </a:ext>
            </a:extLst>
          </p:cNvPr>
          <p:cNvSpPr>
            <a:spLocks noGrp="1"/>
          </p:cNvSpPr>
          <p:nvPr>
            <p:ph idx="1"/>
          </p:nvPr>
        </p:nvSpPr>
        <p:spPr/>
        <p:txBody>
          <a:bodyPr/>
          <a:lstStyle/>
          <a:p>
            <a:pPr marL="41910" indent="0">
              <a:lnSpc>
                <a:spcPct val="107000"/>
              </a:lnSpc>
              <a:spcAft>
                <a:spcPts val="800"/>
              </a:spcAft>
              <a:buNone/>
              <a:tabLst>
                <a:tab pos="857250" algn="l"/>
              </a:tabLst>
            </a:pPr>
            <a:endPar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Necesidad</a:t>
            </a: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Análisis de la situación</a:t>
            </a: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Explicación de las posibles soluciones</a:t>
            </a: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Proveedores</a:t>
            </a: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Análisis</a:t>
            </a:r>
          </a:p>
          <a:p>
            <a:pPr marL="270510">
              <a:lnSpc>
                <a:spcPct val="107000"/>
              </a:lnSpc>
              <a:spcAft>
                <a:spcPts val="800"/>
              </a:spcAft>
              <a:tabLst>
                <a:tab pos="857250" algn="l"/>
              </a:tabLst>
            </a:pPr>
            <a:r>
              <a:rPr lang="es-E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Conclusiones y recomendaciones</a:t>
            </a:r>
          </a:p>
          <a:p>
            <a:endParaRPr lang="es-PE" dirty="0"/>
          </a:p>
        </p:txBody>
      </p:sp>
    </p:spTree>
    <p:extLst>
      <p:ext uri="{BB962C8B-B14F-4D97-AF65-F5344CB8AC3E}">
        <p14:creationId xmlns:p14="http://schemas.microsoft.com/office/powerpoint/2010/main" val="20915866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8248</TotalTime>
  <Words>259</Words>
  <Application>Microsoft Office PowerPoint</Application>
  <PresentationFormat>Panorámica</PresentationFormat>
  <Paragraphs>52</Paragraphs>
  <Slides>6</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6</vt:i4>
      </vt:variant>
    </vt:vector>
  </HeadingPairs>
  <TitlesOfParts>
    <vt:vector size="14" baseType="lpstr">
      <vt:lpstr>Arial</vt:lpstr>
      <vt:lpstr>Calibri</vt:lpstr>
      <vt:lpstr>Calibri Light</vt:lpstr>
      <vt:lpstr>Gotham Black</vt:lpstr>
      <vt:lpstr>Symbol</vt:lpstr>
      <vt:lpstr>Wingdings</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Intel</dc:creator>
  <cp:lastModifiedBy>Paul Cristhian Peñaherrera Abanto</cp:lastModifiedBy>
  <cp:revision>24</cp:revision>
  <dcterms:created xsi:type="dcterms:W3CDTF">2021-02-18T20:51:45Z</dcterms:created>
  <dcterms:modified xsi:type="dcterms:W3CDTF">2022-01-24T15:02:14Z</dcterms:modified>
</cp:coreProperties>
</file>