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51AA1-38A5-4CD9-876C-B9579220DF6D}" v="897" dt="2023-04-12T21:31:29.596"/>
    <p1510:client id="{99E50191-248A-4627-985E-4381A373D56C}" v="219" dt="2023-04-12T21:28:45.542"/>
    <p1510:client id="{E9AFB066-C4B0-4F7D-9034-8C62A5E01246}" v="553" dt="2023-04-12T21:37:22.826"/>
    <p1510:client id="{EFF4E817-9465-41FE-9484-DFD6F60D29C0}" v="363" dt="2023-04-12T21:38:48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0545F-BDB4-868C-D137-DDFE6924A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875313-76DB-EC7E-965D-F480B7D14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6C7FC3-5E7E-80DE-3E1C-1B9694FF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8105D-F489-0B26-3264-300D5046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580070-2B73-C7A9-A1CE-791182D92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851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D134F-2DA2-C71E-03A4-31AE4152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CCC363-EA82-15C6-45F6-76C7F5DDD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50BF6-BF72-2162-3578-28DF760BB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575F23-C5B9-091F-0D04-DA9C8F572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32580A-3050-B22E-F7C0-7A489D6D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807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28354F-2D03-8D3B-67D2-2AF135699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B3F991-323A-1C41-F13A-918C7E6FF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BE592C-9A44-3B2E-57CE-270FFD43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2F0864-53AE-C8D5-23F7-006406905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FCF743-C11B-E187-879C-D36B841C7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2249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8353F-B3AF-0BA1-56C9-0D085ED3C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4D6C67-1609-8915-16E1-7A0EC0B03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FC283F-4F55-82B4-CB8A-2EE2529B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BFB219-EDDE-3A42-22F5-D0ED822C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1B76F-A7BD-0698-4D82-273B3595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119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D2D16-9B6D-0953-48F2-ED19949DC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E0BB1C-0053-FD5A-9A77-5925CD8BE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D2BEA3-4018-DB31-3BAF-F4866E6B0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42F553-E1C8-5314-B863-F7610DAB3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F8A28D-2161-38FD-4F66-3DC829BF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446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EF754-4BCB-9BF6-655F-34BD3E770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11090A-7FBE-105A-4888-9F8BB1104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18028B-9991-66DD-0259-D8D8203E9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EDB54A-9A3C-0078-3BA6-B36CE6B4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5DBEF-91C3-6602-8CC2-1552CA0E1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BD733B-DFFD-1F57-7262-E918C940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404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75734-BA3D-1A6D-C57F-21CA3B0B9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8C9099-659B-4F5C-7A72-3FC6E8390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95FFE0-B741-1026-EF5F-2694CB39B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92CCC8-B3AD-BDD5-53AD-6553E74A4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3FA3075-CE06-5C27-2142-A622DE167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738CAE-7DD8-D374-0ADD-5E11B682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6F5D2F-2CAB-9EC0-B45B-9B3DC973D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3C1F56-B432-B76C-C504-62FC5BB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835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9863D-864C-220B-2954-09DD6DFF3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811E82-76E0-8CCF-6138-584EA8185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120981-5775-BB9D-3C01-8967A2ED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A9F3CD-54F2-530B-ABA0-6060D60C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597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020A4D-069A-787E-90DF-16C2A01E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A8F8AF-BE31-5467-DC12-3FA74B2A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B67482-CA82-99E8-4535-5864329D7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111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8B4CD-65E2-D92A-19A7-A84092857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15A8FB-EEA0-3557-0BA0-FB0012953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F1DE19-545C-5C37-EA25-6467ECF26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05CE7D-C79B-E8D9-1E25-01574AE5B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E743B9-8BA3-53BA-D554-F2FE88F7C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395B1F-1B79-0D30-765B-0E1D1354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403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AAB1D-C6B6-A77C-A26C-EB8F9EE4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0E3CA5-954C-B688-B341-43628EC155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0840F2-11B3-2C99-7A6C-449E67158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248744-F543-6BE1-0407-AD028E69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F8F49B-229A-54CF-9940-EF70BE79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B0F09C-1507-5562-43D8-4DE7B78B8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400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26515F-5D98-B0C2-6092-7E5A066DA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CFC1DC-2BF5-E73F-37B7-FF9F36941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330B0B-FF09-BE1E-373F-F3D632667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E345-7484-45C4-A977-7B4D6B8CE45B}" type="datetimeFigureOut">
              <a:rPr lang="es-PE" smtClean="0"/>
              <a:t>19/09/2023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599764-9B38-27F1-389E-7F94DE797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E95AF-D36E-4EB6-1DA7-7D520EA46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81DFD-2689-495A-9B44-64ECACE4D9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516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B3F7CB-D70A-5C0B-1AB1-1A39F14E5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443" y="436669"/>
            <a:ext cx="9144000" cy="1068320"/>
          </a:xfrm>
        </p:spPr>
        <p:txBody>
          <a:bodyPr/>
          <a:lstStyle/>
          <a:p>
            <a:r>
              <a:rPr lang="es-PE" b="1">
                <a:solidFill>
                  <a:srgbClr val="00B0F0"/>
                </a:solidFill>
              </a:rPr>
              <a:t>ACTIVIDAD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9EC250-51F9-DCBF-67D2-35F4B15CD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2005" y="1380711"/>
            <a:ext cx="9144000" cy="497112"/>
          </a:xfrm>
        </p:spPr>
        <p:txBody>
          <a:bodyPr/>
          <a:lstStyle/>
          <a:p>
            <a:r>
              <a:rPr lang="es-PE"/>
              <a:t>Identificación de los “Debe” de la Norma ISO 9001:2015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2904449-E3BB-9205-C8DF-CF1017015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461858"/>
              </p:ext>
            </p:extLst>
          </p:nvPr>
        </p:nvGraphicFramePr>
        <p:xfrm>
          <a:off x="2228444" y="1869552"/>
          <a:ext cx="7586764" cy="629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3382">
                  <a:extLst>
                    <a:ext uri="{9D8B030D-6E8A-4147-A177-3AD203B41FA5}">
                      <a16:colId xmlns:a16="http://schemas.microsoft.com/office/drawing/2014/main" val="3177110003"/>
                    </a:ext>
                  </a:extLst>
                </a:gridCol>
                <a:gridCol w="3793382">
                  <a:extLst>
                    <a:ext uri="{9D8B030D-6E8A-4147-A177-3AD203B41FA5}">
                      <a16:colId xmlns:a16="http://schemas.microsoft.com/office/drawing/2014/main" val="2523941499"/>
                    </a:ext>
                  </a:extLst>
                </a:gridCol>
              </a:tblGrid>
              <a:tr h="629661">
                <a:tc>
                  <a:txBody>
                    <a:bodyPr/>
                    <a:lstStyle/>
                    <a:p>
                      <a:r>
                        <a:rPr lang="es-PE"/>
                        <a:t>Capítulo de la Norma ISO9001:2015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/>
                        <a:t>Subcapítulos/acápites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090158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81FABA8-862D-E995-F8FA-867002BDB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786819"/>
              </p:ext>
            </p:extLst>
          </p:nvPr>
        </p:nvGraphicFramePr>
        <p:xfrm>
          <a:off x="2228444" y="2499213"/>
          <a:ext cx="7586764" cy="1905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3382">
                  <a:extLst>
                    <a:ext uri="{9D8B030D-6E8A-4147-A177-3AD203B41FA5}">
                      <a16:colId xmlns:a16="http://schemas.microsoft.com/office/drawing/2014/main" val="445125726"/>
                    </a:ext>
                  </a:extLst>
                </a:gridCol>
                <a:gridCol w="3793382">
                  <a:extLst>
                    <a:ext uri="{9D8B030D-6E8A-4147-A177-3AD203B41FA5}">
                      <a16:colId xmlns:a16="http://schemas.microsoft.com/office/drawing/2014/main" val="3472829727"/>
                    </a:ext>
                  </a:extLst>
                </a:gridCol>
              </a:tblGrid>
              <a:tr h="1905846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6 Planificación </a:t>
                      </a:r>
                      <a:endParaRPr lang="es-PE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tx1"/>
                          </a:solidFill>
                        </a:rPr>
                        <a:t>6.1 Acciones para abordar riesgos y oportunidades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>
                        <a:solidFill>
                          <a:schemeClr val="tx1"/>
                        </a:solidFill>
                      </a:endParaRPr>
                    </a:p>
                    <a:p>
                      <a:endParaRPr lang="es-PE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915157"/>
                  </a:ext>
                </a:extLst>
              </a:tr>
            </a:tbl>
          </a:graphicData>
        </a:graphic>
      </p:graphicFrame>
      <p:sp>
        <p:nvSpPr>
          <p:cNvPr id="6" name="Subtítulo 2">
            <a:extLst>
              <a:ext uri="{FF2B5EF4-FFF2-40B4-BE49-F238E27FC236}">
                <a16:creationId xmlns:a16="http://schemas.microsoft.com/office/drawing/2014/main" id="{CAFEC195-5ABA-7B6F-D965-50954FC40F6F}"/>
              </a:ext>
            </a:extLst>
          </p:cNvPr>
          <p:cNvSpPr txBox="1">
            <a:spLocks/>
          </p:cNvSpPr>
          <p:nvPr/>
        </p:nvSpPr>
        <p:spPr>
          <a:xfrm>
            <a:off x="1255290" y="4547413"/>
            <a:ext cx="9260715" cy="201627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PE"/>
              <a:t>Número de grupo: 5 </a:t>
            </a:r>
          </a:p>
          <a:p>
            <a:pPr algn="l"/>
            <a:r>
              <a:rPr lang="es-PE"/>
              <a:t>Nombres: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E" sz="1800"/>
              <a:t>GRECIA BOJORQUEZ APAESTIGA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E" sz="1800"/>
              <a:t>SAYURI GIOMARA GARCIA YAURI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E" sz="1800"/>
              <a:t>JOSE CARLOS PINEDA FLORES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E" sz="1800"/>
              <a:t>KAREN ALEJANDRA TABOADA SARA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E" sz="1800"/>
              <a:t>DIEGO CARLOS VALDERRAMA PUMALLIHUA</a:t>
            </a:r>
          </a:p>
          <a:p>
            <a:pPr algn="l"/>
            <a:endParaRPr lang="es-PE" sz="180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PE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5240212-F04C-F747-F9F1-036962DDB3CB}"/>
              </a:ext>
            </a:extLst>
          </p:cNvPr>
          <p:cNvSpPr txBox="1"/>
          <p:nvPr/>
        </p:nvSpPr>
        <p:spPr>
          <a:xfrm>
            <a:off x="508034" y="368959"/>
            <a:ext cx="2635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b="1">
                <a:solidFill>
                  <a:schemeClr val="accent1"/>
                </a:solidFill>
              </a:rPr>
              <a:t>Facultad de Ingeniería</a:t>
            </a:r>
          </a:p>
          <a:p>
            <a:r>
              <a:rPr lang="es-PE" sz="1100" b="1">
                <a:solidFill>
                  <a:schemeClr val="accent1"/>
                </a:solidFill>
              </a:rPr>
              <a:t>Carrera de Ingeniería Industrial</a:t>
            </a:r>
          </a:p>
          <a:p>
            <a:r>
              <a:rPr lang="es-PE" sz="1100" b="1">
                <a:solidFill>
                  <a:schemeClr val="accent1"/>
                </a:solidFill>
              </a:rPr>
              <a:t>Curso: Prácticas de Auditorías de Gestión</a:t>
            </a:r>
          </a:p>
          <a:p>
            <a:r>
              <a:rPr lang="es-PE" sz="1100" b="1">
                <a:solidFill>
                  <a:schemeClr val="accent1"/>
                </a:solidFill>
              </a:rPr>
              <a:t>Sección: 1009</a:t>
            </a:r>
          </a:p>
        </p:txBody>
      </p:sp>
    </p:spTree>
    <p:extLst>
      <p:ext uri="{BB962C8B-B14F-4D97-AF65-F5344CB8AC3E}">
        <p14:creationId xmlns:p14="http://schemas.microsoft.com/office/powerpoint/2010/main" val="91647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FD1B53-7D7B-D8C8-48E4-ACC8622A9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r>
              <a:rPr lang="es-PE" sz="3200" b="1">
                <a:solidFill>
                  <a:srgbClr val="00B0F0"/>
                </a:solidFill>
              </a:rPr>
              <a:t>Capítulo 6 / subcapítulo / acápite 6.1 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71C6E32-82DA-DE2C-DA94-D3410E8E1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31918"/>
              </p:ext>
            </p:extLst>
          </p:nvPr>
        </p:nvGraphicFramePr>
        <p:xfrm>
          <a:off x="278530" y="975483"/>
          <a:ext cx="11725154" cy="557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0631">
                  <a:extLst>
                    <a:ext uri="{9D8B030D-6E8A-4147-A177-3AD203B41FA5}">
                      <a16:colId xmlns:a16="http://schemas.microsoft.com/office/drawing/2014/main" val="1423770987"/>
                    </a:ext>
                  </a:extLst>
                </a:gridCol>
                <a:gridCol w="7284523">
                  <a:extLst>
                    <a:ext uri="{9D8B030D-6E8A-4147-A177-3AD203B41FA5}">
                      <a16:colId xmlns:a16="http://schemas.microsoft.com/office/drawing/2014/main" val="1540987347"/>
                    </a:ext>
                  </a:extLst>
                </a:gridCol>
              </a:tblGrid>
              <a:tr h="349116">
                <a:tc>
                  <a:txBody>
                    <a:bodyPr/>
                    <a:lstStyle/>
                    <a:p>
                      <a:r>
                        <a:rPr lang="es-PE"/>
                        <a:t>Debe de la Norma: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/>
                        <a:t>Evidencias que podría presentar una organización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880432"/>
                  </a:ext>
                </a:extLst>
              </a:tr>
              <a:tr h="264593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PE" sz="18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Al planificar el sistema de gestión de la calidad, la organización debe considerar las cuestiones referidas en el apartado 4.1 y los requisitos referidos en el apartado 4.2, y determinar los riesgos y oportunidades necesarios.</a:t>
                      </a:r>
                      <a:endParaRPr lang="es-ES" sz="18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800"/>
                        <a:t>Es necesario la implementación de una matriz de riesgos por procesos para lo cual se requiere las siguientes acciones:</a:t>
                      </a:r>
                    </a:p>
                    <a:p>
                      <a:endParaRPr lang="es-PE" sz="1800"/>
                    </a:p>
                    <a:p>
                      <a:pPr marL="285750" lvl="0" indent="-285750">
                        <a:buFont typeface="Calibri"/>
                        <a:buChar char="-"/>
                      </a:pPr>
                      <a:r>
                        <a:rPr lang="es-PE" sz="1800"/>
                        <a:t>Realizar un cronograma para su respectiva implementación</a:t>
                      </a:r>
                    </a:p>
                    <a:p>
                      <a:pPr marL="285750" lvl="0" indent="-285750">
                        <a:buFont typeface="Calibri"/>
                        <a:buChar char="-"/>
                      </a:pPr>
                      <a:r>
                        <a:rPr lang="es-PE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Llevar a cabo un análisis de riesgos de las áreas de la empresa</a:t>
                      </a:r>
                      <a:endParaRPr lang="es-PE" sz="1800"/>
                    </a:p>
                    <a:p>
                      <a:pPr marL="285750" lvl="0" indent="-285750">
                        <a:buFont typeface="Calibri"/>
                        <a:buChar char="-"/>
                      </a:pPr>
                      <a:r>
                        <a:rPr lang="es-PE" sz="1800"/>
                        <a:t>Programar reuniones donde la dirección participe y lidere la implementación</a:t>
                      </a:r>
                    </a:p>
                    <a:p>
                      <a:pPr marL="285750" lvl="0" indent="-285750">
                        <a:buFont typeface="Calibri"/>
                        <a:buChar char="-"/>
                      </a:pPr>
                      <a:r>
                        <a:rPr lang="es-PE" sz="1800"/>
                        <a:t>Realizar un seguimiento en base a las acciones que se plantean en la matriz para lo cual utilizar medidas de control</a:t>
                      </a:r>
                    </a:p>
                    <a:p>
                      <a:endParaRPr lang="es-PE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550252"/>
                  </a:ext>
                </a:extLst>
              </a:tr>
              <a:tr h="2370326"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PE" sz="18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La organización debe planificar las acciones tomadas para abordar los riesgos y oportunidades deben ser proporcionales al impacto potencial en la conformidad de los productos y los servicios.</a:t>
                      </a:r>
                      <a:endParaRPr lang="es-PE" sz="180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800">
                        <a:latin typeface="Calibri"/>
                      </a:endParaRPr>
                    </a:p>
                    <a:p>
                      <a:r>
                        <a:rPr lang="es-PE" sz="1800">
                          <a:latin typeface="Calibri"/>
                        </a:rPr>
                        <a:t>-Implementar un equipo de análisis de riesgos que dirijan y supervisen los controles de ingeniería. </a:t>
                      </a:r>
                    </a:p>
                    <a:p>
                      <a:pPr lvl="0">
                        <a:buNone/>
                      </a:pPr>
                      <a:r>
                        <a:rPr lang="es-PE" sz="1800">
                          <a:latin typeface="Calibri"/>
                        </a:rPr>
                        <a:t>-Indicadores que permitan medir el impacto de los riesgos en las operaciones. </a:t>
                      </a:r>
                    </a:p>
                    <a:p>
                      <a:pPr lvl="0">
                        <a:buNone/>
                      </a:pPr>
                      <a:r>
                        <a:rPr lang="es-PE" sz="1800">
                          <a:latin typeface="Calibri"/>
                        </a:rPr>
                        <a:t>- Evaluar las  desviaciones que generan los riesgos en los indicadores del </a:t>
                      </a:r>
                      <a:r>
                        <a:rPr lang="es-PE" sz="1800" baseline="0">
                          <a:latin typeface="Calibri"/>
                        </a:rPr>
                        <a:t>cuadro de mando. </a:t>
                      </a:r>
                      <a:endParaRPr lang="es-PE" sz="1800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18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321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ACTIVIDAD 1</vt:lpstr>
      <vt:lpstr>Capítulo 6 / subcapítulo / acápite 6.1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</dc:title>
  <dc:creator>Bertha Díaz Garay</dc:creator>
  <cp:revision>2</cp:revision>
  <dcterms:created xsi:type="dcterms:W3CDTF">2023-04-12T19:16:22Z</dcterms:created>
  <dcterms:modified xsi:type="dcterms:W3CDTF">2023-09-19T22:54:56Z</dcterms:modified>
</cp:coreProperties>
</file>