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364" r:id="rId3"/>
    <p:sldId id="354" r:id="rId4"/>
    <p:sldId id="356" r:id="rId5"/>
    <p:sldId id="357" r:id="rId6"/>
    <p:sldId id="358" r:id="rId7"/>
    <p:sldId id="359" r:id="rId8"/>
    <p:sldId id="360" r:id="rId9"/>
    <p:sldId id="361" r:id="rId10"/>
    <p:sldId id="362" r:id="rId11"/>
  </p:sldIdLst>
  <p:sldSz cx="12192000" cy="6858000"/>
  <p:notesSz cx="12192000" cy="6858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94660"/>
  </p:normalViewPr>
  <p:slideViewPr>
    <p:cSldViewPr snapToGrid="0">
      <p:cViewPr varScale="1">
        <p:scale>
          <a:sx n="64" d="100"/>
          <a:sy n="64" d="100"/>
        </p:scale>
        <p:origin x="774" y="4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B0D6BE-9117-4A48-9B71-277E6DA364F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s-PE"/>
        </a:p>
      </dgm:t>
    </dgm:pt>
    <dgm:pt modelId="{6FE0CE5B-69EB-466C-9ABF-B80B9A04C043}">
      <dgm:prSet/>
      <dgm:spPr/>
      <dgm:t>
        <a:bodyPr/>
        <a:lstStyle/>
        <a:p>
          <a:r>
            <a:rPr lang="es-ES" b="0" i="0" dirty="0"/>
            <a:t>Mientras pasan las rondas, se incrementa el conocimiento sobre el juego, lo que permite tomar mejores decisiones. Por consiguiente, en una segunda oportunidad de juego, se tomarían mejores decisiones desde el comienzo. Se tendrían mejores resultados.</a:t>
          </a:r>
          <a:endParaRPr lang="es-PE" dirty="0"/>
        </a:p>
      </dgm:t>
    </dgm:pt>
    <dgm:pt modelId="{F522389B-8399-4E1E-BED2-2B83661832F2}" type="parTrans" cxnId="{3F4787C6-D502-4AF1-843D-907044C5E299}">
      <dgm:prSet/>
      <dgm:spPr/>
      <dgm:t>
        <a:bodyPr/>
        <a:lstStyle/>
        <a:p>
          <a:endParaRPr lang="es-PE"/>
        </a:p>
      </dgm:t>
    </dgm:pt>
    <dgm:pt modelId="{04C732DB-543E-4173-9ECA-8B5901918778}" type="sibTrans" cxnId="{3F4787C6-D502-4AF1-843D-907044C5E299}">
      <dgm:prSet/>
      <dgm:spPr/>
      <dgm:t>
        <a:bodyPr/>
        <a:lstStyle/>
        <a:p>
          <a:endParaRPr lang="es-PE"/>
        </a:p>
      </dgm:t>
    </dgm:pt>
    <dgm:pt modelId="{1D76B4D7-8B9D-4868-9E8D-641C6F3A17AB}">
      <dgm:prSet/>
      <dgm:spPr/>
      <dgm:t>
        <a:bodyPr/>
        <a:lstStyle/>
        <a:p>
          <a:r>
            <a:rPr lang="es-PE" b="0" i="0" dirty="0"/>
            <a:t>El juego requiere de una buena comunicación y coordinación entre los integrantes. Es una gran experiencia trabajar con otras 3 personas, ya que todas las decisiones se toman de acuerdo con las opiniones expresadas por los otros. </a:t>
          </a:r>
          <a:endParaRPr lang="es-PE" dirty="0"/>
        </a:p>
      </dgm:t>
    </dgm:pt>
    <dgm:pt modelId="{3472626F-1C13-4105-BFE5-8FBC876B2424}" type="parTrans" cxnId="{79DC9BB2-D50C-4DCF-AF40-C6FE5E2FB32A}">
      <dgm:prSet/>
      <dgm:spPr/>
      <dgm:t>
        <a:bodyPr/>
        <a:lstStyle/>
        <a:p>
          <a:endParaRPr lang="es-PE"/>
        </a:p>
      </dgm:t>
    </dgm:pt>
    <dgm:pt modelId="{921D6434-8097-4255-A502-4157D31284C2}" type="sibTrans" cxnId="{79DC9BB2-D50C-4DCF-AF40-C6FE5E2FB32A}">
      <dgm:prSet/>
      <dgm:spPr/>
      <dgm:t>
        <a:bodyPr/>
        <a:lstStyle/>
        <a:p>
          <a:endParaRPr lang="es-PE"/>
        </a:p>
      </dgm:t>
    </dgm:pt>
    <dgm:pt modelId="{11740CB0-4F67-4600-855B-0C031D4847DD}">
      <dgm:prSet/>
      <dgm:spPr/>
      <dgm:t>
        <a:bodyPr/>
        <a:lstStyle/>
        <a:p>
          <a:r>
            <a:rPr lang="es-PE" b="0" i="0" dirty="0"/>
            <a:t>El juego permite a todos los integrantes ver los problemas en las distintas áreas, lo que incita a discutir estrategias y tomar decisiones como equipo</a:t>
          </a:r>
          <a:endParaRPr lang="es-PE" dirty="0"/>
        </a:p>
      </dgm:t>
    </dgm:pt>
    <dgm:pt modelId="{9D29C6A1-AD61-4E95-BDB8-03625BEA5D2C}" type="parTrans" cxnId="{5D748B7B-8B35-42A1-8C31-8DEAF80E44E4}">
      <dgm:prSet/>
      <dgm:spPr/>
      <dgm:t>
        <a:bodyPr/>
        <a:lstStyle/>
        <a:p>
          <a:endParaRPr lang="es-PE"/>
        </a:p>
      </dgm:t>
    </dgm:pt>
    <dgm:pt modelId="{D70CF2BF-AAAB-4C3E-8F37-7A140F450452}" type="sibTrans" cxnId="{5D748B7B-8B35-42A1-8C31-8DEAF80E44E4}">
      <dgm:prSet/>
      <dgm:spPr/>
      <dgm:t>
        <a:bodyPr/>
        <a:lstStyle/>
        <a:p>
          <a:endParaRPr lang="es-PE"/>
        </a:p>
      </dgm:t>
    </dgm:pt>
    <dgm:pt modelId="{1B491F68-565A-47CC-A90C-9B4C16565BC2}">
      <dgm:prSet/>
      <dgm:spPr/>
      <dgm:t>
        <a:bodyPr/>
        <a:lstStyle/>
        <a:p>
          <a:r>
            <a:rPr lang="es-MX"/>
            <a:t>El simulador permite aplicar los conocimientos aprendidos profesionalmente y desarrollarte personalmente. Además, mediante la práctica de esta herramienta te permite conseguir analizar los objetivos del entorno seguro, controlado y sin riesgos.</a:t>
          </a:r>
          <a:endParaRPr lang="es-PE" dirty="0"/>
        </a:p>
      </dgm:t>
    </dgm:pt>
    <dgm:pt modelId="{2652B9EA-674C-464D-8870-52EFB0BABD5D}" type="parTrans" cxnId="{A2430886-6EAA-4726-95E7-569AB23069B8}">
      <dgm:prSet/>
      <dgm:spPr/>
      <dgm:t>
        <a:bodyPr/>
        <a:lstStyle/>
        <a:p>
          <a:endParaRPr lang="es-PE"/>
        </a:p>
      </dgm:t>
    </dgm:pt>
    <dgm:pt modelId="{4BB533EC-0E5A-46DB-86EB-53D7E311B55B}" type="sibTrans" cxnId="{A2430886-6EAA-4726-95E7-569AB23069B8}">
      <dgm:prSet/>
      <dgm:spPr/>
      <dgm:t>
        <a:bodyPr/>
        <a:lstStyle/>
        <a:p>
          <a:endParaRPr lang="es-PE"/>
        </a:p>
      </dgm:t>
    </dgm:pt>
    <dgm:pt modelId="{10E1AC00-8EF9-4F07-A735-8E68E8764591}" type="pres">
      <dgm:prSet presAssocID="{9BB0D6BE-9117-4A48-9B71-277E6DA364F0}" presName="linear" presStyleCnt="0">
        <dgm:presLayoutVars>
          <dgm:animLvl val="lvl"/>
          <dgm:resizeHandles val="exact"/>
        </dgm:presLayoutVars>
      </dgm:prSet>
      <dgm:spPr/>
    </dgm:pt>
    <dgm:pt modelId="{D562CDC1-9EA0-4157-AF10-6385E8F2EB1A}" type="pres">
      <dgm:prSet presAssocID="{6FE0CE5B-69EB-466C-9ABF-B80B9A04C043}" presName="parentText" presStyleLbl="node1" presStyleIdx="0" presStyleCnt="4">
        <dgm:presLayoutVars>
          <dgm:chMax val="0"/>
          <dgm:bulletEnabled val="1"/>
        </dgm:presLayoutVars>
      </dgm:prSet>
      <dgm:spPr/>
    </dgm:pt>
    <dgm:pt modelId="{46EEC6DF-ED64-42E2-9FC0-3C8EA707C0AA}" type="pres">
      <dgm:prSet presAssocID="{04C732DB-543E-4173-9ECA-8B5901918778}" presName="spacer" presStyleCnt="0"/>
      <dgm:spPr/>
    </dgm:pt>
    <dgm:pt modelId="{10E95503-7FBE-42CA-AFB5-654514B52E55}" type="pres">
      <dgm:prSet presAssocID="{1D76B4D7-8B9D-4868-9E8D-641C6F3A17AB}" presName="parentText" presStyleLbl="node1" presStyleIdx="1" presStyleCnt="4">
        <dgm:presLayoutVars>
          <dgm:chMax val="0"/>
          <dgm:bulletEnabled val="1"/>
        </dgm:presLayoutVars>
      </dgm:prSet>
      <dgm:spPr/>
    </dgm:pt>
    <dgm:pt modelId="{2D6B5034-E7C8-401A-9D04-54E9BD5CF8FE}" type="pres">
      <dgm:prSet presAssocID="{921D6434-8097-4255-A502-4157D31284C2}" presName="spacer" presStyleCnt="0"/>
      <dgm:spPr/>
    </dgm:pt>
    <dgm:pt modelId="{C2DF99B4-C2C5-4A3D-A427-DA06D409A2D0}" type="pres">
      <dgm:prSet presAssocID="{11740CB0-4F67-4600-855B-0C031D4847DD}" presName="parentText" presStyleLbl="node1" presStyleIdx="2" presStyleCnt="4">
        <dgm:presLayoutVars>
          <dgm:chMax val="0"/>
          <dgm:bulletEnabled val="1"/>
        </dgm:presLayoutVars>
      </dgm:prSet>
      <dgm:spPr/>
    </dgm:pt>
    <dgm:pt modelId="{F1DC973F-88D8-4BE5-BE28-832C1AA4AF00}" type="pres">
      <dgm:prSet presAssocID="{D70CF2BF-AAAB-4C3E-8F37-7A140F450452}" presName="spacer" presStyleCnt="0"/>
      <dgm:spPr/>
    </dgm:pt>
    <dgm:pt modelId="{1896240F-1157-41F8-9434-D272441DE355}" type="pres">
      <dgm:prSet presAssocID="{1B491F68-565A-47CC-A90C-9B4C16565BC2}" presName="parentText" presStyleLbl="node1" presStyleIdx="3" presStyleCnt="4">
        <dgm:presLayoutVars>
          <dgm:chMax val="0"/>
          <dgm:bulletEnabled val="1"/>
        </dgm:presLayoutVars>
      </dgm:prSet>
      <dgm:spPr/>
    </dgm:pt>
  </dgm:ptLst>
  <dgm:cxnLst>
    <dgm:cxn modelId="{B1754622-8A83-419B-863A-363A53293183}" type="presOf" srcId="{11740CB0-4F67-4600-855B-0C031D4847DD}" destId="{C2DF99B4-C2C5-4A3D-A427-DA06D409A2D0}" srcOrd="0" destOrd="0" presId="urn:microsoft.com/office/officeart/2005/8/layout/vList2"/>
    <dgm:cxn modelId="{5D748B7B-8B35-42A1-8C31-8DEAF80E44E4}" srcId="{9BB0D6BE-9117-4A48-9B71-277E6DA364F0}" destId="{11740CB0-4F67-4600-855B-0C031D4847DD}" srcOrd="2" destOrd="0" parTransId="{9D29C6A1-AD61-4E95-BDB8-03625BEA5D2C}" sibTransId="{D70CF2BF-AAAB-4C3E-8F37-7A140F450452}"/>
    <dgm:cxn modelId="{A2430886-6EAA-4726-95E7-569AB23069B8}" srcId="{9BB0D6BE-9117-4A48-9B71-277E6DA364F0}" destId="{1B491F68-565A-47CC-A90C-9B4C16565BC2}" srcOrd="3" destOrd="0" parTransId="{2652B9EA-674C-464D-8870-52EFB0BABD5D}" sibTransId="{4BB533EC-0E5A-46DB-86EB-53D7E311B55B}"/>
    <dgm:cxn modelId="{B4B708A1-8292-4D79-BDB1-90BD329E54DC}" type="presOf" srcId="{1D76B4D7-8B9D-4868-9E8D-641C6F3A17AB}" destId="{10E95503-7FBE-42CA-AFB5-654514B52E55}" srcOrd="0" destOrd="0" presId="urn:microsoft.com/office/officeart/2005/8/layout/vList2"/>
    <dgm:cxn modelId="{B38C1FAA-E61B-4FBB-A73F-6AF9985304EF}" type="presOf" srcId="{1B491F68-565A-47CC-A90C-9B4C16565BC2}" destId="{1896240F-1157-41F8-9434-D272441DE355}" srcOrd="0" destOrd="0" presId="urn:microsoft.com/office/officeart/2005/8/layout/vList2"/>
    <dgm:cxn modelId="{79DC9BB2-D50C-4DCF-AF40-C6FE5E2FB32A}" srcId="{9BB0D6BE-9117-4A48-9B71-277E6DA364F0}" destId="{1D76B4D7-8B9D-4868-9E8D-641C6F3A17AB}" srcOrd="1" destOrd="0" parTransId="{3472626F-1C13-4105-BFE5-8FBC876B2424}" sibTransId="{921D6434-8097-4255-A502-4157D31284C2}"/>
    <dgm:cxn modelId="{3F4787C6-D502-4AF1-843D-907044C5E299}" srcId="{9BB0D6BE-9117-4A48-9B71-277E6DA364F0}" destId="{6FE0CE5B-69EB-466C-9ABF-B80B9A04C043}" srcOrd="0" destOrd="0" parTransId="{F522389B-8399-4E1E-BED2-2B83661832F2}" sibTransId="{04C732DB-543E-4173-9ECA-8B5901918778}"/>
    <dgm:cxn modelId="{FF81E2C6-F74D-415D-86C5-568DA2B07672}" type="presOf" srcId="{9BB0D6BE-9117-4A48-9B71-277E6DA364F0}" destId="{10E1AC00-8EF9-4F07-A735-8E68E8764591}" srcOrd="0" destOrd="0" presId="urn:microsoft.com/office/officeart/2005/8/layout/vList2"/>
    <dgm:cxn modelId="{BA3C78CE-BE54-488C-B30C-A64569B1E266}" type="presOf" srcId="{6FE0CE5B-69EB-466C-9ABF-B80B9A04C043}" destId="{D562CDC1-9EA0-4157-AF10-6385E8F2EB1A}" srcOrd="0" destOrd="0" presId="urn:microsoft.com/office/officeart/2005/8/layout/vList2"/>
    <dgm:cxn modelId="{1F640000-601A-4236-AF8B-18B68A50ADF2}" type="presParOf" srcId="{10E1AC00-8EF9-4F07-A735-8E68E8764591}" destId="{D562CDC1-9EA0-4157-AF10-6385E8F2EB1A}" srcOrd="0" destOrd="0" presId="urn:microsoft.com/office/officeart/2005/8/layout/vList2"/>
    <dgm:cxn modelId="{5CF93C58-BE53-43DF-A147-2ADC2D03D543}" type="presParOf" srcId="{10E1AC00-8EF9-4F07-A735-8E68E8764591}" destId="{46EEC6DF-ED64-42E2-9FC0-3C8EA707C0AA}" srcOrd="1" destOrd="0" presId="urn:microsoft.com/office/officeart/2005/8/layout/vList2"/>
    <dgm:cxn modelId="{53096766-27E5-4FEA-94FF-98AA94C07B45}" type="presParOf" srcId="{10E1AC00-8EF9-4F07-A735-8E68E8764591}" destId="{10E95503-7FBE-42CA-AFB5-654514B52E55}" srcOrd="2" destOrd="0" presId="urn:microsoft.com/office/officeart/2005/8/layout/vList2"/>
    <dgm:cxn modelId="{9F399C71-4891-4903-B532-7B801B14281E}" type="presParOf" srcId="{10E1AC00-8EF9-4F07-A735-8E68E8764591}" destId="{2D6B5034-E7C8-401A-9D04-54E9BD5CF8FE}" srcOrd="3" destOrd="0" presId="urn:microsoft.com/office/officeart/2005/8/layout/vList2"/>
    <dgm:cxn modelId="{CD8A2B85-A558-4324-AC48-EDBA7059A564}" type="presParOf" srcId="{10E1AC00-8EF9-4F07-A735-8E68E8764591}" destId="{C2DF99B4-C2C5-4A3D-A427-DA06D409A2D0}" srcOrd="4" destOrd="0" presId="urn:microsoft.com/office/officeart/2005/8/layout/vList2"/>
    <dgm:cxn modelId="{8CCA3450-9B73-458A-8BF8-F05CEF7F5786}" type="presParOf" srcId="{10E1AC00-8EF9-4F07-A735-8E68E8764591}" destId="{F1DC973F-88D8-4BE5-BE28-832C1AA4AF00}" srcOrd="5" destOrd="0" presId="urn:microsoft.com/office/officeart/2005/8/layout/vList2"/>
    <dgm:cxn modelId="{38E7884E-1A03-456D-8668-065625F65282}" type="presParOf" srcId="{10E1AC00-8EF9-4F07-A735-8E68E8764591}" destId="{1896240F-1157-41F8-9434-D272441DE35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DEE003-E73B-4029-9F01-CEC686AAE807}"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PE"/>
        </a:p>
      </dgm:t>
    </dgm:pt>
    <dgm:pt modelId="{D25765B0-5254-47AF-A11E-97BCE2467864}">
      <dgm:prSet/>
      <dgm:spPr/>
      <dgm:t>
        <a:bodyPr/>
        <a:lstStyle/>
        <a:p>
          <a:r>
            <a:rPr lang="es-PE" b="0" i="0">
              <a:solidFill>
                <a:schemeClr val="tx1"/>
              </a:solidFill>
            </a:rPr>
            <a:t>En el área de operaciones, aunque la empresa no esté teniendo dificultades, se aumentaría la capacidad de los almacenes puesto que, en una ronda anterior, se aumentó la disponibilidad de componentes.</a:t>
          </a:r>
          <a:endParaRPr lang="es-PE">
            <a:solidFill>
              <a:schemeClr val="tx1"/>
            </a:solidFill>
          </a:endParaRPr>
        </a:p>
      </dgm:t>
    </dgm:pt>
    <dgm:pt modelId="{9ABFBE2E-959C-4648-834F-AEED536FDAC0}" type="parTrans" cxnId="{06040D98-8569-45FF-B40D-631E5F22511C}">
      <dgm:prSet/>
      <dgm:spPr/>
      <dgm:t>
        <a:bodyPr/>
        <a:lstStyle/>
        <a:p>
          <a:endParaRPr lang="es-PE">
            <a:solidFill>
              <a:schemeClr val="tx1"/>
            </a:solidFill>
          </a:endParaRPr>
        </a:p>
      </dgm:t>
    </dgm:pt>
    <dgm:pt modelId="{5077A746-59CD-422D-9F8E-D751CDE75BBE}" type="sibTrans" cxnId="{06040D98-8569-45FF-B40D-631E5F22511C}">
      <dgm:prSet/>
      <dgm:spPr/>
      <dgm:t>
        <a:bodyPr/>
        <a:lstStyle/>
        <a:p>
          <a:endParaRPr lang="es-PE">
            <a:solidFill>
              <a:schemeClr val="tx1"/>
            </a:solidFill>
          </a:endParaRPr>
        </a:p>
      </dgm:t>
    </dgm:pt>
    <dgm:pt modelId="{2BF95AAC-E748-4A48-AD9F-76FBDA13EDEC}">
      <dgm:prSet/>
      <dgm:spPr/>
      <dgm:t>
        <a:bodyPr/>
        <a:lstStyle/>
        <a:p>
          <a:r>
            <a:rPr lang="es-PE" b="0" i="0">
              <a:solidFill>
                <a:schemeClr val="tx1"/>
              </a:solidFill>
            </a:rPr>
            <a:t>En el caso de compras si bien no presentó un ROI decreciente ni negativo, se buscaría incrementar la confiabilidad de entregas-proveedores y conseguir la certificación en el pack, PET Y Vitamina C</a:t>
          </a:r>
          <a:endParaRPr lang="es-PE">
            <a:solidFill>
              <a:schemeClr val="tx1"/>
            </a:solidFill>
          </a:endParaRPr>
        </a:p>
      </dgm:t>
    </dgm:pt>
    <dgm:pt modelId="{1C275EA6-98CE-4B0A-B37B-DD4F23E4671C}" type="parTrans" cxnId="{7CD20AAA-F878-483C-BE34-735B8AF78ADD}">
      <dgm:prSet/>
      <dgm:spPr/>
      <dgm:t>
        <a:bodyPr/>
        <a:lstStyle/>
        <a:p>
          <a:endParaRPr lang="es-PE">
            <a:solidFill>
              <a:schemeClr val="tx1"/>
            </a:solidFill>
          </a:endParaRPr>
        </a:p>
      </dgm:t>
    </dgm:pt>
    <dgm:pt modelId="{EDE2F6A2-1F8D-4CAA-B902-BFCD91C0802F}" type="sibTrans" cxnId="{7CD20AAA-F878-483C-BE34-735B8AF78ADD}">
      <dgm:prSet/>
      <dgm:spPr/>
      <dgm:t>
        <a:bodyPr/>
        <a:lstStyle/>
        <a:p>
          <a:endParaRPr lang="es-PE">
            <a:solidFill>
              <a:schemeClr val="tx1"/>
            </a:solidFill>
          </a:endParaRPr>
        </a:p>
      </dgm:t>
    </dgm:pt>
    <dgm:pt modelId="{0D7598CB-0C2E-414E-BF9A-1B912E17626E}">
      <dgm:prSet phldr="0"/>
      <dgm:spPr/>
      <dgm:t>
        <a:bodyPr/>
        <a:lstStyle/>
        <a:p>
          <a:pPr rtl="0"/>
          <a:r>
            <a:rPr lang="es-PE" dirty="0">
              <a:solidFill>
                <a:schemeClr val="tx1"/>
              </a:solidFill>
              <a:latin typeface="Calibri"/>
            </a:rPr>
            <a:t>En el área de supply chain management, aunque la empresa presentaba una rentabilidad moderada, se aumentaría el periodo congelado de producción ya que se estuvo manejando en 2 semanas en todas las rondas para tener un mejor plan de respuesta ante imprevistos. Sin embargo, al aumentar este periodo en 4 semanas, permitiriá mejorar la gestión del área de compras para la adquisición de los componentes y  asimismo se genera un ahorro</a:t>
          </a:r>
          <a:r>
            <a:rPr lang="es-PE" dirty="0">
              <a:solidFill>
                <a:schemeClr val="tx1"/>
              </a:solidFill>
            </a:rPr>
            <a:t> en términos de gastos de inventario</a:t>
          </a:r>
        </a:p>
      </dgm:t>
    </dgm:pt>
    <dgm:pt modelId="{4555D49C-3113-4498-A4C9-42091E349ED8}" type="parTrans" cxnId="{4E493FC0-8D9A-42E1-A57E-A67FC39DB5EB}">
      <dgm:prSet/>
      <dgm:spPr/>
      <dgm:t>
        <a:bodyPr/>
        <a:lstStyle/>
        <a:p>
          <a:endParaRPr lang="es-PE">
            <a:solidFill>
              <a:schemeClr val="tx1"/>
            </a:solidFill>
          </a:endParaRPr>
        </a:p>
      </dgm:t>
    </dgm:pt>
    <dgm:pt modelId="{55B76A96-3D7E-436B-92C3-7B0CBC7A2AC1}" type="sibTrans" cxnId="{4E493FC0-8D9A-42E1-A57E-A67FC39DB5EB}">
      <dgm:prSet/>
      <dgm:spPr/>
      <dgm:t>
        <a:bodyPr/>
        <a:lstStyle/>
        <a:p>
          <a:endParaRPr lang="es-PE">
            <a:solidFill>
              <a:schemeClr val="tx1"/>
            </a:solidFill>
          </a:endParaRPr>
        </a:p>
      </dgm:t>
    </dgm:pt>
    <dgm:pt modelId="{C0150DAE-2943-4263-9AF6-CE0150B60EAE}">
      <dgm:prSet phldr="0"/>
      <dgm:spPr/>
      <dgm:t>
        <a:bodyPr/>
        <a:lstStyle/>
        <a:p>
          <a:pPr rtl="0"/>
          <a:r>
            <a:rPr lang="es-MX">
              <a:solidFill>
                <a:schemeClr val="tx1"/>
              </a:solidFill>
            </a:rPr>
            <a:t>En el área de ventas, planificar bien el crecimiento de la demanda de la línea de pedidos, pero con respecto a la capacidad de producción que pueda elaborar el área de operaciones. Debido a que se logro disminuir el costo de bienes, pero el ingreso por ventas sigue constante.</a:t>
          </a:r>
          <a:endParaRPr lang="es-PE" dirty="0">
            <a:solidFill>
              <a:schemeClr val="tx1"/>
            </a:solidFill>
          </a:endParaRPr>
        </a:p>
      </dgm:t>
    </dgm:pt>
    <dgm:pt modelId="{D0EFC66E-615B-4CFE-A6BC-F1E5366DBFEA}" type="parTrans" cxnId="{CBF50B54-82C9-4F96-929A-EFAE06E63C75}">
      <dgm:prSet/>
      <dgm:spPr/>
      <dgm:t>
        <a:bodyPr/>
        <a:lstStyle/>
        <a:p>
          <a:endParaRPr lang="es-PE">
            <a:solidFill>
              <a:schemeClr val="tx1"/>
            </a:solidFill>
          </a:endParaRPr>
        </a:p>
      </dgm:t>
    </dgm:pt>
    <dgm:pt modelId="{AE670CAD-0B90-49C9-9CA2-02648D858D2D}" type="sibTrans" cxnId="{CBF50B54-82C9-4F96-929A-EFAE06E63C75}">
      <dgm:prSet/>
      <dgm:spPr/>
      <dgm:t>
        <a:bodyPr/>
        <a:lstStyle/>
        <a:p>
          <a:endParaRPr lang="es-PE">
            <a:solidFill>
              <a:schemeClr val="tx1"/>
            </a:solidFill>
          </a:endParaRPr>
        </a:p>
      </dgm:t>
    </dgm:pt>
    <dgm:pt modelId="{BDBBE8F0-6760-4A31-8E1E-C42A1768B4A2}" type="pres">
      <dgm:prSet presAssocID="{0DDEE003-E73B-4029-9F01-CEC686AAE807}" presName="linear" presStyleCnt="0">
        <dgm:presLayoutVars>
          <dgm:animLvl val="lvl"/>
          <dgm:resizeHandles val="exact"/>
        </dgm:presLayoutVars>
      </dgm:prSet>
      <dgm:spPr/>
    </dgm:pt>
    <dgm:pt modelId="{917D8D47-BC96-48D6-A416-50913FB09A51}" type="pres">
      <dgm:prSet presAssocID="{D25765B0-5254-47AF-A11E-97BCE2467864}" presName="parentText" presStyleLbl="node1" presStyleIdx="0" presStyleCnt="4">
        <dgm:presLayoutVars>
          <dgm:chMax val="0"/>
          <dgm:bulletEnabled val="1"/>
        </dgm:presLayoutVars>
      </dgm:prSet>
      <dgm:spPr/>
    </dgm:pt>
    <dgm:pt modelId="{197D8DC5-62BA-4CC1-9674-857278E19BC0}" type="pres">
      <dgm:prSet presAssocID="{5077A746-59CD-422D-9F8E-D751CDE75BBE}" presName="spacer" presStyleCnt="0"/>
      <dgm:spPr/>
    </dgm:pt>
    <dgm:pt modelId="{531BB11A-E51D-4CB2-BB03-15110D1B5AC1}" type="pres">
      <dgm:prSet presAssocID="{2BF95AAC-E748-4A48-AD9F-76FBDA13EDEC}" presName="parentText" presStyleLbl="node1" presStyleIdx="1" presStyleCnt="4">
        <dgm:presLayoutVars>
          <dgm:chMax val="0"/>
          <dgm:bulletEnabled val="1"/>
        </dgm:presLayoutVars>
      </dgm:prSet>
      <dgm:spPr/>
    </dgm:pt>
    <dgm:pt modelId="{8ACC3809-9D68-4D50-AE2B-CEA6AB0B2766}" type="pres">
      <dgm:prSet presAssocID="{EDE2F6A2-1F8D-4CAA-B902-BFCD91C0802F}" presName="spacer" presStyleCnt="0"/>
      <dgm:spPr/>
    </dgm:pt>
    <dgm:pt modelId="{AD383748-90F8-47B4-B3B6-D82C6A88AA33}" type="pres">
      <dgm:prSet presAssocID="{0D7598CB-0C2E-414E-BF9A-1B912E17626E}" presName="parentText" presStyleLbl="node1" presStyleIdx="2" presStyleCnt="4">
        <dgm:presLayoutVars>
          <dgm:chMax val="0"/>
          <dgm:bulletEnabled val="1"/>
        </dgm:presLayoutVars>
      </dgm:prSet>
      <dgm:spPr/>
    </dgm:pt>
    <dgm:pt modelId="{D524F645-85C7-4C4E-ACEC-D28BE6B7D0C5}" type="pres">
      <dgm:prSet presAssocID="{55B76A96-3D7E-436B-92C3-7B0CBC7A2AC1}" presName="spacer" presStyleCnt="0"/>
      <dgm:spPr/>
    </dgm:pt>
    <dgm:pt modelId="{76918F4F-36D4-4474-BD15-6B30515D6462}" type="pres">
      <dgm:prSet presAssocID="{C0150DAE-2943-4263-9AF6-CE0150B60EAE}" presName="parentText" presStyleLbl="node1" presStyleIdx="3" presStyleCnt="4">
        <dgm:presLayoutVars>
          <dgm:chMax val="0"/>
          <dgm:bulletEnabled val="1"/>
        </dgm:presLayoutVars>
      </dgm:prSet>
      <dgm:spPr/>
    </dgm:pt>
  </dgm:ptLst>
  <dgm:cxnLst>
    <dgm:cxn modelId="{E7AE8914-BAC3-4806-9812-9E0C565EADA4}" type="presOf" srcId="{2BF95AAC-E748-4A48-AD9F-76FBDA13EDEC}" destId="{531BB11A-E51D-4CB2-BB03-15110D1B5AC1}" srcOrd="0" destOrd="0" presId="urn:microsoft.com/office/officeart/2005/8/layout/vList2"/>
    <dgm:cxn modelId="{D3219828-885A-499C-B848-81D49CF00C48}" type="presOf" srcId="{0DDEE003-E73B-4029-9F01-CEC686AAE807}" destId="{BDBBE8F0-6760-4A31-8E1E-C42A1768B4A2}" srcOrd="0" destOrd="0" presId="urn:microsoft.com/office/officeart/2005/8/layout/vList2"/>
    <dgm:cxn modelId="{996BE05D-106B-416A-939B-D9B04080620E}" type="presOf" srcId="{C0150DAE-2943-4263-9AF6-CE0150B60EAE}" destId="{76918F4F-36D4-4474-BD15-6B30515D6462}" srcOrd="0" destOrd="0" presId="urn:microsoft.com/office/officeart/2005/8/layout/vList2"/>
    <dgm:cxn modelId="{CBF50B54-82C9-4F96-929A-EFAE06E63C75}" srcId="{0DDEE003-E73B-4029-9F01-CEC686AAE807}" destId="{C0150DAE-2943-4263-9AF6-CE0150B60EAE}" srcOrd="3" destOrd="0" parTransId="{D0EFC66E-615B-4CFE-A6BC-F1E5366DBFEA}" sibTransId="{AE670CAD-0B90-49C9-9CA2-02648D858D2D}"/>
    <dgm:cxn modelId="{7161A78C-8900-4FEB-81EE-5A2435EE3D65}" type="presOf" srcId="{0D7598CB-0C2E-414E-BF9A-1B912E17626E}" destId="{AD383748-90F8-47B4-B3B6-D82C6A88AA33}" srcOrd="0" destOrd="0" presId="urn:microsoft.com/office/officeart/2005/8/layout/vList2"/>
    <dgm:cxn modelId="{06040D98-8569-45FF-B40D-631E5F22511C}" srcId="{0DDEE003-E73B-4029-9F01-CEC686AAE807}" destId="{D25765B0-5254-47AF-A11E-97BCE2467864}" srcOrd="0" destOrd="0" parTransId="{9ABFBE2E-959C-4648-834F-AEED536FDAC0}" sibTransId="{5077A746-59CD-422D-9F8E-D751CDE75BBE}"/>
    <dgm:cxn modelId="{7CD20AAA-F878-483C-BE34-735B8AF78ADD}" srcId="{0DDEE003-E73B-4029-9F01-CEC686AAE807}" destId="{2BF95AAC-E748-4A48-AD9F-76FBDA13EDEC}" srcOrd="1" destOrd="0" parTransId="{1C275EA6-98CE-4B0A-B37B-DD4F23E4671C}" sibTransId="{EDE2F6A2-1F8D-4CAA-B902-BFCD91C0802F}"/>
    <dgm:cxn modelId="{4E493FC0-8D9A-42E1-A57E-A67FC39DB5EB}" srcId="{0DDEE003-E73B-4029-9F01-CEC686AAE807}" destId="{0D7598CB-0C2E-414E-BF9A-1B912E17626E}" srcOrd="2" destOrd="0" parTransId="{4555D49C-3113-4498-A4C9-42091E349ED8}" sibTransId="{55B76A96-3D7E-436B-92C3-7B0CBC7A2AC1}"/>
    <dgm:cxn modelId="{BD2A52F1-920B-42B1-8546-08E6A6E2640D}" type="presOf" srcId="{D25765B0-5254-47AF-A11E-97BCE2467864}" destId="{917D8D47-BC96-48D6-A416-50913FB09A51}" srcOrd="0" destOrd="0" presId="urn:microsoft.com/office/officeart/2005/8/layout/vList2"/>
    <dgm:cxn modelId="{840BBA21-7444-4453-B3A8-0F71643BB8D2}" type="presParOf" srcId="{BDBBE8F0-6760-4A31-8E1E-C42A1768B4A2}" destId="{917D8D47-BC96-48D6-A416-50913FB09A51}" srcOrd="0" destOrd="0" presId="urn:microsoft.com/office/officeart/2005/8/layout/vList2"/>
    <dgm:cxn modelId="{029E1C8B-3C9E-43C9-8E44-DD69121B9649}" type="presParOf" srcId="{BDBBE8F0-6760-4A31-8E1E-C42A1768B4A2}" destId="{197D8DC5-62BA-4CC1-9674-857278E19BC0}" srcOrd="1" destOrd="0" presId="urn:microsoft.com/office/officeart/2005/8/layout/vList2"/>
    <dgm:cxn modelId="{271BC38F-AD1E-4F7F-946F-553E2E4E9B01}" type="presParOf" srcId="{BDBBE8F0-6760-4A31-8E1E-C42A1768B4A2}" destId="{531BB11A-E51D-4CB2-BB03-15110D1B5AC1}" srcOrd="2" destOrd="0" presId="urn:microsoft.com/office/officeart/2005/8/layout/vList2"/>
    <dgm:cxn modelId="{9B98FE9D-ACE7-4793-A7B5-76243A1F5C6E}" type="presParOf" srcId="{BDBBE8F0-6760-4A31-8E1E-C42A1768B4A2}" destId="{8ACC3809-9D68-4D50-AE2B-CEA6AB0B2766}" srcOrd="3" destOrd="0" presId="urn:microsoft.com/office/officeart/2005/8/layout/vList2"/>
    <dgm:cxn modelId="{3301B23F-0AF6-4398-B243-2BF12D257072}" type="presParOf" srcId="{BDBBE8F0-6760-4A31-8E1E-C42A1768B4A2}" destId="{AD383748-90F8-47B4-B3B6-D82C6A88AA33}" srcOrd="4" destOrd="0" presId="urn:microsoft.com/office/officeart/2005/8/layout/vList2"/>
    <dgm:cxn modelId="{DCFBD3D4-15F0-4D19-8E23-7BFEA407696E}" type="presParOf" srcId="{BDBBE8F0-6760-4A31-8E1E-C42A1768B4A2}" destId="{D524F645-85C7-4C4E-ACEC-D28BE6B7D0C5}" srcOrd="5" destOrd="0" presId="urn:microsoft.com/office/officeart/2005/8/layout/vList2"/>
    <dgm:cxn modelId="{5327B5DD-C5BE-4E16-9831-807C56B2D7C2}" type="presParOf" srcId="{BDBBE8F0-6760-4A31-8E1E-C42A1768B4A2}" destId="{76918F4F-36D4-4474-BD15-6B30515D646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2CDC1-9EA0-4157-AF10-6385E8F2EB1A}">
      <dsp:nvSpPr>
        <dsp:cNvPr id="0" name=""/>
        <dsp:cNvSpPr/>
      </dsp:nvSpPr>
      <dsp:spPr>
        <a:xfrm>
          <a:off x="0" y="45036"/>
          <a:ext cx="11583972" cy="131975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 sz="2400" b="0" i="0" kern="1200" dirty="0"/>
            <a:t>Mientras pasan las rondas, se incrementa el conocimiento sobre el juego, lo que permite tomar mejores decisiones. Por consiguiente, en una segunda oportunidad de juego, se tomarían mejores decisiones desde el comienzo. Se tendrían mejores resultados.</a:t>
          </a:r>
          <a:endParaRPr lang="es-PE" sz="2400" kern="1200" dirty="0"/>
        </a:p>
      </dsp:txBody>
      <dsp:txXfrm>
        <a:off x="64425" y="109461"/>
        <a:ext cx="11455122" cy="1190909"/>
      </dsp:txXfrm>
    </dsp:sp>
    <dsp:sp modelId="{10E95503-7FBE-42CA-AFB5-654514B52E55}">
      <dsp:nvSpPr>
        <dsp:cNvPr id="0" name=""/>
        <dsp:cNvSpPr/>
      </dsp:nvSpPr>
      <dsp:spPr>
        <a:xfrm>
          <a:off x="0" y="1433916"/>
          <a:ext cx="11583972" cy="131975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PE" sz="2400" b="0" i="0" kern="1200" dirty="0"/>
            <a:t>El juego requiere de una buena comunicación y coordinación entre los integrantes. Es una gran experiencia trabajar con otras 3 personas, ya que todas las decisiones se toman de acuerdo con las opiniones expresadas por los otros. </a:t>
          </a:r>
          <a:endParaRPr lang="es-PE" sz="2400" kern="1200" dirty="0"/>
        </a:p>
      </dsp:txBody>
      <dsp:txXfrm>
        <a:off x="64425" y="1498341"/>
        <a:ext cx="11455122" cy="1190909"/>
      </dsp:txXfrm>
    </dsp:sp>
    <dsp:sp modelId="{C2DF99B4-C2C5-4A3D-A427-DA06D409A2D0}">
      <dsp:nvSpPr>
        <dsp:cNvPr id="0" name=""/>
        <dsp:cNvSpPr/>
      </dsp:nvSpPr>
      <dsp:spPr>
        <a:xfrm>
          <a:off x="0" y="2822796"/>
          <a:ext cx="11583972" cy="131975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PE" sz="2400" b="0" i="0" kern="1200" dirty="0"/>
            <a:t>El juego permite a todos los integrantes ver los problemas en las distintas áreas, lo que incita a discutir estrategias y tomar decisiones como equipo</a:t>
          </a:r>
          <a:endParaRPr lang="es-PE" sz="2400" kern="1200" dirty="0"/>
        </a:p>
      </dsp:txBody>
      <dsp:txXfrm>
        <a:off x="64425" y="2887221"/>
        <a:ext cx="11455122" cy="1190909"/>
      </dsp:txXfrm>
    </dsp:sp>
    <dsp:sp modelId="{1896240F-1157-41F8-9434-D272441DE355}">
      <dsp:nvSpPr>
        <dsp:cNvPr id="0" name=""/>
        <dsp:cNvSpPr/>
      </dsp:nvSpPr>
      <dsp:spPr>
        <a:xfrm>
          <a:off x="0" y="4211676"/>
          <a:ext cx="11583972" cy="131975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MX" sz="2400" kern="1200"/>
            <a:t>El simulador permite aplicar los conocimientos aprendidos profesionalmente y desarrollarte personalmente. Además, mediante la práctica de esta herramienta te permite conseguir analizar los objetivos del entorno seguro, controlado y sin riesgos.</a:t>
          </a:r>
          <a:endParaRPr lang="es-PE" sz="2400" kern="1200" dirty="0"/>
        </a:p>
      </dsp:txBody>
      <dsp:txXfrm>
        <a:off x="64425" y="4276101"/>
        <a:ext cx="11455122" cy="11909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D8D47-BC96-48D6-A416-50913FB09A51}">
      <dsp:nvSpPr>
        <dsp:cNvPr id="0" name=""/>
        <dsp:cNvSpPr/>
      </dsp:nvSpPr>
      <dsp:spPr>
        <a:xfrm>
          <a:off x="0" y="722497"/>
          <a:ext cx="11380289" cy="120458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PE" sz="1700" b="0" i="0" kern="1200">
              <a:solidFill>
                <a:schemeClr val="tx1"/>
              </a:solidFill>
            </a:rPr>
            <a:t>En el área de operaciones, aunque la empresa no esté teniendo dificultades, se aumentaría la capacidad de los almacenes puesto que, en una ronda anterior, se aumentó la disponibilidad de componentes.</a:t>
          </a:r>
          <a:endParaRPr lang="es-PE" sz="1700" kern="1200">
            <a:solidFill>
              <a:schemeClr val="tx1"/>
            </a:solidFill>
          </a:endParaRPr>
        </a:p>
      </dsp:txBody>
      <dsp:txXfrm>
        <a:off x="58803" y="781300"/>
        <a:ext cx="11262683" cy="1086982"/>
      </dsp:txXfrm>
    </dsp:sp>
    <dsp:sp modelId="{531BB11A-E51D-4CB2-BB03-15110D1B5AC1}">
      <dsp:nvSpPr>
        <dsp:cNvPr id="0" name=""/>
        <dsp:cNvSpPr/>
      </dsp:nvSpPr>
      <dsp:spPr>
        <a:xfrm>
          <a:off x="0" y="1976045"/>
          <a:ext cx="11380289" cy="1204588"/>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s-PE" sz="1700" b="0" i="0" kern="1200">
              <a:solidFill>
                <a:schemeClr val="tx1"/>
              </a:solidFill>
            </a:rPr>
            <a:t>En el caso de compras si bien no presentó un ROI decreciente ni negativo, se buscaría incrementar la confiabilidad de entregas-proveedores y conseguir la certificación en el pack, PET Y Vitamina C</a:t>
          </a:r>
          <a:endParaRPr lang="es-PE" sz="1700" kern="1200">
            <a:solidFill>
              <a:schemeClr val="tx1"/>
            </a:solidFill>
          </a:endParaRPr>
        </a:p>
      </dsp:txBody>
      <dsp:txXfrm>
        <a:off x="58803" y="2034848"/>
        <a:ext cx="11262683" cy="1086982"/>
      </dsp:txXfrm>
    </dsp:sp>
    <dsp:sp modelId="{AD383748-90F8-47B4-B3B6-D82C6A88AA33}">
      <dsp:nvSpPr>
        <dsp:cNvPr id="0" name=""/>
        <dsp:cNvSpPr/>
      </dsp:nvSpPr>
      <dsp:spPr>
        <a:xfrm>
          <a:off x="0" y="3229593"/>
          <a:ext cx="11380289" cy="1204588"/>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s-PE" sz="1700" kern="1200" dirty="0">
              <a:solidFill>
                <a:schemeClr val="tx1"/>
              </a:solidFill>
              <a:latin typeface="Calibri"/>
            </a:rPr>
            <a:t>En el área de supply chain management, aunque la empresa presentaba una rentabilidad moderada, se aumentaría el periodo congelado de producción ya que se estuvo manejando en 2 semanas en todas las rondas para tener un mejor plan de respuesta ante imprevistos. Sin embargo, al aumentar este periodo en 4 semanas, permitiriá mejorar la gestión del área de compras para la adquisición de los componentes y  asimismo se genera un ahorro</a:t>
          </a:r>
          <a:r>
            <a:rPr lang="es-PE" sz="1700" kern="1200" dirty="0">
              <a:solidFill>
                <a:schemeClr val="tx1"/>
              </a:solidFill>
            </a:rPr>
            <a:t> en términos de gastos de inventario</a:t>
          </a:r>
        </a:p>
      </dsp:txBody>
      <dsp:txXfrm>
        <a:off x="58803" y="3288396"/>
        <a:ext cx="11262683" cy="1086982"/>
      </dsp:txXfrm>
    </dsp:sp>
    <dsp:sp modelId="{76918F4F-36D4-4474-BD15-6B30515D6462}">
      <dsp:nvSpPr>
        <dsp:cNvPr id="0" name=""/>
        <dsp:cNvSpPr/>
      </dsp:nvSpPr>
      <dsp:spPr>
        <a:xfrm>
          <a:off x="0" y="4483141"/>
          <a:ext cx="11380289" cy="1204588"/>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s-MX" sz="1700" kern="1200">
              <a:solidFill>
                <a:schemeClr val="tx1"/>
              </a:solidFill>
            </a:rPr>
            <a:t>En el área de ventas, planificar bien el crecimiento de la demanda de la línea de pedidos, pero con respecto a la capacidad de producción que pueda elaborar el área de operaciones. Debido a que se logro disminuir el costo de bienes, pero el ingreso por ventas sigue constante.</a:t>
          </a:r>
          <a:endParaRPr lang="es-PE" sz="1700" kern="1200" dirty="0">
            <a:solidFill>
              <a:schemeClr val="tx1"/>
            </a:solidFill>
          </a:endParaRPr>
        </a:p>
      </dsp:txBody>
      <dsp:txXfrm>
        <a:off x="58803" y="4541944"/>
        <a:ext cx="11262683" cy="10869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9C749D7A-3AE9-43F5-93AA-78F663D577F5}" type="datetimeFigureOut">
              <a:rPr lang="es-PE" smtClean="0"/>
              <a:t>3/11/2022</a:t>
            </a:fld>
            <a:endParaRPr lang="es-PE"/>
          </a:p>
        </p:txBody>
      </p:sp>
      <p:sp>
        <p:nvSpPr>
          <p:cNvPr id="4" name="Marcador de imagen de diapositiva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70840573-9EE2-4A59-A8BB-940DA43824E8}" type="slidenum">
              <a:rPr lang="es-PE" smtClean="0"/>
              <a:t>‹Nº›</a:t>
            </a:fld>
            <a:endParaRPr lang="es-PE"/>
          </a:p>
        </p:txBody>
      </p:sp>
    </p:spTree>
    <p:extLst>
      <p:ext uri="{BB962C8B-B14F-4D97-AF65-F5344CB8AC3E}">
        <p14:creationId xmlns:p14="http://schemas.microsoft.com/office/powerpoint/2010/main" val="1373394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rgbClr val="EB7B2F"/>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rgbClr val="EB7B2F"/>
                </a:solidFill>
                <a:latin typeface="Verdana"/>
                <a:cs typeface="Verdan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723119" y="228600"/>
            <a:ext cx="2151887" cy="536448"/>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600" b="1" i="0">
                <a:solidFill>
                  <a:srgbClr val="EB7B2F"/>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422391" y="2758439"/>
            <a:ext cx="1347215" cy="1341119"/>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11/3/2022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723119" y="6074664"/>
            <a:ext cx="2151887" cy="539495"/>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592937" y="376555"/>
            <a:ext cx="11006124" cy="861694"/>
          </a:xfrm>
          <a:prstGeom prst="rect">
            <a:avLst/>
          </a:prstGeom>
        </p:spPr>
        <p:txBody>
          <a:bodyPr wrap="square" lIns="0" tIns="0" rIns="0" bIns="0">
            <a:spAutoFit/>
          </a:bodyPr>
          <a:lstStyle>
            <a:lvl1pPr>
              <a:defRPr sz="2600" b="1" i="0">
                <a:solidFill>
                  <a:srgbClr val="EB7B2F"/>
                </a:solidFill>
                <a:latin typeface="Verdana"/>
                <a:cs typeface="Verdana"/>
              </a:defRPr>
            </a:lvl1pPr>
          </a:lstStyle>
          <a:p>
            <a:endParaRPr/>
          </a:p>
        </p:txBody>
      </p:sp>
      <p:sp>
        <p:nvSpPr>
          <p:cNvPr id="3" name="Holder 3"/>
          <p:cNvSpPr>
            <a:spLocks noGrp="1"/>
          </p:cNvSpPr>
          <p:nvPr>
            <p:ph type="body" idx="1"/>
          </p:nvPr>
        </p:nvSpPr>
        <p:spPr>
          <a:xfrm>
            <a:off x="581456" y="1534362"/>
            <a:ext cx="11029086" cy="3742054"/>
          </a:xfrm>
          <a:prstGeom prst="rect">
            <a:avLst/>
          </a:prstGeom>
        </p:spPr>
        <p:txBody>
          <a:bodyPr wrap="square" lIns="0" tIns="0" rIns="0" bIns="0">
            <a:spAutoFit/>
          </a:bodyPr>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11/3/2022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microsoft.com/office/2007/relationships/hdphoto" Target="../media/hdphoto1.wdp"/><Relationship Id="rId7"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7.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package" Target="../embeddings/Microsoft_Excel_Worksheet1.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905000" y="948308"/>
            <a:ext cx="8229804" cy="750205"/>
          </a:xfrm>
          <a:prstGeom prst="rect">
            <a:avLst/>
          </a:prstGeom>
        </p:spPr>
        <p:txBody>
          <a:bodyPr vert="horz" wrap="square" lIns="0" tIns="11430" rIns="0" bIns="0" rtlCol="0">
            <a:spAutoFit/>
          </a:bodyPr>
          <a:lstStyle/>
          <a:p>
            <a:pPr marL="12700" marR="5080" algn="ctr">
              <a:lnSpc>
                <a:spcPct val="100000"/>
              </a:lnSpc>
              <a:spcBef>
                <a:spcPts val="90"/>
              </a:spcBef>
            </a:pPr>
            <a:r>
              <a:rPr sz="2400" spc="-65">
                <a:latin typeface="Verdana"/>
                <a:cs typeface="Verdana"/>
              </a:rPr>
              <a:t>FACULTAD </a:t>
            </a:r>
            <a:r>
              <a:rPr sz="2400" spc="-5">
                <a:latin typeface="Verdana"/>
                <a:cs typeface="Verdana"/>
              </a:rPr>
              <a:t>DE </a:t>
            </a:r>
            <a:r>
              <a:rPr sz="2400" spc="-15">
                <a:latin typeface="Verdana"/>
                <a:cs typeface="Verdana"/>
              </a:rPr>
              <a:t>INGENIERIA </a:t>
            </a:r>
            <a:r>
              <a:rPr sz="2400" spc="-5">
                <a:latin typeface="Verdana"/>
                <a:cs typeface="Verdana"/>
              </a:rPr>
              <a:t>Y  </a:t>
            </a:r>
            <a:r>
              <a:rPr sz="2400" spc="-10">
                <a:latin typeface="Verdana"/>
                <a:cs typeface="Verdana"/>
              </a:rPr>
              <a:t>ARQUITECTURA CARRERA </a:t>
            </a:r>
            <a:r>
              <a:rPr sz="2400" spc="-5">
                <a:latin typeface="Verdana"/>
                <a:cs typeface="Verdana"/>
              </a:rPr>
              <a:t>DE  </a:t>
            </a:r>
            <a:r>
              <a:rPr sz="2400" spc="-15">
                <a:latin typeface="Verdana"/>
                <a:cs typeface="Verdana"/>
              </a:rPr>
              <a:t>INGENIERIA</a:t>
            </a:r>
            <a:r>
              <a:rPr sz="2400" spc="35">
                <a:latin typeface="Verdana"/>
                <a:cs typeface="Verdana"/>
              </a:rPr>
              <a:t> </a:t>
            </a:r>
            <a:r>
              <a:rPr sz="2400" spc="-10">
                <a:latin typeface="Verdana"/>
                <a:cs typeface="Verdana"/>
              </a:rPr>
              <a:t>INDUSTRIAL</a:t>
            </a:r>
            <a:endParaRPr sz="2400">
              <a:latin typeface="Verdana"/>
              <a:cs typeface="Verdana"/>
            </a:endParaRPr>
          </a:p>
        </p:txBody>
      </p:sp>
      <p:pic>
        <p:nvPicPr>
          <p:cNvPr id="1026" name="Picture 2" descr="We develop Value Chain Leaders | business games | Inchainge">
            <a:extLst>
              <a:ext uri="{FF2B5EF4-FFF2-40B4-BE49-F238E27FC236}">
                <a16:creationId xmlns:a16="http://schemas.microsoft.com/office/drawing/2014/main" id="{F38CBFF0-41B5-4112-9A6C-FCCCED78B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495800"/>
            <a:ext cx="8581975" cy="15662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3671F5-0424-40E6-8CF5-554DCE45C360}"/>
              </a:ext>
            </a:extLst>
          </p:cNvPr>
          <p:cNvSpPr>
            <a:spLocks noGrp="1"/>
          </p:cNvSpPr>
          <p:nvPr>
            <p:ph type="title"/>
          </p:nvPr>
        </p:nvSpPr>
        <p:spPr>
          <a:xfrm>
            <a:off x="592937" y="376555"/>
            <a:ext cx="11006124" cy="400110"/>
          </a:xfrm>
        </p:spPr>
        <p:txBody>
          <a:bodyPr/>
          <a:lstStyle/>
          <a:p>
            <a:r>
              <a:rPr lang="es-PE" dirty="0"/>
              <a:t>¿Qué decisiones se tomarían si tuviera una ronda más?</a:t>
            </a:r>
          </a:p>
        </p:txBody>
      </p:sp>
      <p:graphicFrame>
        <p:nvGraphicFramePr>
          <p:cNvPr id="4" name="Diagrama 3">
            <a:extLst>
              <a:ext uri="{FF2B5EF4-FFF2-40B4-BE49-F238E27FC236}">
                <a16:creationId xmlns:a16="http://schemas.microsoft.com/office/drawing/2014/main" id="{2DA88F2A-64FE-4F48-BD50-9E82E5F66DB3}"/>
              </a:ext>
            </a:extLst>
          </p:cNvPr>
          <p:cNvGraphicFramePr/>
          <p:nvPr>
            <p:extLst>
              <p:ext uri="{D42A27DB-BD31-4B8C-83A1-F6EECF244321}">
                <p14:modId xmlns:p14="http://schemas.microsoft.com/office/powerpoint/2010/main" val="3226446476"/>
              </p:ext>
            </p:extLst>
          </p:nvPr>
        </p:nvGraphicFramePr>
        <p:xfrm>
          <a:off x="591752" y="857838"/>
          <a:ext cx="11380289" cy="6410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802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CA9FA-F6F8-4B13-A434-09C2F0D31428}"/>
              </a:ext>
            </a:extLst>
          </p:cNvPr>
          <p:cNvSpPr>
            <a:spLocks noGrp="1"/>
          </p:cNvSpPr>
          <p:nvPr>
            <p:ph type="title"/>
          </p:nvPr>
        </p:nvSpPr>
        <p:spPr>
          <a:xfrm>
            <a:off x="592937" y="376555"/>
            <a:ext cx="11006124" cy="400110"/>
          </a:xfrm>
        </p:spPr>
        <p:txBody>
          <a:bodyPr/>
          <a:lstStyle/>
          <a:p>
            <a:r>
              <a:rPr lang="es-ES" dirty="0"/>
              <a:t>Integrantes del equipo y roles</a:t>
            </a:r>
            <a:endParaRPr lang="es-PE" dirty="0"/>
          </a:p>
        </p:txBody>
      </p:sp>
      <p:graphicFrame>
        <p:nvGraphicFramePr>
          <p:cNvPr id="4" name="Tabla 4">
            <a:extLst>
              <a:ext uri="{FF2B5EF4-FFF2-40B4-BE49-F238E27FC236}">
                <a16:creationId xmlns:a16="http://schemas.microsoft.com/office/drawing/2014/main" id="{C6730A3C-CF25-4910-9D33-222C1BBAF689}"/>
              </a:ext>
            </a:extLst>
          </p:cNvPr>
          <p:cNvGraphicFramePr>
            <a:graphicFrameLocks noGrp="1"/>
          </p:cNvGraphicFramePr>
          <p:nvPr>
            <p:extLst>
              <p:ext uri="{D42A27DB-BD31-4B8C-83A1-F6EECF244321}">
                <p14:modId xmlns:p14="http://schemas.microsoft.com/office/powerpoint/2010/main" val="3458153258"/>
              </p:ext>
            </p:extLst>
          </p:nvPr>
        </p:nvGraphicFramePr>
        <p:xfrm>
          <a:off x="1219200" y="1981200"/>
          <a:ext cx="8940800" cy="3352800"/>
        </p:xfrm>
        <a:graphic>
          <a:graphicData uri="http://schemas.openxmlformats.org/drawingml/2006/table">
            <a:tbl>
              <a:tblPr firstRow="1" bandRow="1">
                <a:tableStyleId>{21E4AEA4-8DFA-4A89-87EB-49C32662AFE0}</a:tableStyleId>
              </a:tblPr>
              <a:tblGrid>
                <a:gridCol w="4470400">
                  <a:extLst>
                    <a:ext uri="{9D8B030D-6E8A-4147-A177-3AD203B41FA5}">
                      <a16:colId xmlns:a16="http://schemas.microsoft.com/office/drawing/2014/main" val="896403340"/>
                    </a:ext>
                  </a:extLst>
                </a:gridCol>
                <a:gridCol w="4470400">
                  <a:extLst>
                    <a:ext uri="{9D8B030D-6E8A-4147-A177-3AD203B41FA5}">
                      <a16:colId xmlns:a16="http://schemas.microsoft.com/office/drawing/2014/main" val="279056374"/>
                    </a:ext>
                  </a:extLst>
                </a:gridCol>
              </a:tblGrid>
              <a:tr h="670560">
                <a:tc>
                  <a:txBody>
                    <a:bodyPr/>
                    <a:lstStyle/>
                    <a:p>
                      <a:pPr algn="ctr"/>
                      <a:r>
                        <a:rPr lang="es-PE" sz="2400"/>
                        <a:t>Integrante</a:t>
                      </a:r>
                    </a:p>
                  </a:txBody>
                  <a:tcPr/>
                </a:tc>
                <a:tc>
                  <a:txBody>
                    <a:bodyPr/>
                    <a:lstStyle/>
                    <a:p>
                      <a:pPr algn="ctr"/>
                      <a:r>
                        <a:rPr lang="es-PE" sz="2400"/>
                        <a:t>Rol</a:t>
                      </a:r>
                    </a:p>
                  </a:txBody>
                  <a:tcPr/>
                </a:tc>
                <a:extLst>
                  <a:ext uri="{0D108BD9-81ED-4DB2-BD59-A6C34878D82A}">
                    <a16:rowId xmlns:a16="http://schemas.microsoft.com/office/drawing/2014/main" val="2815831471"/>
                  </a:ext>
                </a:extLst>
              </a:tr>
              <a:tr h="670560">
                <a:tc>
                  <a:txBody>
                    <a:bodyPr/>
                    <a:lstStyle/>
                    <a:p>
                      <a:pPr algn="ctr"/>
                      <a:r>
                        <a:rPr lang="es-PE" sz="2400" dirty="0"/>
                        <a:t>Alex Vidal Paredes</a:t>
                      </a:r>
                    </a:p>
                  </a:txBody>
                  <a:tcPr/>
                </a:tc>
                <a:tc>
                  <a:txBody>
                    <a:bodyPr/>
                    <a:lstStyle/>
                    <a:p>
                      <a:pPr algn="ctr"/>
                      <a:r>
                        <a:rPr lang="es-PE" sz="2400"/>
                        <a:t>Supply Chain</a:t>
                      </a:r>
                    </a:p>
                  </a:txBody>
                  <a:tcPr/>
                </a:tc>
                <a:extLst>
                  <a:ext uri="{0D108BD9-81ED-4DB2-BD59-A6C34878D82A}">
                    <a16:rowId xmlns:a16="http://schemas.microsoft.com/office/drawing/2014/main" val="2994288075"/>
                  </a:ext>
                </a:extLst>
              </a:tr>
              <a:tr h="670560">
                <a:tc>
                  <a:txBody>
                    <a:bodyPr/>
                    <a:lstStyle/>
                    <a:p>
                      <a:pPr algn="ctr"/>
                      <a:r>
                        <a:rPr lang="es-PE" sz="2400" dirty="0"/>
                        <a:t>César Paredes Rivas</a:t>
                      </a:r>
                    </a:p>
                  </a:txBody>
                  <a:tcPr/>
                </a:tc>
                <a:tc>
                  <a:txBody>
                    <a:bodyPr/>
                    <a:lstStyle/>
                    <a:p>
                      <a:pPr algn="ctr"/>
                      <a:r>
                        <a:rPr lang="es-PE" sz="2400"/>
                        <a:t>Ventas</a:t>
                      </a:r>
                    </a:p>
                  </a:txBody>
                  <a:tcPr/>
                </a:tc>
                <a:extLst>
                  <a:ext uri="{0D108BD9-81ED-4DB2-BD59-A6C34878D82A}">
                    <a16:rowId xmlns:a16="http://schemas.microsoft.com/office/drawing/2014/main" val="1469464076"/>
                  </a:ext>
                </a:extLst>
              </a:tr>
              <a:tr h="670560">
                <a:tc>
                  <a:txBody>
                    <a:bodyPr/>
                    <a:lstStyle/>
                    <a:p>
                      <a:pPr algn="ctr"/>
                      <a:r>
                        <a:rPr lang="es-PE" sz="2400" dirty="0"/>
                        <a:t>Alberto López Marticorena</a:t>
                      </a:r>
                    </a:p>
                  </a:txBody>
                  <a:tcPr/>
                </a:tc>
                <a:tc>
                  <a:txBody>
                    <a:bodyPr/>
                    <a:lstStyle/>
                    <a:p>
                      <a:pPr algn="ctr"/>
                      <a:r>
                        <a:rPr lang="es-PE" sz="2400"/>
                        <a:t>Operaciones</a:t>
                      </a:r>
                    </a:p>
                  </a:txBody>
                  <a:tcPr/>
                </a:tc>
                <a:extLst>
                  <a:ext uri="{0D108BD9-81ED-4DB2-BD59-A6C34878D82A}">
                    <a16:rowId xmlns:a16="http://schemas.microsoft.com/office/drawing/2014/main" val="1799085795"/>
                  </a:ext>
                </a:extLst>
              </a:tr>
              <a:tr h="670560">
                <a:tc>
                  <a:txBody>
                    <a:bodyPr/>
                    <a:lstStyle/>
                    <a:p>
                      <a:pPr algn="ctr"/>
                      <a:r>
                        <a:rPr lang="es-PE" sz="2400" dirty="0"/>
                        <a:t>Diana Villafuerte </a:t>
                      </a:r>
                      <a:r>
                        <a:rPr lang="es-PE" sz="2400"/>
                        <a:t>Gomez</a:t>
                      </a:r>
                    </a:p>
                  </a:txBody>
                  <a:tcPr/>
                </a:tc>
                <a:tc>
                  <a:txBody>
                    <a:bodyPr/>
                    <a:lstStyle/>
                    <a:p>
                      <a:pPr algn="ctr"/>
                      <a:r>
                        <a:rPr lang="es-PE" sz="2400" dirty="0"/>
                        <a:t>Compras</a:t>
                      </a:r>
                    </a:p>
                  </a:txBody>
                  <a:tcPr/>
                </a:tc>
                <a:extLst>
                  <a:ext uri="{0D108BD9-81ED-4DB2-BD59-A6C34878D82A}">
                    <a16:rowId xmlns:a16="http://schemas.microsoft.com/office/drawing/2014/main" val="242618899"/>
                  </a:ext>
                </a:extLst>
              </a:tr>
            </a:tbl>
          </a:graphicData>
        </a:graphic>
      </p:graphicFrame>
    </p:spTree>
    <p:extLst>
      <p:ext uri="{BB962C8B-B14F-4D97-AF65-F5344CB8AC3E}">
        <p14:creationId xmlns:p14="http://schemas.microsoft.com/office/powerpoint/2010/main" val="222247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4" descr="Tipos de tarimas de madera - Certificación ambiental Costa Rica, Panama">
            <a:extLst>
              <a:ext uri="{FF2B5EF4-FFF2-40B4-BE49-F238E27FC236}">
                <a16:creationId xmlns:a16="http://schemas.microsoft.com/office/drawing/2014/main" id="{696E3E7E-EA52-4C63-8733-A90F5DA21B60}"/>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9495" b="89899" l="10000" r="90000">
                        <a14:foregroundMark x1="46000" y1="9495" x2="46000" y2="9495"/>
                        <a14:foregroundMark x1="50833" y1="89697" x2="50833" y2="89697"/>
                      </a14:backgroundRemoval>
                    </a14:imgEffect>
                  </a14:imgLayer>
                </a14:imgProps>
              </a:ext>
              <a:ext uri="{28A0092B-C50C-407E-A947-70E740481C1C}">
                <a14:useLocalDpi xmlns:a14="http://schemas.microsoft.com/office/drawing/2010/main" val="0"/>
              </a:ext>
            </a:extLst>
          </a:blip>
          <a:srcRect/>
          <a:stretch>
            <a:fillRect/>
          </a:stretch>
        </p:blipFill>
        <p:spPr bwMode="auto">
          <a:xfrm>
            <a:off x="2815697" y="5332967"/>
            <a:ext cx="1412966" cy="116569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ipos de tarimas de madera - Certificación ambiental Costa Rica, Panama">
            <a:extLst>
              <a:ext uri="{FF2B5EF4-FFF2-40B4-BE49-F238E27FC236}">
                <a16:creationId xmlns:a16="http://schemas.microsoft.com/office/drawing/2014/main" id="{07B4A82F-4BA8-4837-82A9-2B1D0081AB95}"/>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9495" b="89899" l="10000" r="90000">
                        <a14:foregroundMark x1="46000" y1="9495" x2="46000" y2="9495"/>
                        <a14:foregroundMark x1="50833" y1="89697" x2="50833" y2="89697"/>
                      </a14:backgroundRemoval>
                    </a14:imgEffect>
                  </a14:imgLayer>
                </a14:imgProps>
              </a:ext>
              <a:ext uri="{28A0092B-C50C-407E-A947-70E740481C1C}">
                <a14:useLocalDpi xmlns:a14="http://schemas.microsoft.com/office/drawing/2010/main" val="0"/>
              </a:ext>
            </a:extLst>
          </a:blip>
          <a:srcRect/>
          <a:stretch>
            <a:fillRect/>
          </a:stretch>
        </p:blipFill>
        <p:spPr bwMode="auto">
          <a:xfrm>
            <a:off x="2820341" y="4338516"/>
            <a:ext cx="1412966" cy="1165697"/>
          </a:xfrm>
          <a:prstGeom prst="rect">
            <a:avLst/>
          </a:prstGeom>
          <a:noFill/>
          <a:extLst>
            <a:ext uri="{909E8E84-426E-40DD-AFC4-6F175D3DCCD1}">
              <a14:hiddenFill xmlns:a14="http://schemas.microsoft.com/office/drawing/2010/main">
                <a:solidFill>
                  <a:srgbClr val="FFFFFF"/>
                </a:solidFill>
              </a14:hiddenFill>
            </a:ext>
          </a:extLst>
        </p:spPr>
      </p:pic>
      <p:cxnSp>
        <p:nvCxnSpPr>
          <p:cNvPr id="45" name="Conector recto de flecha 44">
            <a:extLst>
              <a:ext uri="{FF2B5EF4-FFF2-40B4-BE49-F238E27FC236}">
                <a16:creationId xmlns:a16="http://schemas.microsoft.com/office/drawing/2014/main" id="{C777544A-4FFA-4369-B04B-739C378757CF}"/>
              </a:ext>
            </a:extLst>
          </p:cNvPr>
          <p:cNvCxnSpPr>
            <a:cxnSpLocks/>
          </p:cNvCxnSpPr>
          <p:nvPr/>
        </p:nvCxnSpPr>
        <p:spPr>
          <a:xfrm>
            <a:off x="1786863" y="5918081"/>
            <a:ext cx="1371598"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ector recto de flecha 43">
            <a:extLst>
              <a:ext uri="{FF2B5EF4-FFF2-40B4-BE49-F238E27FC236}">
                <a16:creationId xmlns:a16="http://schemas.microsoft.com/office/drawing/2014/main" id="{512D1DA7-B866-4939-963D-C92C006378F9}"/>
              </a:ext>
            </a:extLst>
          </p:cNvPr>
          <p:cNvCxnSpPr>
            <a:cxnSpLocks/>
          </p:cNvCxnSpPr>
          <p:nvPr/>
        </p:nvCxnSpPr>
        <p:spPr>
          <a:xfrm>
            <a:off x="1782853" y="4938229"/>
            <a:ext cx="1371598"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 name="Título 1">
            <a:extLst>
              <a:ext uri="{FF2B5EF4-FFF2-40B4-BE49-F238E27FC236}">
                <a16:creationId xmlns:a16="http://schemas.microsoft.com/office/drawing/2014/main" id="{0CDCA9FA-F6F8-4B13-A434-09C2F0D31428}"/>
              </a:ext>
            </a:extLst>
          </p:cNvPr>
          <p:cNvSpPr>
            <a:spLocks noGrp="1"/>
          </p:cNvSpPr>
          <p:nvPr>
            <p:ph type="title"/>
          </p:nvPr>
        </p:nvSpPr>
        <p:spPr>
          <a:xfrm>
            <a:off x="592937" y="376555"/>
            <a:ext cx="11006124" cy="400110"/>
          </a:xfrm>
        </p:spPr>
        <p:txBody>
          <a:bodyPr/>
          <a:lstStyle/>
          <a:p>
            <a:r>
              <a:rPr lang="es-ES" dirty="0"/>
              <a:t>1. Diagrama Completo de la Cadena de Suministro de TFC</a:t>
            </a:r>
            <a:endParaRPr lang="es-PE" dirty="0"/>
          </a:p>
        </p:txBody>
      </p:sp>
      <p:sp>
        <p:nvSpPr>
          <p:cNvPr id="6" name="CuadroTexto 5">
            <a:extLst>
              <a:ext uri="{FF2B5EF4-FFF2-40B4-BE49-F238E27FC236}">
                <a16:creationId xmlns:a16="http://schemas.microsoft.com/office/drawing/2014/main" id="{F5A1930C-78DB-4369-A96B-67DF4F6D5D70}"/>
              </a:ext>
            </a:extLst>
          </p:cNvPr>
          <p:cNvSpPr txBox="1"/>
          <p:nvPr/>
        </p:nvSpPr>
        <p:spPr>
          <a:xfrm>
            <a:off x="517678" y="1025141"/>
            <a:ext cx="2074063" cy="369332"/>
          </a:xfrm>
          <a:prstGeom prst="rect">
            <a:avLst/>
          </a:prstGeom>
          <a:noFill/>
        </p:spPr>
        <p:txBody>
          <a:bodyPr wrap="square" rtlCol="0">
            <a:spAutoFit/>
          </a:bodyPr>
          <a:lstStyle/>
          <a:p>
            <a:r>
              <a:rPr lang="es-PE" b="1" u="sng"/>
              <a:t>Proveedores</a:t>
            </a:r>
          </a:p>
        </p:txBody>
      </p:sp>
      <p:sp>
        <p:nvSpPr>
          <p:cNvPr id="7" name="CuadroTexto 6">
            <a:extLst>
              <a:ext uri="{FF2B5EF4-FFF2-40B4-BE49-F238E27FC236}">
                <a16:creationId xmlns:a16="http://schemas.microsoft.com/office/drawing/2014/main" id="{8434CE07-999F-40F8-9AE0-CF4344A32900}"/>
              </a:ext>
            </a:extLst>
          </p:cNvPr>
          <p:cNvSpPr txBox="1"/>
          <p:nvPr/>
        </p:nvSpPr>
        <p:spPr>
          <a:xfrm>
            <a:off x="2754884" y="1052851"/>
            <a:ext cx="2074063" cy="369332"/>
          </a:xfrm>
          <a:prstGeom prst="rect">
            <a:avLst/>
          </a:prstGeom>
          <a:noFill/>
        </p:spPr>
        <p:txBody>
          <a:bodyPr wrap="square" lIns="91440" tIns="45720" rIns="91440" bIns="45720" rtlCol="0" anchor="t">
            <a:spAutoFit/>
          </a:bodyPr>
          <a:lstStyle/>
          <a:p>
            <a:r>
              <a:rPr lang="es-PE" b="1" u="sng"/>
              <a:t>Almacén de MP</a:t>
            </a:r>
          </a:p>
        </p:txBody>
      </p:sp>
      <p:sp>
        <p:nvSpPr>
          <p:cNvPr id="8" name="CuadroTexto 7">
            <a:extLst>
              <a:ext uri="{FF2B5EF4-FFF2-40B4-BE49-F238E27FC236}">
                <a16:creationId xmlns:a16="http://schemas.microsoft.com/office/drawing/2014/main" id="{EEDFFFAB-EF37-44A4-AD66-52E34924FFFA}"/>
              </a:ext>
            </a:extLst>
          </p:cNvPr>
          <p:cNvSpPr txBox="1"/>
          <p:nvPr/>
        </p:nvSpPr>
        <p:spPr>
          <a:xfrm>
            <a:off x="5181695" y="1048161"/>
            <a:ext cx="2074063" cy="369332"/>
          </a:xfrm>
          <a:prstGeom prst="rect">
            <a:avLst/>
          </a:prstGeom>
          <a:noFill/>
        </p:spPr>
        <p:txBody>
          <a:bodyPr wrap="square" rtlCol="0">
            <a:spAutoFit/>
          </a:bodyPr>
          <a:lstStyle/>
          <a:p>
            <a:r>
              <a:rPr lang="es-PE" b="1" u="sng"/>
              <a:t>Planta</a:t>
            </a:r>
          </a:p>
        </p:txBody>
      </p:sp>
      <p:sp>
        <p:nvSpPr>
          <p:cNvPr id="10" name="CuadroTexto 9">
            <a:extLst>
              <a:ext uri="{FF2B5EF4-FFF2-40B4-BE49-F238E27FC236}">
                <a16:creationId xmlns:a16="http://schemas.microsoft.com/office/drawing/2014/main" id="{1D6E408E-0EE4-4764-8F08-C20636578A75}"/>
              </a:ext>
            </a:extLst>
          </p:cNvPr>
          <p:cNvSpPr txBox="1"/>
          <p:nvPr/>
        </p:nvSpPr>
        <p:spPr>
          <a:xfrm>
            <a:off x="7080755" y="988114"/>
            <a:ext cx="2074063" cy="369332"/>
          </a:xfrm>
          <a:prstGeom prst="rect">
            <a:avLst/>
          </a:prstGeom>
          <a:noFill/>
        </p:spPr>
        <p:txBody>
          <a:bodyPr wrap="square" lIns="91440" tIns="45720" rIns="91440" bIns="45720" rtlCol="0" anchor="t">
            <a:spAutoFit/>
          </a:bodyPr>
          <a:lstStyle/>
          <a:p>
            <a:pPr algn="ctr"/>
            <a:r>
              <a:rPr lang="es-PE" b="1" u="sng"/>
              <a:t>Almacén de PT </a:t>
            </a:r>
          </a:p>
        </p:txBody>
      </p:sp>
      <p:sp>
        <p:nvSpPr>
          <p:cNvPr id="11" name="CuadroTexto 10">
            <a:extLst>
              <a:ext uri="{FF2B5EF4-FFF2-40B4-BE49-F238E27FC236}">
                <a16:creationId xmlns:a16="http://schemas.microsoft.com/office/drawing/2014/main" id="{7195D302-B44E-418A-86D3-A40EC76C0D65}"/>
              </a:ext>
            </a:extLst>
          </p:cNvPr>
          <p:cNvSpPr txBox="1"/>
          <p:nvPr/>
        </p:nvSpPr>
        <p:spPr>
          <a:xfrm>
            <a:off x="10878876" y="1032986"/>
            <a:ext cx="2074063" cy="369332"/>
          </a:xfrm>
          <a:prstGeom prst="rect">
            <a:avLst/>
          </a:prstGeom>
          <a:noFill/>
        </p:spPr>
        <p:txBody>
          <a:bodyPr wrap="square" rtlCol="0">
            <a:spAutoFit/>
          </a:bodyPr>
          <a:lstStyle/>
          <a:p>
            <a:r>
              <a:rPr lang="es-PE" b="1" u="sng"/>
              <a:t>Clientes</a:t>
            </a:r>
          </a:p>
        </p:txBody>
      </p:sp>
      <p:sp>
        <p:nvSpPr>
          <p:cNvPr id="12" name="CuadroTexto 11">
            <a:extLst>
              <a:ext uri="{FF2B5EF4-FFF2-40B4-BE49-F238E27FC236}">
                <a16:creationId xmlns:a16="http://schemas.microsoft.com/office/drawing/2014/main" id="{F5240272-AD28-4147-8AD4-32437B2FF94D}"/>
              </a:ext>
            </a:extLst>
          </p:cNvPr>
          <p:cNvSpPr txBox="1"/>
          <p:nvPr/>
        </p:nvSpPr>
        <p:spPr>
          <a:xfrm>
            <a:off x="592937" y="2277107"/>
            <a:ext cx="1312064" cy="369332"/>
          </a:xfrm>
          <a:prstGeom prst="rect">
            <a:avLst/>
          </a:prstGeom>
          <a:solidFill>
            <a:schemeClr val="accent6">
              <a:lumMod val="60000"/>
              <a:lumOff val="40000"/>
            </a:schemeClr>
          </a:solidFill>
        </p:spPr>
        <p:txBody>
          <a:bodyPr wrap="square" rtlCol="0">
            <a:spAutoFit/>
          </a:bodyPr>
          <a:lstStyle/>
          <a:p>
            <a:r>
              <a:rPr lang="es-PE"/>
              <a:t>Naranja</a:t>
            </a:r>
          </a:p>
        </p:txBody>
      </p:sp>
      <p:sp>
        <p:nvSpPr>
          <p:cNvPr id="13" name="CuadroTexto 12">
            <a:extLst>
              <a:ext uri="{FF2B5EF4-FFF2-40B4-BE49-F238E27FC236}">
                <a16:creationId xmlns:a16="http://schemas.microsoft.com/office/drawing/2014/main" id="{AF8000FE-9F17-4526-8A71-ECAAE1143046}"/>
              </a:ext>
            </a:extLst>
          </p:cNvPr>
          <p:cNvSpPr txBox="1"/>
          <p:nvPr/>
        </p:nvSpPr>
        <p:spPr>
          <a:xfrm>
            <a:off x="592937" y="3011033"/>
            <a:ext cx="1312064" cy="369332"/>
          </a:xfrm>
          <a:prstGeom prst="rect">
            <a:avLst/>
          </a:prstGeom>
          <a:solidFill>
            <a:schemeClr val="accent6">
              <a:lumMod val="60000"/>
              <a:lumOff val="40000"/>
            </a:schemeClr>
          </a:solidFill>
        </p:spPr>
        <p:txBody>
          <a:bodyPr wrap="square" rtlCol="0">
            <a:spAutoFit/>
          </a:bodyPr>
          <a:lstStyle/>
          <a:p>
            <a:r>
              <a:rPr lang="es-PE"/>
              <a:t>Mango</a:t>
            </a:r>
          </a:p>
        </p:txBody>
      </p:sp>
      <p:sp>
        <p:nvSpPr>
          <p:cNvPr id="14" name="CuadroTexto 13">
            <a:extLst>
              <a:ext uri="{FF2B5EF4-FFF2-40B4-BE49-F238E27FC236}">
                <a16:creationId xmlns:a16="http://schemas.microsoft.com/office/drawing/2014/main" id="{A09D9387-3689-42AA-BA15-AC3CB484ADDD}"/>
              </a:ext>
            </a:extLst>
          </p:cNvPr>
          <p:cNvSpPr txBox="1"/>
          <p:nvPr/>
        </p:nvSpPr>
        <p:spPr>
          <a:xfrm>
            <a:off x="592937" y="3744959"/>
            <a:ext cx="1312064" cy="369332"/>
          </a:xfrm>
          <a:prstGeom prst="rect">
            <a:avLst/>
          </a:prstGeom>
          <a:solidFill>
            <a:schemeClr val="accent6">
              <a:lumMod val="60000"/>
              <a:lumOff val="40000"/>
            </a:schemeClr>
          </a:solidFill>
        </p:spPr>
        <p:txBody>
          <a:bodyPr wrap="square" rtlCol="0">
            <a:spAutoFit/>
          </a:bodyPr>
          <a:lstStyle/>
          <a:p>
            <a:r>
              <a:rPr lang="es-PE"/>
              <a:t>Vitamina C</a:t>
            </a:r>
          </a:p>
        </p:txBody>
      </p:sp>
      <p:sp>
        <p:nvSpPr>
          <p:cNvPr id="15" name="CuadroTexto 14">
            <a:extLst>
              <a:ext uri="{FF2B5EF4-FFF2-40B4-BE49-F238E27FC236}">
                <a16:creationId xmlns:a16="http://schemas.microsoft.com/office/drawing/2014/main" id="{42F88CCF-5CB1-4373-B288-C65B4793DDAB}"/>
              </a:ext>
            </a:extLst>
          </p:cNvPr>
          <p:cNvSpPr txBox="1"/>
          <p:nvPr/>
        </p:nvSpPr>
        <p:spPr>
          <a:xfrm>
            <a:off x="592937" y="4800600"/>
            <a:ext cx="1312064" cy="369332"/>
          </a:xfrm>
          <a:prstGeom prst="rect">
            <a:avLst/>
          </a:prstGeom>
          <a:solidFill>
            <a:schemeClr val="accent5">
              <a:lumMod val="60000"/>
              <a:lumOff val="40000"/>
            </a:schemeClr>
          </a:solidFill>
        </p:spPr>
        <p:txBody>
          <a:bodyPr wrap="square" rtlCol="0">
            <a:spAutoFit/>
          </a:bodyPr>
          <a:lstStyle/>
          <a:p>
            <a:r>
              <a:rPr lang="es-PE"/>
              <a:t>Envase 1L</a:t>
            </a:r>
          </a:p>
        </p:txBody>
      </p:sp>
      <p:sp>
        <p:nvSpPr>
          <p:cNvPr id="16" name="CuadroTexto 15">
            <a:extLst>
              <a:ext uri="{FF2B5EF4-FFF2-40B4-BE49-F238E27FC236}">
                <a16:creationId xmlns:a16="http://schemas.microsoft.com/office/drawing/2014/main" id="{6B77E976-EA15-40C9-990F-F2723E73556B}"/>
              </a:ext>
            </a:extLst>
          </p:cNvPr>
          <p:cNvSpPr txBox="1"/>
          <p:nvPr/>
        </p:nvSpPr>
        <p:spPr>
          <a:xfrm>
            <a:off x="583530" y="5731502"/>
            <a:ext cx="1312064" cy="369332"/>
          </a:xfrm>
          <a:prstGeom prst="rect">
            <a:avLst/>
          </a:prstGeom>
          <a:solidFill>
            <a:schemeClr val="accent5">
              <a:lumMod val="60000"/>
              <a:lumOff val="40000"/>
            </a:schemeClr>
          </a:solidFill>
        </p:spPr>
        <p:txBody>
          <a:bodyPr wrap="square" rtlCol="0">
            <a:spAutoFit/>
          </a:bodyPr>
          <a:lstStyle/>
          <a:p>
            <a:r>
              <a:rPr lang="es-PE"/>
              <a:t>Botella PET</a:t>
            </a:r>
          </a:p>
        </p:txBody>
      </p:sp>
      <p:pic>
        <p:nvPicPr>
          <p:cNvPr id="18" name="Picture 2" descr="Como puedo quitar el fondo? Libre Office impress - Foro Coches">
            <a:extLst>
              <a:ext uri="{FF2B5EF4-FFF2-40B4-BE49-F238E27FC236}">
                <a16:creationId xmlns:a16="http://schemas.microsoft.com/office/drawing/2014/main" id="{4725704C-6A37-4A09-B317-80868C3E819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933" y="2802153"/>
            <a:ext cx="709173" cy="70917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Como puedo quitar el fondo? Libre Office impress - Foro Coches">
            <a:extLst>
              <a:ext uri="{FF2B5EF4-FFF2-40B4-BE49-F238E27FC236}">
                <a16:creationId xmlns:a16="http://schemas.microsoft.com/office/drawing/2014/main" id="{202A7EEF-90E2-4566-B433-889564D4DEC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932" y="3575038"/>
            <a:ext cx="709173" cy="70917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omo puedo quitar el fondo? Libre Office impress - Foro Coches">
            <a:extLst>
              <a:ext uri="{FF2B5EF4-FFF2-40B4-BE49-F238E27FC236}">
                <a16:creationId xmlns:a16="http://schemas.microsoft.com/office/drawing/2014/main" id="{60B6BF83-F80A-429D-B03F-7A148B34CF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932" y="1930978"/>
            <a:ext cx="709173" cy="70917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cono de línea de embotellado, ilustración vectorial, signo negro sobre  fondo aislado Imagen Vector de stock - Alamy">
            <a:extLst>
              <a:ext uri="{FF2B5EF4-FFF2-40B4-BE49-F238E27FC236}">
                <a16:creationId xmlns:a16="http://schemas.microsoft.com/office/drawing/2014/main" id="{F6B9F8E1-0E31-4A71-A988-7B9DDABF83A3}"/>
              </a:ext>
            </a:extLst>
          </p:cNvP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rightnessContrast contrast="20000"/>
                    </a14:imgEffect>
                  </a14:imgLayer>
                </a14:imgProps>
              </a:ext>
              <a:ext uri="{28A0092B-C50C-407E-A947-70E740481C1C}">
                <a14:useLocalDpi xmlns:a14="http://schemas.microsoft.com/office/drawing/2010/main" val="0"/>
              </a:ext>
            </a:extLst>
          </a:blip>
          <a:srcRect b="7778"/>
          <a:stretch/>
        </p:blipFill>
        <p:spPr bwMode="auto">
          <a:xfrm>
            <a:off x="4723261" y="4329765"/>
            <a:ext cx="1774744" cy="1812036"/>
          </a:xfrm>
          <a:prstGeom prst="rect">
            <a:avLst/>
          </a:prstGeom>
          <a:noFill/>
          <a:ln w="57150">
            <a:solidFill>
              <a:srgbClr val="C00000"/>
            </a:solidFill>
            <a:prstDash val="dash"/>
          </a:ln>
          <a:extLst>
            <a:ext uri="{909E8E84-426E-40DD-AFC4-6F175D3DCCD1}">
              <a14:hiddenFill xmlns:a14="http://schemas.microsoft.com/office/drawing/2010/main">
                <a:solidFill>
                  <a:srgbClr val="FFFFFF"/>
                </a:solidFill>
              </a14:hiddenFill>
            </a:ext>
          </a:extLst>
        </p:spPr>
      </p:pic>
      <p:pic>
        <p:nvPicPr>
          <p:cNvPr id="2058" name="Picture 10" descr="Iconos Batidora - Descarga gratis, PNG y vector">
            <a:extLst>
              <a:ext uri="{FF2B5EF4-FFF2-40B4-BE49-F238E27FC236}">
                <a16:creationId xmlns:a16="http://schemas.microsoft.com/office/drawing/2014/main" id="{74DCB476-7192-4F0E-8E88-4F8BE7564CB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65804" y="2117742"/>
            <a:ext cx="1711234" cy="171123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Tipos de tarimas de madera - Certificación ambiental Costa Rica, Panama">
            <a:extLst>
              <a:ext uri="{FF2B5EF4-FFF2-40B4-BE49-F238E27FC236}">
                <a16:creationId xmlns:a16="http://schemas.microsoft.com/office/drawing/2014/main" id="{0385B527-E5F7-4071-BA99-4A1A20677EBF}"/>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9495" b="89899" l="10000" r="90000">
                        <a14:foregroundMark x1="46000" y1="9495" x2="46000" y2="9495"/>
                        <a14:foregroundMark x1="50833" y1="89697" x2="50833" y2="89697"/>
                      </a14:backgroundRemoval>
                    </a14:imgEffect>
                  </a14:imgLayer>
                </a14:imgProps>
              </a:ext>
              <a:ext uri="{28A0092B-C50C-407E-A947-70E740481C1C}">
                <a14:useLocalDpi xmlns:a14="http://schemas.microsoft.com/office/drawing/2010/main" val="0"/>
              </a:ext>
            </a:extLst>
          </a:blip>
          <a:srcRect/>
          <a:stretch>
            <a:fillRect/>
          </a:stretch>
        </p:blipFill>
        <p:spPr bwMode="auto">
          <a:xfrm>
            <a:off x="7194544" y="1721582"/>
            <a:ext cx="1412966" cy="1165697"/>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Tipos de tarimas de madera - Certificación ambiental Costa Rica, Panama">
            <a:extLst>
              <a:ext uri="{FF2B5EF4-FFF2-40B4-BE49-F238E27FC236}">
                <a16:creationId xmlns:a16="http://schemas.microsoft.com/office/drawing/2014/main" id="{E94903B3-E8E1-45C8-BF08-BBB271A3CCBD}"/>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9495" b="89899" l="10000" r="90000">
                        <a14:foregroundMark x1="46000" y1="9495" x2="46000" y2="9495"/>
                        <a14:foregroundMark x1="50833" y1="89697" x2="50833" y2="89697"/>
                      </a14:backgroundRemoval>
                    </a14:imgEffect>
                  </a14:imgLayer>
                </a14:imgProps>
              </a:ext>
              <a:ext uri="{28A0092B-C50C-407E-A947-70E740481C1C}">
                <a14:useLocalDpi xmlns:a14="http://schemas.microsoft.com/office/drawing/2010/main" val="0"/>
              </a:ext>
            </a:extLst>
          </a:blip>
          <a:srcRect/>
          <a:stretch>
            <a:fillRect/>
          </a:stretch>
        </p:blipFill>
        <p:spPr bwMode="auto">
          <a:xfrm>
            <a:off x="7186246" y="2763927"/>
            <a:ext cx="1412966" cy="1165697"/>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Tipos de tarimas de madera - Certificación ambiental Costa Rica, Panama">
            <a:extLst>
              <a:ext uri="{FF2B5EF4-FFF2-40B4-BE49-F238E27FC236}">
                <a16:creationId xmlns:a16="http://schemas.microsoft.com/office/drawing/2014/main" id="{1FC708A2-CB00-441F-8207-A59DBF84BBE5}"/>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9495" b="89899" l="10000" r="90000">
                        <a14:foregroundMark x1="46000" y1="9495" x2="46000" y2="9495"/>
                        <a14:foregroundMark x1="50833" y1="89697" x2="50833" y2="89697"/>
                      </a14:backgroundRemoval>
                    </a14:imgEffect>
                  </a14:imgLayer>
                </a14:imgProps>
              </a:ext>
              <a:ext uri="{28A0092B-C50C-407E-A947-70E740481C1C}">
                <a14:useLocalDpi xmlns:a14="http://schemas.microsoft.com/office/drawing/2010/main" val="0"/>
              </a:ext>
            </a:extLst>
          </a:blip>
          <a:srcRect/>
          <a:stretch>
            <a:fillRect/>
          </a:stretch>
        </p:blipFill>
        <p:spPr bwMode="auto">
          <a:xfrm>
            <a:off x="7232098" y="3819569"/>
            <a:ext cx="1412966" cy="116569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Tipos de tarimas de madera - Certificación ambiental Costa Rica, Panama">
            <a:extLst>
              <a:ext uri="{FF2B5EF4-FFF2-40B4-BE49-F238E27FC236}">
                <a16:creationId xmlns:a16="http://schemas.microsoft.com/office/drawing/2014/main" id="{5005EFFE-0D37-43D9-AA89-C75A9D333452}"/>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9495" b="89899" l="10000" r="90000">
                        <a14:foregroundMark x1="46000" y1="9495" x2="46000" y2="9495"/>
                        <a14:foregroundMark x1="50833" y1="89697" x2="50833" y2="89697"/>
                      </a14:backgroundRemoval>
                    </a14:imgEffect>
                  </a14:imgLayer>
                </a14:imgProps>
              </a:ext>
              <a:ext uri="{28A0092B-C50C-407E-A947-70E740481C1C}">
                <a14:useLocalDpi xmlns:a14="http://schemas.microsoft.com/office/drawing/2010/main" val="0"/>
              </a:ext>
            </a:extLst>
          </a:blip>
          <a:srcRect/>
          <a:stretch>
            <a:fillRect/>
          </a:stretch>
        </p:blipFill>
        <p:spPr bwMode="auto">
          <a:xfrm>
            <a:off x="7224807" y="4751859"/>
            <a:ext cx="1412966" cy="1165697"/>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4" descr="Tipos de tarimas de madera - Certificación ambiental Costa Rica, Panama">
            <a:extLst>
              <a:ext uri="{FF2B5EF4-FFF2-40B4-BE49-F238E27FC236}">
                <a16:creationId xmlns:a16="http://schemas.microsoft.com/office/drawing/2014/main" id="{DDE366A0-98D2-48B1-B340-626C97003793}"/>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9495" b="89899" l="10000" r="90000">
                        <a14:foregroundMark x1="46000" y1="9495" x2="46000" y2="9495"/>
                        <a14:foregroundMark x1="50833" y1="89697" x2="50833" y2="89697"/>
                      </a14:backgroundRemoval>
                    </a14:imgEffect>
                  </a14:imgLayer>
                </a14:imgProps>
              </a:ext>
              <a:ext uri="{28A0092B-C50C-407E-A947-70E740481C1C}">
                <a14:useLocalDpi xmlns:a14="http://schemas.microsoft.com/office/drawing/2010/main" val="0"/>
              </a:ext>
            </a:extLst>
          </a:blip>
          <a:srcRect/>
          <a:stretch>
            <a:fillRect/>
          </a:stretch>
        </p:blipFill>
        <p:spPr bwMode="auto">
          <a:xfrm>
            <a:off x="7185061" y="5692303"/>
            <a:ext cx="1412966" cy="116569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Leche o jugo de caja | Icono Gratis">
            <a:extLst>
              <a:ext uri="{FF2B5EF4-FFF2-40B4-BE49-F238E27FC236}">
                <a16:creationId xmlns:a16="http://schemas.microsoft.com/office/drawing/2014/main" id="{62DA92BB-C45D-45F0-9A11-26E03DE5B92F}"/>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96902" y="1866588"/>
            <a:ext cx="731169" cy="73116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2" descr="Leche o jugo de caja | Icono Gratis">
            <a:extLst>
              <a:ext uri="{FF2B5EF4-FFF2-40B4-BE49-F238E27FC236}">
                <a16:creationId xmlns:a16="http://schemas.microsoft.com/office/drawing/2014/main" id="{922A26F7-F40E-42C3-89E4-6830C88B49A2}"/>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98294" y="2921890"/>
            <a:ext cx="731169" cy="73116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2" descr="Leche o jugo de caja | Icono Gratis">
            <a:extLst>
              <a:ext uri="{FF2B5EF4-FFF2-40B4-BE49-F238E27FC236}">
                <a16:creationId xmlns:a16="http://schemas.microsoft.com/office/drawing/2014/main" id="{1F40C7AC-B76A-4024-9D86-AE8B69BD35C8}"/>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96177" y="3965750"/>
            <a:ext cx="731169" cy="731169"/>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Botella - Iconos gratis de comida y restaurante">
            <a:extLst>
              <a:ext uri="{FF2B5EF4-FFF2-40B4-BE49-F238E27FC236}">
                <a16:creationId xmlns:a16="http://schemas.microsoft.com/office/drawing/2014/main" id="{CF1DC0D4-1015-44D4-9077-EC768E8D9B7E}"/>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99394" y="4786655"/>
            <a:ext cx="939404" cy="939404"/>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Botella - Iconos gratis de comida y restaurante">
            <a:extLst>
              <a:ext uri="{FF2B5EF4-FFF2-40B4-BE49-F238E27FC236}">
                <a16:creationId xmlns:a16="http://schemas.microsoft.com/office/drawing/2014/main" id="{467518A5-2024-4628-80A7-4D7D26C8AFA3}"/>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95309" y="5742610"/>
            <a:ext cx="939404" cy="939404"/>
          </a:xfrm>
          <a:prstGeom prst="rect">
            <a:avLst/>
          </a:prstGeom>
          <a:noFill/>
          <a:extLst>
            <a:ext uri="{909E8E84-426E-40DD-AFC4-6F175D3DCCD1}">
              <a14:hiddenFill xmlns:a14="http://schemas.microsoft.com/office/drawing/2010/main">
                <a:solidFill>
                  <a:srgbClr val="FFFFFF"/>
                </a:solidFill>
              </a14:hiddenFill>
            </a:ext>
          </a:extLst>
        </p:spPr>
      </p:pic>
      <p:sp>
        <p:nvSpPr>
          <p:cNvPr id="36" name="CuadroTexto 35">
            <a:extLst>
              <a:ext uri="{FF2B5EF4-FFF2-40B4-BE49-F238E27FC236}">
                <a16:creationId xmlns:a16="http://schemas.microsoft.com/office/drawing/2014/main" id="{8EB0EF5B-AA2D-4E5E-AAE0-AEB38C3FB32D}"/>
              </a:ext>
            </a:extLst>
          </p:cNvPr>
          <p:cNvSpPr txBox="1"/>
          <p:nvPr/>
        </p:nvSpPr>
        <p:spPr>
          <a:xfrm>
            <a:off x="2643919" y="6387941"/>
            <a:ext cx="2074063" cy="369332"/>
          </a:xfrm>
          <a:prstGeom prst="rect">
            <a:avLst/>
          </a:prstGeom>
          <a:noFill/>
        </p:spPr>
        <p:txBody>
          <a:bodyPr wrap="square" rtlCol="0">
            <a:spAutoFit/>
          </a:bodyPr>
          <a:lstStyle/>
          <a:p>
            <a:r>
              <a:rPr lang="es-PE" b="1"/>
              <a:t>Exceso a almacén</a:t>
            </a:r>
          </a:p>
        </p:txBody>
      </p:sp>
      <p:sp>
        <p:nvSpPr>
          <p:cNvPr id="37" name="CuadroTexto 36">
            <a:extLst>
              <a:ext uri="{FF2B5EF4-FFF2-40B4-BE49-F238E27FC236}">
                <a16:creationId xmlns:a16="http://schemas.microsoft.com/office/drawing/2014/main" id="{53FB4644-9C16-4EA2-9C60-623B47A5FE2F}"/>
              </a:ext>
            </a:extLst>
          </p:cNvPr>
          <p:cNvSpPr txBox="1"/>
          <p:nvPr/>
        </p:nvSpPr>
        <p:spPr>
          <a:xfrm>
            <a:off x="4961665" y="1606513"/>
            <a:ext cx="2074063" cy="369332"/>
          </a:xfrm>
          <a:prstGeom prst="rect">
            <a:avLst/>
          </a:prstGeom>
          <a:noFill/>
        </p:spPr>
        <p:txBody>
          <a:bodyPr wrap="square" rtlCol="0">
            <a:spAutoFit/>
          </a:bodyPr>
          <a:lstStyle/>
          <a:p>
            <a:r>
              <a:rPr lang="es-PE" b="1"/>
              <a:t>Mezclado</a:t>
            </a:r>
          </a:p>
        </p:txBody>
      </p:sp>
      <p:sp>
        <p:nvSpPr>
          <p:cNvPr id="38" name="CuadroTexto 37">
            <a:extLst>
              <a:ext uri="{FF2B5EF4-FFF2-40B4-BE49-F238E27FC236}">
                <a16:creationId xmlns:a16="http://schemas.microsoft.com/office/drawing/2014/main" id="{4295DD17-550C-4320-847E-20A125B0E5FE}"/>
              </a:ext>
            </a:extLst>
          </p:cNvPr>
          <p:cNvSpPr txBox="1"/>
          <p:nvPr/>
        </p:nvSpPr>
        <p:spPr>
          <a:xfrm>
            <a:off x="4958969" y="6312781"/>
            <a:ext cx="2074063" cy="369332"/>
          </a:xfrm>
          <a:prstGeom prst="rect">
            <a:avLst/>
          </a:prstGeom>
          <a:noFill/>
        </p:spPr>
        <p:txBody>
          <a:bodyPr wrap="square" rtlCol="0">
            <a:spAutoFit/>
          </a:bodyPr>
          <a:lstStyle/>
          <a:p>
            <a:r>
              <a:rPr lang="es-PE" b="1"/>
              <a:t>Embotellado</a:t>
            </a:r>
          </a:p>
        </p:txBody>
      </p:sp>
      <p:cxnSp>
        <p:nvCxnSpPr>
          <p:cNvPr id="21" name="Conector recto de flecha 20">
            <a:extLst>
              <a:ext uri="{FF2B5EF4-FFF2-40B4-BE49-F238E27FC236}">
                <a16:creationId xmlns:a16="http://schemas.microsoft.com/office/drawing/2014/main" id="{B7E1BC41-0501-4E7D-B0E4-A156F347084C}"/>
              </a:ext>
            </a:extLst>
          </p:cNvPr>
          <p:cNvCxnSpPr>
            <a:cxnSpLocks/>
          </p:cNvCxnSpPr>
          <p:nvPr/>
        </p:nvCxnSpPr>
        <p:spPr>
          <a:xfrm>
            <a:off x="1905001" y="2461773"/>
            <a:ext cx="1371598"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ector recto de flecha 41">
            <a:extLst>
              <a:ext uri="{FF2B5EF4-FFF2-40B4-BE49-F238E27FC236}">
                <a16:creationId xmlns:a16="http://schemas.microsoft.com/office/drawing/2014/main" id="{F1A73B24-F8D8-4BB4-B191-79B6C87F34EB}"/>
              </a:ext>
            </a:extLst>
          </p:cNvPr>
          <p:cNvCxnSpPr>
            <a:cxnSpLocks/>
          </p:cNvCxnSpPr>
          <p:nvPr/>
        </p:nvCxnSpPr>
        <p:spPr>
          <a:xfrm>
            <a:off x="1905001" y="3241430"/>
            <a:ext cx="1371598"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a:extLst>
              <a:ext uri="{FF2B5EF4-FFF2-40B4-BE49-F238E27FC236}">
                <a16:creationId xmlns:a16="http://schemas.microsoft.com/office/drawing/2014/main" id="{B1A95803-783A-4067-975A-184E18EDFB2D}"/>
              </a:ext>
            </a:extLst>
          </p:cNvPr>
          <p:cNvCxnSpPr>
            <a:cxnSpLocks/>
          </p:cNvCxnSpPr>
          <p:nvPr/>
        </p:nvCxnSpPr>
        <p:spPr>
          <a:xfrm>
            <a:off x="1905001" y="3906486"/>
            <a:ext cx="1371598"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ector recto de flecha 45">
            <a:extLst>
              <a:ext uri="{FF2B5EF4-FFF2-40B4-BE49-F238E27FC236}">
                <a16:creationId xmlns:a16="http://schemas.microsoft.com/office/drawing/2014/main" id="{A2A3C39D-9348-4563-B5F8-220FBE6D719D}"/>
              </a:ext>
            </a:extLst>
          </p:cNvPr>
          <p:cNvCxnSpPr>
            <a:cxnSpLocks/>
          </p:cNvCxnSpPr>
          <p:nvPr/>
        </p:nvCxnSpPr>
        <p:spPr>
          <a:xfrm>
            <a:off x="4163717" y="3100148"/>
            <a:ext cx="420801"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ector recto de flecha 50">
            <a:extLst>
              <a:ext uri="{FF2B5EF4-FFF2-40B4-BE49-F238E27FC236}">
                <a16:creationId xmlns:a16="http://schemas.microsoft.com/office/drawing/2014/main" id="{11DD2F78-43C2-440D-A1D4-0D7A20679FD0}"/>
              </a:ext>
            </a:extLst>
          </p:cNvPr>
          <p:cNvCxnSpPr>
            <a:cxnSpLocks/>
          </p:cNvCxnSpPr>
          <p:nvPr/>
        </p:nvCxnSpPr>
        <p:spPr>
          <a:xfrm>
            <a:off x="5792141" y="3866086"/>
            <a:ext cx="0" cy="387473"/>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1" name="Rectángulo 40">
            <a:extLst>
              <a:ext uri="{FF2B5EF4-FFF2-40B4-BE49-F238E27FC236}">
                <a16:creationId xmlns:a16="http://schemas.microsoft.com/office/drawing/2014/main" id="{C2636575-9FAB-4121-B028-34F4E7F33195}"/>
              </a:ext>
            </a:extLst>
          </p:cNvPr>
          <p:cNvSpPr/>
          <p:nvPr/>
        </p:nvSpPr>
        <p:spPr>
          <a:xfrm>
            <a:off x="2890956" y="1804069"/>
            <a:ext cx="1263353" cy="2592158"/>
          </a:xfrm>
          <a:prstGeom prst="rect">
            <a:avLst/>
          </a:prstGeom>
          <a:noFill/>
          <a:ln w="381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5" name="Rectángulo 54">
            <a:extLst>
              <a:ext uri="{FF2B5EF4-FFF2-40B4-BE49-F238E27FC236}">
                <a16:creationId xmlns:a16="http://schemas.microsoft.com/office/drawing/2014/main" id="{4D97CA02-D18A-4C93-88C6-789168CC9534}"/>
              </a:ext>
            </a:extLst>
          </p:cNvPr>
          <p:cNvSpPr/>
          <p:nvPr/>
        </p:nvSpPr>
        <p:spPr>
          <a:xfrm>
            <a:off x="2928438" y="4441431"/>
            <a:ext cx="1238230" cy="2012445"/>
          </a:xfrm>
          <a:prstGeom prst="rect">
            <a:avLst/>
          </a:prstGeom>
          <a:noFill/>
          <a:ln w="381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cxnSp>
        <p:nvCxnSpPr>
          <p:cNvPr id="56" name="Conector recto de flecha 55">
            <a:extLst>
              <a:ext uri="{FF2B5EF4-FFF2-40B4-BE49-F238E27FC236}">
                <a16:creationId xmlns:a16="http://schemas.microsoft.com/office/drawing/2014/main" id="{B8031B4A-0CAC-4C24-B14C-E28FA4A92ED3}"/>
              </a:ext>
            </a:extLst>
          </p:cNvPr>
          <p:cNvCxnSpPr>
            <a:cxnSpLocks/>
          </p:cNvCxnSpPr>
          <p:nvPr/>
        </p:nvCxnSpPr>
        <p:spPr>
          <a:xfrm flipV="1">
            <a:off x="4166668" y="5238893"/>
            <a:ext cx="415483" cy="940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onector recto de flecha 57">
            <a:extLst>
              <a:ext uri="{FF2B5EF4-FFF2-40B4-BE49-F238E27FC236}">
                <a16:creationId xmlns:a16="http://schemas.microsoft.com/office/drawing/2014/main" id="{4E837474-2D03-4FF4-9527-924C423DAD37}"/>
              </a:ext>
            </a:extLst>
          </p:cNvPr>
          <p:cNvCxnSpPr>
            <a:cxnSpLocks/>
          </p:cNvCxnSpPr>
          <p:nvPr/>
        </p:nvCxnSpPr>
        <p:spPr>
          <a:xfrm>
            <a:off x="6723782" y="5504213"/>
            <a:ext cx="815912"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19927C18-A515-422D-90E5-63A5A63861FB}"/>
              </a:ext>
            </a:extLst>
          </p:cNvPr>
          <p:cNvCxnSpPr>
            <a:cxnSpLocks/>
          </p:cNvCxnSpPr>
          <p:nvPr/>
        </p:nvCxnSpPr>
        <p:spPr>
          <a:xfrm>
            <a:off x="7010400" y="2285564"/>
            <a:ext cx="0" cy="4168312"/>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3" name="Conector recto de flecha 62">
            <a:extLst>
              <a:ext uri="{FF2B5EF4-FFF2-40B4-BE49-F238E27FC236}">
                <a16:creationId xmlns:a16="http://schemas.microsoft.com/office/drawing/2014/main" id="{096F6EAA-B18E-4A0B-9A4A-F763AB014275}"/>
              </a:ext>
            </a:extLst>
          </p:cNvPr>
          <p:cNvCxnSpPr>
            <a:cxnSpLocks/>
          </p:cNvCxnSpPr>
          <p:nvPr/>
        </p:nvCxnSpPr>
        <p:spPr>
          <a:xfrm>
            <a:off x="7041184" y="6453876"/>
            <a:ext cx="52929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ector recto de flecha 64">
            <a:extLst>
              <a:ext uri="{FF2B5EF4-FFF2-40B4-BE49-F238E27FC236}">
                <a16:creationId xmlns:a16="http://schemas.microsoft.com/office/drawing/2014/main" id="{2BDA825E-F2E8-491F-B079-568DBBEF865E}"/>
              </a:ext>
            </a:extLst>
          </p:cNvPr>
          <p:cNvCxnSpPr>
            <a:cxnSpLocks/>
          </p:cNvCxnSpPr>
          <p:nvPr/>
        </p:nvCxnSpPr>
        <p:spPr>
          <a:xfrm>
            <a:off x="7041184" y="4441431"/>
            <a:ext cx="52929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ector recto de flecha 65">
            <a:extLst>
              <a:ext uri="{FF2B5EF4-FFF2-40B4-BE49-F238E27FC236}">
                <a16:creationId xmlns:a16="http://schemas.microsoft.com/office/drawing/2014/main" id="{E6A4EDE7-79C5-4A0F-8BCD-82332BAACAFE}"/>
              </a:ext>
            </a:extLst>
          </p:cNvPr>
          <p:cNvCxnSpPr>
            <a:cxnSpLocks/>
          </p:cNvCxnSpPr>
          <p:nvPr/>
        </p:nvCxnSpPr>
        <p:spPr>
          <a:xfrm>
            <a:off x="7041184" y="3429000"/>
            <a:ext cx="52929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Conector recto de flecha 66">
            <a:extLst>
              <a:ext uri="{FF2B5EF4-FFF2-40B4-BE49-F238E27FC236}">
                <a16:creationId xmlns:a16="http://schemas.microsoft.com/office/drawing/2014/main" id="{0E83F672-5C30-42D2-BA37-0EFDF05DB18C}"/>
              </a:ext>
            </a:extLst>
          </p:cNvPr>
          <p:cNvCxnSpPr>
            <a:cxnSpLocks/>
          </p:cNvCxnSpPr>
          <p:nvPr/>
        </p:nvCxnSpPr>
        <p:spPr>
          <a:xfrm>
            <a:off x="7041184" y="2304430"/>
            <a:ext cx="52929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8" name="Rectángulo 67">
            <a:extLst>
              <a:ext uri="{FF2B5EF4-FFF2-40B4-BE49-F238E27FC236}">
                <a16:creationId xmlns:a16="http://schemas.microsoft.com/office/drawing/2014/main" id="{163B47C3-ECF1-4153-BC56-E7FCAC99EAB1}"/>
              </a:ext>
            </a:extLst>
          </p:cNvPr>
          <p:cNvSpPr/>
          <p:nvPr/>
        </p:nvSpPr>
        <p:spPr>
          <a:xfrm>
            <a:off x="7220971" y="1556268"/>
            <a:ext cx="1863703" cy="5201004"/>
          </a:xfrm>
          <a:prstGeom prst="rect">
            <a:avLst/>
          </a:prstGeom>
          <a:noFill/>
          <a:ln w="381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cxnSp>
        <p:nvCxnSpPr>
          <p:cNvPr id="69" name="Conector recto de flecha 68">
            <a:extLst>
              <a:ext uri="{FF2B5EF4-FFF2-40B4-BE49-F238E27FC236}">
                <a16:creationId xmlns:a16="http://schemas.microsoft.com/office/drawing/2014/main" id="{34B48EF5-862F-47BA-A124-E7B90D0188E8}"/>
              </a:ext>
            </a:extLst>
          </p:cNvPr>
          <p:cNvCxnSpPr>
            <a:cxnSpLocks/>
          </p:cNvCxnSpPr>
          <p:nvPr/>
        </p:nvCxnSpPr>
        <p:spPr>
          <a:xfrm>
            <a:off x="9084674" y="3819569"/>
            <a:ext cx="409349"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2" name="CuadroTexto 71">
            <a:extLst>
              <a:ext uri="{FF2B5EF4-FFF2-40B4-BE49-F238E27FC236}">
                <a16:creationId xmlns:a16="http://schemas.microsoft.com/office/drawing/2014/main" id="{2550A8C9-3DDD-4F53-BC79-1695F3361E3B}"/>
              </a:ext>
            </a:extLst>
          </p:cNvPr>
          <p:cNvSpPr txBox="1"/>
          <p:nvPr/>
        </p:nvSpPr>
        <p:spPr>
          <a:xfrm>
            <a:off x="10792728" y="1975007"/>
            <a:ext cx="1312064" cy="646331"/>
          </a:xfrm>
          <a:prstGeom prst="rect">
            <a:avLst/>
          </a:prstGeom>
          <a:solidFill>
            <a:schemeClr val="accent6">
              <a:lumMod val="60000"/>
              <a:lumOff val="40000"/>
            </a:schemeClr>
          </a:solidFill>
        </p:spPr>
        <p:txBody>
          <a:bodyPr wrap="square" rtlCol="0">
            <a:spAutoFit/>
          </a:bodyPr>
          <a:lstStyle/>
          <a:p>
            <a:r>
              <a:rPr lang="es-PE" err="1"/>
              <a:t>Food</a:t>
            </a:r>
            <a:r>
              <a:rPr lang="es-PE"/>
              <a:t> &amp; </a:t>
            </a:r>
            <a:r>
              <a:rPr lang="es-PE" err="1"/>
              <a:t>Groceries</a:t>
            </a:r>
            <a:endParaRPr lang="es-PE"/>
          </a:p>
        </p:txBody>
      </p:sp>
      <p:sp>
        <p:nvSpPr>
          <p:cNvPr id="73" name="CuadroTexto 72">
            <a:extLst>
              <a:ext uri="{FF2B5EF4-FFF2-40B4-BE49-F238E27FC236}">
                <a16:creationId xmlns:a16="http://schemas.microsoft.com/office/drawing/2014/main" id="{D4DB64E0-7EB6-41C9-9495-CC0B24AED74E}"/>
              </a:ext>
            </a:extLst>
          </p:cNvPr>
          <p:cNvSpPr txBox="1"/>
          <p:nvPr/>
        </p:nvSpPr>
        <p:spPr>
          <a:xfrm>
            <a:off x="10814476" y="3503312"/>
            <a:ext cx="1312064" cy="646331"/>
          </a:xfrm>
          <a:prstGeom prst="rect">
            <a:avLst/>
          </a:prstGeom>
          <a:solidFill>
            <a:schemeClr val="accent6">
              <a:lumMod val="60000"/>
              <a:lumOff val="40000"/>
            </a:schemeClr>
          </a:solidFill>
        </p:spPr>
        <p:txBody>
          <a:bodyPr wrap="square" rtlCol="0">
            <a:spAutoFit/>
          </a:bodyPr>
          <a:lstStyle/>
          <a:p>
            <a:r>
              <a:rPr lang="es-PE" err="1"/>
              <a:t>Land</a:t>
            </a:r>
            <a:r>
              <a:rPr lang="es-PE"/>
              <a:t> </a:t>
            </a:r>
            <a:r>
              <a:rPr lang="es-PE" err="1"/>
              <a:t>Market</a:t>
            </a:r>
            <a:endParaRPr lang="es-PE"/>
          </a:p>
        </p:txBody>
      </p:sp>
      <p:sp>
        <p:nvSpPr>
          <p:cNvPr id="74" name="CuadroTexto 73">
            <a:extLst>
              <a:ext uri="{FF2B5EF4-FFF2-40B4-BE49-F238E27FC236}">
                <a16:creationId xmlns:a16="http://schemas.microsoft.com/office/drawing/2014/main" id="{721B6459-CFE1-4095-BDAC-6BC07F258B02}"/>
              </a:ext>
            </a:extLst>
          </p:cNvPr>
          <p:cNvSpPr txBox="1"/>
          <p:nvPr/>
        </p:nvSpPr>
        <p:spPr>
          <a:xfrm>
            <a:off x="10731285" y="5039383"/>
            <a:ext cx="1312064" cy="369332"/>
          </a:xfrm>
          <a:prstGeom prst="rect">
            <a:avLst/>
          </a:prstGeom>
          <a:solidFill>
            <a:schemeClr val="accent6">
              <a:lumMod val="60000"/>
              <a:lumOff val="40000"/>
            </a:schemeClr>
          </a:solidFill>
        </p:spPr>
        <p:txBody>
          <a:bodyPr wrap="square" rtlCol="0">
            <a:spAutoFit/>
          </a:bodyPr>
          <a:lstStyle/>
          <a:p>
            <a:r>
              <a:rPr lang="es-PE" err="1"/>
              <a:t>Dominicks</a:t>
            </a:r>
            <a:endParaRPr lang="es-PE"/>
          </a:p>
        </p:txBody>
      </p:sp>
      <p:cxnSp>
        <p:nvCxnSpPr>
          <p:cNvPr id="75" name="Conector recto de flecha 74">
            <a:extLst>
              <a:ext uri="{FF2B5EF4-FFF2-40B4-BE49-F238E27FC236}">
                <a16:creationId xmlns:a16="http://schemas.microsoft.com/office/drawing/2014/main" id="{F87C4AA8-E82E-40F3-8808-EB4D4667C2A2}"/>
              </a:ext>
            </a:extLst>
          </p:cNvPr>
          <p:cNvCxnSpPr>
            <a:cxnSpLocks/>
          </p:cNvCxnSpPr>
          <p:nvPr/>
        </p:nvCxnSpPr>
        <p:spPr>
          <a:xfrm flipV="1">
            <a:off x="10243428" y="3817071"/>
            <a:ext cx="670405" cy="9407"/>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2064" name="Picture 16" descr="Iconos Camión - Descarga gratis, PNG y vector">
            <a:extLst>
              <a:ext uri="{FF2B5EF4-FFF2-40B4-BE49-F238E27FC236}">
                <a16:creationId xmlns:a16="http://schemas.microsoft.com/office/drawing/2014/main" id="{E3CDF54D-893C-4BF4-AA28-04574C4F80EC}"/>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486021" y="3445851"/>
            <a:ext cx="750672" cy="750672"/>
          </a:xfrm>
          <a:prstGeom prst="rect">
            <a:avLst/>
          </a:prstGeom>
          <a:noFill/>
          <a:extLst>
            <a:ext uri="{909E8E84-426E-40DD-AFC4-6F175D3DCCD1}">
              <a14:hiddenFill xmlns:a14="http://schemas.microsoft.com/office/drawing/2010/main">
                <a:solidFill>
                  <a:srgbClr val="FFFFFF"/>
                </a:solidFill>
              </a14:hiddenFill>
            </a:ext>
          </a:extLst>
        </p:spPr>
      </p:pic>
      <p:cxnSp>
        <p:nvCxnSpPr>
          <p:cNvPr id="76" name="Conector recto 75">
            <a:extLst>
              <a:ext uri="{FF2B5EF4-FFF2-40B4-BE49-F238E27FC236}">
                <a16:creationId xmlns:a16="http://schemas.microsoft.com/office/drawing/2014/main" id="{20F19D47-78D4-4437-9140-8030AA4016F7}"/>
              </a:ext>
            </a:extLst>
          </p:cNvPr>
          <p:cNvCxnSpPr>
            <a:cxnSpLocks/>
          </p:cNvCxnSpPr>
          <p:nvPr/>
        </p:nvCxnSpPr>
        <p:spPr>
          <a:xfrm>
            <a:off x="10382398" y="2231924"/>
            <a:ext cx="0" cy="302607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8" name="Conector recto de flecha 77">
            <a:extLst>
              <a:ext uri="{FF2B5EF4-FFF2-40B4-BE49-F238E27FC236}">
                <a16:creationId xmlns:a16="http://schemas.microsoft.com/office/drawing/2014/main" id="{6A1151D7-F8FC-400E-BABB-B2E78A9D1E44}"/>
              </a:ext>
            </a:extLst>
          </p:cNvPr>
          <p:cNvCxnSpPr>
            <a:cxnSpLocks/>
          </p:cNvCxnSpPr>
          <p:nvPr/>
        </p:nvCxnSpPr>
        <p:spPr>
          <a:xfrm>
            <a:off x="10349582" y="5238881"/>
            <a:ext cx="52929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Conector recto de flecha 78">
            <a:extLst>
              <a:ext uri="{FF2B5EF4-FFF2-40B4-BE49-F238E27FC236}">
                <a16:creationId xmlns:a16="http://schemas.microsoft.com/office/drawing/2014/main" id="{45421F5C-1815-44E4-8035-54D4559444E7}"/>
              </a:ext>
            </a:extLst>
          </p:cNvPr>
          <p:cNvCxnSpPr>
            <a:cxnSpLocks/>
          </p:cNvCxnSpPr>
          <p:nvPr/>
        </p:nvCxnSpPr>
        <p:spPr>
          <a:xfrm>
            <a:off x="10382398" y="2241579"/>
            <a:ext cx="52929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965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CA9FA-F6F8-4B13-A434-09C2F0D31428}"/>
              </a:ext>
            </a:extLst>
          </p:cNvPr>
          <p:cNvSpPr>
            <a:spLocks noGrp="1"/>
          </p:cNvSpPr>
          <p:nvPr>
            <p:ph type="title"/>
          </p:nvPr>
        </p:nvSpPr>
        <p:spPr>
          <a:xfrm>
            <a:off x="592937" y="376555"/>
            <a:ext cx="11006124" cy="400110"/>
          </a:xfrm>
        </p:spPr>
        <p:txBody>
          <a:bodyPr/>
          <a:lstStyle/>
          <a:p>
            <a:r>
              <a:rPr lang="es-ES" dirty="0"/>
              <a:t>2. Evolución del ROI</a:t>
            </a:r>
            <a:endParaRPr lang="es-PE" dirty="0"/>
          </a:p>
        </p:txBody>
      </p:sp>
      <p:pic>
        <p:nvPicPr>
          <p:cNvPr id="5" name="Imagen 5" descr="Gráfico, Gráfico de líneas&#10;&#10;Descripción generada automáticamente">
            <a:extLst>
              <a:ext uri="{FF2B5EF4-FFF2-40B4-BE49-F238E27FC236}">
                <a16:creationId xmlns:a16="http://schemas.microsoft.com/office/drawing/2014/main" id="{9BD8735D-8B49-4026-B85D-C21DFF0DE11B}"/>
              </a:ext>
            </a:extLst>
          </p:cNvPr>
          <p:cNvPicPr>
            <a:picLocks noChangeAspect="1"/>
          </p:cNvPicPr>
          <p:nvPr/>
        </p:nvPicPr>
        <p:blipFill>
          <a:blip r:embed="rId2"/>
          <a:stretch>
            <a:fillRect/>
          </a:stretch>
        </p:blipFill>
        <p:spPr>
          <a:xfrm>
            <a:off x="2522411" y="1363876"/>
            <a:ext cx="6887227" cy="4130248"/>
          </a:xfrm>
          <a:prstGeom prst="rect">
            <a:avLst/>
          </a:prstGeom>
        </p:spPr>
      </p:pic>
    </p:spTree>
    <p:extLst>
      <p:ext uri="{BB962C8B-B14F-4D97-AF65-F5344CB8AC3E}">
        <p14:creationId xmlns:p14="http://schemas.microsoft.com/office/powerpoint/2010/main" val="417759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9B3CE4-A680-4F62-B3AB-27C4FA798F19}"/>
              </a:ext>
            </a:extLst>
          </p:cNvPr>
          <p:cNvSpPr>
            <a:spLocks noGrp="1"/>
          </p:cNvSpPr>
          <p:nvPr>
            <p:ph type="title"/>
          </p:nvPr>
        </p:nvSpPr>
        <p:spPr>
          <a:xfrm>
            <a:off x="592937" y="376555"/>
            <a:ext cx="11006124" cy="400110"/>
          </a:xfrm>
        </p:spPr>
        <p:txBody>
          <a:bodyPr/>
          <a:lstStyle/>
          <a:p>
            <a:r>
              <a:rPr lang="es-PE" dirty="0"/>
              <a:t>3. Decisiones y principales indicadores por área - Ventas</a:t>
            </a:r>
          </a:p>
        </p:txBody>
      </p:sp>
      <p:graphicFrame>
        <p:nvGraphicFramePr>
          <p:cNvPr id="4" name="Objeto 3">
            <a:extLst>
              <a:ext uri="{FF2B5EF4-FFF2-40B4-BE49-F238E27FC236}">
                <a16:creationId xmlns:a16="http://schemas.microsoft.com/office/drawing/2014/main" id="{894DC1F6-A588-46B0-B076-385EC46554DE}"/>
              </a:ext>
            </a:extLst>
          </p:cNvPr>
          <p:cNvGraphicFramePr>
            <a:graphicFrameLocks noChangeAspect="1"/>
          </p:cNvGraphicFramePr>
          <p:nvPr>
            <p:extLst>
              <p:ext uri="{D42A27DB-BD31-4B8C-83A1-F6EECF244321}">
                <p14:modId xmlns:p14="http://schemas.microsoft.com/office/powerpoint/2010/main" val="1872155120"/>
              </p:ext>
            </p:extLst>
          </p:nvPr>
        </p:nvGraphicFramePr>
        <p:xfrm>
          <a:off x="396102" y="902378"/>
          <a:ext cx="11379200" cy="5374422"/>
        </p:xfrm>
        <a:graphic>
          <a:graphicData uri="http://schemas.openxmlformats.org/presentationml/2006/ole">
            <mc:AlternateContent xmlns:mc="http://schemas.openxmlformats.org/markup-compatibility/2006">
              <mc:Choice xmlns:v="urn:schemas-microsoft-com:vml" Requires="v">
                <p:oleObj name="Worksheet" r:id="rId2" imgW="10172899" imgH="6381561" progId="Excel.Sheet.12">
                  <p:embed/>
                </p:oleObj>
              </mc:Choice>
              <mc:Fallback>
                <p:oleObj name="Worksheet" r:id="rId2" imgW="10172899" imgH="6381561" progId="Excel.Sheet.12">
                  <p:embed/>
                  <p:pic>
                    <p:nvPicPr>
                      <p:cNvPr id="4" name="Objeto 3">
                        <a:extLst>
                          <a:ext uri="{FF2B5EF4-FFF2-40B4-BE49-F238E27FC236}">
                            <a16:creationId xmlns:a16="http://schemas.microsoft.com/office/drawing/2014/main" id="{894DC1F6-A588-46B0-B076-385EC46554DE}"/>
                          </a:ext>
                        </a:extLst>
                      </p:cNvPr>
                      <p:cNvPicPr/>
                      <p:nvPr/>
                    </p:nvPicPr>
                    <p:blipFill>
                      <a:blip r:embed="rId3"/>
                      <a:stretch>
                        <a:fillRect/>
                      </a:stretch>
                    </p:blipFill>
                    <p:spPr>
                      <a:xfrm>
                        <a:off x="396102" y="902378"/>
                        <a:ext cx="11379200" cy="5374422"/>
                      </a:xfrm>
                      <a:prstGeom prst="rect">
                        <a:avLst/>
                      </a:prstGeom>
                    </p:spPr>
                  </p:pic>
                </p:oleObj>
              </mc:Fallback>
            </mc:AlternateContent>
          </a:graphicData>
        </a:graphic>
      </p:graphicFrame>
    </p:spTree>
    <p:extLst>
      <p:ext uri="{BB962C8B-B14F-4D97-AF65-F5344CB8AC3E}">
        <p14:creationId xmlns:p14="http://schemas.microsoft.com/office/powerpoint/2010/main" val="201024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9B3CE4-A680-4F62-B3AB-27C4FA798F19}"/>
              </a:ext>
            </a:extLst>
          </p:cNvPr>
          <p:cNvSpPr>
            <a:spLocks noGrp="1"/>
          </p:cNvSpPr>
          <p:nvPr>
            <p:ph type="title"/>
          </p:nvPr>
        </p:nvSpPr>
        <p:spPr>
          <a:xfrm>
            <a:off x="170749" y="201501"/>
            <a:ext cx="11768123" cy="400110"/>
          </a:xfrm>
        </p:spPr>
        <p:txBody>
          <a:bodyPr/>
          <a:lstStyle/>
          <a:p>
            <a:r>
              <a:rPr lang="es-PE" dirty="0"/>
              <a:t>4. Decisiones y principales indicadores por área – </a:t>
            </a:r>
            <a:r>
              <a:rPr lang="es-PE" dirty="0" err="1"/>
              <a:t>Supply</a:t>
            </a:r>
            <a:r>
              <a:rPr lang="es-PE" dirty="0"/>
              <a:t> </a:t>
            </a:r>
            <a:r>
              <a:rPr lang="es-PE" dirty="0" err="1"/>
              <a:t>Chain</a:t>
            </a:r>
            <a:endParaRPr lang="es-PE" dirty="0"/>
          </a:p>
        </p:txBody>
      </p:sp>
      <p:graphicFrame>
        <p:nvGraphicFramePr>
          <p:cNvPr id="3" name="Tabla 5">
            <a:extLst>
              <a:ext uri="{FF2B5EF4-FFF2-40B4-BE49-F238E27FC236}">
                <a16:creationId xmlns:a16="http://schemas.microsoft.com/office/drawing/2014/main" id="{A28AF843-7182-4A74-A97D-5BC6FA2F61ED}"/>
              </a:ext>
            </a:extLst>
          </p:cNvPr>
          <p:cNvGraphicFramePr>
            <a:graphicFrameLocks noGrp="1"/>
          </p:cNvGraphicFramePr>
          <p:nvPr>
            <p:extLst>
              <p:ext uri="{D42A27DB-BD31-4B8C-83A1-F6EECF244321}">
                <p14:modId xmlns:p14="http://schemas.microsoft.com/office/powerpoint/2010/main" val="1810542353"/>
              </p:ext>
            </p:extLst>
          </p:nvPr>
        </p:nvGraphicFramePr>
        <p:xfrm>
          <a:off x="82378" y="648729"/>
          <a:ext cx="11934302" cy="6198535"/>
        </p:xfrm>
        <a:graphic>
          <a:graphicData uri="http://schemas.openxmlformats.org/drawingml/2006/table">
            <a:tbl>
              <a:tblPr firstRow="1" bandRow="1">
                <a:tableStyleId>{5940675A-B579-460E-94D1-54222C63F5DA}</a:tableStyleId>
              </a:tblPr>
              <a:tblGrid>
                <a:gridCol w="643581">
                  <a:extLst>
                    <a:ext uri="{9D8B030D-6E8A-4147-A177-3AD203B41FA5}">
                      <a16:colId xmlns:a16="http://schemas.microsoft.com/office/drawing/2014/main" val="2539087348"/>
                    </a:ext>
                  </a:extLst>
                </a:gridCol>
                <a:gridCol w="1045819">
                  <a:extLst>
                    <a:ext uri="{9D8B030D-6E8A-4147-A177-3AD203B41FA5}">
                      <a16:colId xmlns:a16="http://schemas.microsoft.com/office/drawing/2014/main" val="2454719641"/>
                    </a:ext>
                  </a:extLst>
                </a:gridCol>
                <a:gridCol w="1490333">
                  <a:extLst>
                    <a:ext uri="{9D8B030D-6E8A-4147-A177-3AD203B41FA5}">
                      <a16:colId xmlns:a16="http://schemas.microsoft.com/office/drawing/2014/main" val="3776915286"/>
                    </a:ext>
                  </a:extLst>
                </a:gridCol>
                <a:gridCol w="2038810">
                  <a:extLst>
                    <a:ext uri="{9D8B030D-6E8A-4147-A177-3AD203B41FA5}">
                      <a16:colId xmlns:a16="http://schemas.microsoft.com/office/drawing/2014/main" val="2438159468"/>
                    </a:ext>
                  </a:extLst>
                </a:gridCol>
                <a:gridCol w="1608952">
                  <a:extLst>
                    <a:ext uri="{9D8B030D-6E8A-4147-A177-3AD203B41FA5}">
                      <a16:colId xmlns:a16="http://schemas.microsoft.com/office/drawing/2014/main" val="1291128491"/>
                    </a:ext>
                  </a:extLst>
                </a:gridCol>
                <a:gridCol w="2349070">
                  <a:extLst>
                    <a:ext uri="{9D8B030D-6E8A-4147-A177-3AD203B41FA5}">
                      <a16:colId xmlns:a16="http://schemas.microsoft.com/office/drawing/2014/main" val="470803135"/>
                    </a:ext>
                  </a:extLst>
                </a:gridCol>
                <a:gridCol w="1681083">
                  <a:extLst>
                    <a:ext uri="{9D8B030D-6E8A-4147-A177-3AD203B41FA5}">
                      <a16:colId xmlns:a16="http://schemas.microsoft.com/office/drawing/2014/main" val="2741163409"/>
                    </a:ext>
                  </a:extLst>
                </a:gridCol>
                <a:gridCol w="1076654">
                  <a:extLst>
                    <a:ext uri="{9D8B030D-6E8A-4147-A177-3AD203B41FA5}">
                      <a16:colId xmlns:a16="http://schemas.microsoft.com/office/drawing/2014/main" val="3888329740"/>
                    </a:ext>
                  </a:extLst>
                </a:gridCol>
              </a:tblGrid>
              <a:tr h="484645">
                <a:tc>
                  <a:txBody>
                    <a:bodyPr/>
                    <a:lstStyle/>
                    <a:p>
                      <a:r>
                        <a:rPr lang="es-ES" sz="1200" b="1" dirty="0"/>
                        <a:t>Ronda</a:t>
                      </a:r>
                    </a:p>
                  </a:txBody>
                  <a:tcPr/>
                </a:tc>
                <a:tc>
                  <a:txBody>
                    <a:bodyPr/>
                    <a:lstStyle/>
                    <a:p>
                      <a:r>
                        <a:rPr lang="es-ES" sz="1200" b="1" dirty="0"/>
                        <a:t>Indicador</a:t>
                      </a:r>
                    </a:p>
                  </a:txBody>
                  <a:tcPr/>
                </a:tc>
                <a:tc>
                  <a:txBody>
                    <a:bodyPr/>
                    <a:lstStyle/>
                    <a:p>
                      <a:r>
                        <a:rPr lang="es-ES" sz="1200" b="1" dirty="0"/>
                        <a:t>Valor obtenido</a:t>
                      </a:r>
                    </a:p>
                  </a:txBody>
                  <a:tcPr/>
                </a:tc>
                <a:tc>
                  <a:txBody>
                    <a:bodyPr/>
                    <a:lstStyle/>
                    <a:p>
                      <a:r>
                        <a:rPr lang="es-ES" sz="1200" b="1" dirty="0"/>
                        <a:t>Análisis del indicador</a:t>
                      </a:r>
                    </a:p>
                  </a:txBody>
                  <a:tcPr/>
                </a:tc>
                <a:tc>
                  <a:txBody>
                    <a:bodyPr/>
                    <a:lstStyle/>
                    <a:p>
                      <a:r>
                        <a:rPr lang="es-ES" sz="1200" b="1" dirty="0"/>
                        <a:t>Decisión a tomar</a:t>
                      </a:r>
                    </a:p>
                  </a:txBody>
                  <a:tcPr/>
                </a:tc>
                <a:tc>
                  <a:txBody>
                    <a:bodyPr/>
                    <a:lstStyle/>
                    <a:p>
                      <a:r>
                        <a:rPr lang="es-ES" sz="1200" b="1" dirty="0"/>
                        <a:t>Sustento de la decisión</a:t>
                      </a:r>
                    </a:p>
                  </a:txBody>
                  <a:tcPr/>
                </a:tc>
                <a:tc>
                  <a:txBody>
                    <a:bodyPr/>
                    <a:lstStyle/>
                    <a:p>
                      <a:r>
                        <a:rPr lang="es-ES" sz="1200" b="1" dirty="0"/>
                        <a:t>¿Qué se espera obtener?</a:t>
                      </a:r>
                    </a:p>
                  </a:txBody>
                  <a:tcPr/>
                </a:tc>
                <a:tc>
                  <a:txBody>
                    <a:bodyPr/>
                    <a:lstStyle/>
                    <a:p>
                      <a:r>
                        <a:rPr lang="es-ES" sz="1200" b="1" dirty="0"/>
                        <a:t>Resultado obtenido</a:t>
                      </a:r>
                    </a:p>
                  </a:txBody>
                  <a:tcPr/>
                </a:tc>
                <a:extLst>
                  <a:ext uri="{0D108BD9-81ED-4DB2-BD59-A6C34878D82A}">
                    <a16:rowId xmlns:a16="http://schemas.microsoft.com/office/drawing/2014/main" val="297578829"/>
                  </a:ext>
                </a:extLst>
              </a:tr>
              <a:tr h="1281965">
                <a:tc rowSpan="2">
                  <a:txBody>
                    <a:bodyPr/>
                    <a:lstStyle/>
                    <a:p>
                      <a:pPr algn="ctr"/>
                      <a:r>
                        <a:rPr lang="es-ES" sz="1200" dirty="0"/>
                        <a:t>3</a:t>
                      </a:r>
                    </a:p>
                  </a:txBody>
                  <a:tcPr anchor="ctr"/>
                </a:tc>
                <a:tc>
                  <a:txBody>
                    <a:bodyPr/>
                    <a:lstStyle/>
                    <a:p>
                      <a:pPr lvl="0">
                        <a:buNone/>
                      </a:pPr>
                      <a:r>
                        <a:rPr lang="es-ES" sz="1200" u="none" strike="noStrike" noProof="0" dirty="0"/>
                        <a:t>Inventario de </a:t>
                      </a:r>
                      <a:endParaRPr lang="es-ES" sz="1200" dirty="0"/>
                    </a:p>
                    <a:p>
                      <a:pPr lvl="0">
                        <a:buNone/>
                      </a:pPr>
                      <a:r>
                        <a:rPr lang="es-ES" sz="1200" u="none" strike="noStrike" noProof="0" dirty="0"/>
                        <a:t>productos terminados (semanas)</a:t>
                      </a:r>
                      <a:endParaRPr lang="es-ES" sz="1200" dirty="0"/>
                    </a:p>
                  </a:txBody>
                  <a:tcPr anchor="ctr"/>
                </a:tc>
                <a:tc>
                  <a:txBody>
                    <a:bodyPr/>
                    <a:lstStyle/>
                    <a:p>
                      <a:r>
                        <a:rPr lang="es-ES" sz="1200" err="1"/>
                        <a:t>Fressie</a:t>
                      </a:r>
                      <a:r>
                        <a:rPr lang="es-ES" sz="1200" dirty="0"/>
                        <a:t> </a:t>
                      </a:r>
                      <a:r>
                        <a:rPr lang="es-ES" sz="1200"/>
                        <a:t>Naranja 1 L: 3.2</a:t>
                      </a:r>
                    </a:p>
                    <a:p>
                      <a:pPr lvl="0">
                        <a:buNone/>
                      </a:pPr>
                      <a:r>
                        <a:rPr lang="es-ES" sz="1200" dirty="0"/>
                        <a:t>Fressie </a:t>
                      </a:r>
                      <a:r>
                        <a:rPr lang="es-ES" sz="1200"/>
                        <a:t>Naranja PET: 3.4</a:t>
                      </a:r>
                    </a:p>
                    <a:p>
                      <a:pPr lvl="0">
                        <a:buNone/>
                      </a:pPr>
                      <a:r>
                        <a:rPr lang="es-ES" sz="1200" dirty="0"/>
                        <a:t>Fressie </a:t>
                      </a:r>
                      <a:r>
                        <a:rPr lang="es-ES" sz="1200"/>
                        <a:t>Naranja/Mango PET: 3.2</a:t>
                      </a:r>
                      <a:endParaRPr lang="es-ES" sz="1200" dirty="0"/>
                    </a:p>
                  </a:txBody>
                  <a:tcPr/>
                </a:tc>
                <a:tc>
                  <a:txBody>
                    <a:bodyPr/>
                    <a:lstStyle/>
                    <a:p>
                      <a:r>
                        <a:rPr lang="es-ES" sz="1200" dirty="0"/>
                        <a:t>La cantidad de inventarios de los productos terminados (expresado en semanas) era </a:t>
                      </a:r>
                      <a:r>
                        <a:rPr lang="es-ES" sz="1200"/>
                        <a:t>bajo lo cual comprometía el cumplimiento de la demanda</a:t>
                      </a:r>
                      <a:endParaRPr lang="es-ES" sz="1200" dirty="0"/>
                    </a:p>
                  </a:txBody>
                  <a:tcPr/>
                </a:tc>
                <a:tc>
                  <a:txBody>
                    <a:bodyPr/>
                    <a:lstStyle/>
                    <a:p>
                      <a:r>
                        <a:rPr lang="es-ES" sz="1200" dirty="0"/>
                        <a:t>Incrementar el stock de seguridad de los </a:t>
                      </a:r>
                      <a:r>
                        <a:rPr lang="es-ES" sz="1200"/>
                        <a:t>productos terminados</a:t>
                      </a:r>
                      <a:endParaRPr lang="es-ES" sz="1200" b="0" i="0" u="none" strike="noStrike" noProof="0">
                        <a:latin typeface="Calibri"/>
                      </a:endParaRPr>
                    </a:p>
                  </a:txBody>
                  <a:tcPr/>
                </a:tc>
                <a:tc>
                  <a:txBody>
                    <a:bodyPr/>
                    <a:lstStyle/>
                    <a:p>
                      <a:pPr lvl="0" algn="l">
                        <a:lnSpc>
                          <a:spcPct val="100000"/>
                        </a:lnSpc>
                        <a:spcBef>
                          <a:spcPts val="0"/>
                        </a:spcBef>
                        <a:spcAft>
                          <a:spcPts val="0"/>
                        </a:spcAft>
                        <a:buNone/>
                      </a:pPr>
                      <a:r>
                        <a:rPr lang="es-ES" sz="1200" b="0" i="0" u="none" strike="noStrike" noProof="0" dirty="0">
                          <a:latin typeface="Calibri"/>
                        </a:rPr>
                        <a:t>Al incrementar el ss de los PT, se incrementa el inventario (en semanas) para cubrir </a:t>
                      </a:r>
                      <a:r>
                        <a:rPr lang="es-ES" sz="1200" b="0" i="0" u="none" strike="noStrike" noProof="0">
                          <a:latin typeface="Calibri"/>
                        </a:rPr>
                        <a:t>las </a:t>
                      </a:r>
                      <a:r>
                        <a:rPr lang="es-ES" sz="1200" b="0" i="0" u="none" strike="noStrike" noProof="0" dirty="0">
                          <a:latin typeface="Calibri"/>
                        </a:rPr>
                        <a:t>necesidades de la demanda</a:t>
                      </a:r>
                    </a:p>
                    <a:p>
                      <a:pPr lvl="0">
                        <a:buNone/>
                      </a:pPr>
                      <a:endParaRPr lang="es-ES" sz="1200" dirty="0"/>
                    </a:p>
                  </a:txBody>
                  <a:tcPr/>
                </a:tc>
                <a:tc>
                  <a:txBody>
                    <a:bodyPr/>
                    <a:lstStyle/>
                    <a:p>
                      <a:r>
                        <a:rPr lang="es-ES" sz="1200"/>
                        <a:t>Incrementar el inventario de productos terminados </a:t>
                      </a:r>
                      <a:endParaRPr lang="es-ES" sz="1200" dirty="0"/>
                    </a:p>
                  </a:txBody>
                  <a:tcPr/>
                </a:tc>
                <a:tc>
                  <a:txBody>
                    <a:bodyPr/>
                    <a:lstStyle/>
                    <a:p>
                      <a:pPr lvl="0">
                        <a:buNone/>
                      </a:pPr>
                      <a:r>
                        <a:rPr lang="es-ES" sz="1200" b="0" i="0" u="none" strike="noStrike" noProof="0" dirty="0">
                          <a:latin typeface="Calibri"/>
                        </a:rPr>
                        <a:t>Fressie Naran</a:t>
                      </a:r>
                      <a:r>
                        <a:rPr lang="es-ES" sz="1200" b="0" i="0" u="none" strike="noStrike" noProof="0">
                          <a:latin typeface="Calibri"/>
                        </a:rPr>
                        <a:t>ja 1 L: 4.1</a:t>
                      </a:r>
                      <a:endParaRPr lang="en-US" sz="1200" b="0" i="0" u="none" strike="noStrike" noProof="0">
                        <a:latin typeface="Calibri"/>
                      </a:endParaRPr>
                    </a:p>
                    <a:p>
                      <a:pPr lvl="0">
                        <a:buNone/>
                      </a:pPr>
                      <a:r>
                        <a:rPr lang="es-ES" sz="1200" b="0" i="0" u="none" strike="noStrike" noProof="0" dirty="0">
                          <a:latin typeface="Calibri"/>
                        </a:rPr>
                        <a:t>Fressie Naran</a:t>
                      </a:r>
                      <a:r>
                        <a:rPr lang="es-ES" sz="1200" b="0" i="0" u="none" strike="noStrike" noProof="0">
                          <a:latin typeface="Calibri"/>
                        </a:rPr>
                        <a:t>ja PET: 4.3</a:t>
                      </a:r>
                      <a:endParaRPr lang="en-US" sz="1200" b="0" i="0" u="none" strike="noStrike" noProof="0">
                        <a:latin typeface="Calibri"/>
                      </a:endParaRPr>
                    </a:p>
                    <a:p>
                      <a:pPr lvl="0">
                        <a:buNone/>
                      </a:pPr>
                      <a:r>
                        <a:rPr lang="es-ES" sz="1200" b="0" i="0" u="none" strike="noStrike" noProof="0" dirty="0">
                          <a:latin typeface="Calibri"/>
                        </a:rPr>
                        <a:t>Fressie Naranja/Mango </a:t>
                      </a:r>
                      <a:r>
                        <a:rPr lang="es-ES" sz="1200" b="0" i="0" u="none" strike="noStrike" noProof="0">
                          <a:latin typeface="Calibri"/>
                        </a:rPr>
                        <a:t>PET: 4.1</a:t>
                      </a:r>
                      <a:endParaRPr lang="es-ES"/>
                    </a:p>
                  </a:txBody>
                  <a:tcPr/>
                </a:tc>
                <a:extLst>
                  <a:ext uri="{0D108BD9-81ED-4DB2-BD59-A6C34878D82A}">
                    <a16:rowId xmlns:a16="http://schemas.microsoft.com/office/drawing/2014/main" val="587828714"/>
                  </a:ext>
                </a:extLst>
              </a:tr>
              <a:tr h="687883">
                <a:tc vMerge="1">
                  <a:txBody>
                    <a:bodyPr/>
                    <a:lstStyle/>
                    <a:p>
                      <a:pPr algn="ctr"/>
                      <a:endParaRPr lang="es-ES" sz="1200" dirty="0"/>
                    </a:p>
                  </a:txBody>
                  <a:tcPr/>
                </a:tc>
                <a:tc>
                  <a:txBody>
                    <a:bodyPr/>
                    <a:lstStyle/>
                    <a:p>
                      <a:pPr lvl="0">
                        <a:buNone/>
                      </a:pPr>
                      <a:r>
                        <a:rPr lang="es-ES" sz="1200" u="none" strike="noStrike" noProof="0"/>
                        <a:t>Periodo congelado de producción</a:t>
                      </a:r>
                      <a:endParaRPr lang="es-ES" sz="1200" u="none" strike="noStrike" noProof="0" dirty="0"/>
                    </a:p>
                  </a:txBody>
                  <a:tcPr/>
                </a:tc>
                <a:tc>
                  <a:txBody>
                    <a:bodyPr/>
                    <a:lstStyle/>
                    <a:p>
                      <a:pPr lvl="0">
                        <a:buNone/>
                      </a:pPr>
                      <a:r>
                        <a:rPr lang="es-ES" sz="1200"/>
                        <a:t>3 semanas</a:t>
                      </a:r>
                      <a:endParaRPr lang="es-ES" sz="1200" dirty="0"/>
                    </a:p>
                  </a:txBody>
                  <a:tcPr/>
                </a:tc>
                <a:tc>
                  <a:txBody>
                    <a:bodyPr/>
                    <a:lstStyle/>
                    <a:p>
                      <a:pPr lvl="0">
                        <a:buNone/>
                      </a:pPr>
                      <a:r>
                        <a:rPr lang="es-ES" sz="1200"/>
                        <a:t>El periodo era alto </a:t>
                      </a:r>
                      <a:r>
                        <a:rPr lang="es-ES" sz="1200" dirty="0"/>
                        <a:t>lo cual no permitia hacer un cambio en el plan durante ese tiempo</a:t>
                      </a:r>
                    </a:p>
                  </a:txBody>
                  <a:tcPr/>
                </a:tc>
                <a:tc>
                  <a:txBody>
                    <a:bodyPr/>
                    <a:lstStyle/>
                    <a:p>
                      <a:pPr lvl="0">
                        <a:buNone/>
                      </a:pPr>
                      <a:r>
                        <a:rPr lang="es-ES" sz="1200"/>
                        <a:t>Disminuir el periodo de congelación</a:t>
                      </a:r>
                      <a:endParaRPr lang="es-ES" sz="1200" dirty="0"/>
                    </a:p>
                  </a:txBody>
                  <a:tcPr/>
                </a:tc>
                <a:tc>
                  <a:txBody>
                    <a:bodyPr/>
                    <a:lstStyle/>
                    <a:p>
                      <a:pPr lvl="0">
                        <a:buNone/>
                      </a:pPr>
                      <a:r>
                        <a:rPr lang="es-ES" sz="1200" dirty="0"/>
                        <a:t>Al disminuir el periodo, </a:t>
                      </a:r>
                      <a:r>
                        <a:rPr lang="es-ES" sz="1200" b="0" i="0" u="none" strike="noStrike" noProof="0" dirty="0">
                          <a:latin typeface="Calibri"/>
                        </a:rPr>
                        <a:t> da mayor flexibilidad y capacidad de </a:t>
                      </a:r>
                      <a:r>
                        <a:rPr lang="es-ES" sz="1200" b="0" i="0" u="none" strike="noStrike" noProof="0">
                          <a:latin typeface="Calibri"/>
                        </a:rPr>
                        <a:t>respuesta</a:t>
                      </a:r>
                      <a:endParaRPr lang="es-ES" sz="1200" dirty="0"/>
                    </a:p>
                  </a:txBody>
                  <a:tcPr/>
                </a:tc>
                <a:tc>
                  <a:txBody>
                    <a:bodyPr/>
                    <a:lstStyle/>
                    <a:p>
                      <a:pPr lvl="0">
                        <a:buNone/>
                      </a:pPr>
                      <a:r>
                        <a:rPr lang="es-ES" sz="1200"/>
                        <a:t>Poder crear un plan de producción más actualizado</a:t>
                      </a:r>
                      <a:endParaRPr lang="es-ES" sz="1200" dirty="0"/>
                    </a:p>
                  </a:txBody>
                  <a:tcPr/>
                </a:tc>
                <a:tc>
                  <a:txBody>
                    <a:bodyPr/>
                    <a:lstStyle/>
                    <a:p>
                      <a:pPr lvl="0">
                        <a:buNone/>
                      </a:pPr>
                      <a:r>
                        <a:rPr lang="es-ES" sz="1200" b="0" i="0" u="none" strike="noStrike" noProof="0">
                          <a:latin typeface="Calibri"/>
                        </a:rPr>
                        <a:t>2 semanas</a:t>
                      </a:r>
                      <a:endParaRPr lang="es-ES" sz="1200" b="0" i="0" u="none" strike="noStrike" noProof="0" dirty="0">
                        <a:latin typeface="Calibri"/>
                      </a:endParaRPr>
                    </a:p>
                  </a:txBody>
                  <a:tcPr/>
                </a:tc>
                <a:extLst>
                  <a:ext uri="{0D108BD9-81ED-4DB2-BD59-A6C34878D82A}">
                    <a16:rowId xmlns:a16="http://schemas.microsoft.com/office/drawing/2014/main" val="2204873711"/>
                  </a:ext>
                </a:extLst>
              </a:tr>
              <a:tr h="1109993">
                <a:tc>
                  <a:txBody>
                    <a:bodyPr/>
                    <a:lstStyle/>
                    <a:p>
                      <a:pPr algn="ctr"/>
                      <a:r>
                        <a:rPr lang="es-ES" sz="1200" dirty="0"/>
                        <a:t>4</a:t>
                      </a:r>
                    </a:p>
                  </a:txBody>
                  <a:tcPr anchor="ctr"/>
                </a:tc>
                <a:tc>
                  <a:txBody>
                    <a:bodyPr/>
                    <a:lstStyle/>
                    <a:p>
                      <a:r>
                        <a:rPr lang="es-ES" sz="1200" dirty="0"/>
                        <a:t>Disponibilidad de componentes (%) en vitamina C</a:t>
                      </a:r>
                    </a:p>
                  </a:txBody>
                  <a:tcPr anchor="ctr"/>
                </a:tc>
                <a:tc>
                  <a:txBody>
                    <a:bodyPr/>
                    <a:lstStyle/>
                    <a:p>
                      <a:r>
                        <a:rPr lang="es-ES" sz="1200" dirty="0"/>
                        <a:t>92.9%</a:t>
                      </a:r>
                    </a:p>
                  </a:txBody>
                  <a:tcPr/>
                </a:tc>
                <a:tc>
                  <a:txBody>
                    <a:bodyPr/>
                    <a:lstStyle/>
                    <a:p>
                      <a:pPr lvl="0">
                        <a:buNone/>
                      </a:pPr>
                      <a:r>
                        <a:rPr lang="es-ES" sz="1200" u="none" strike="noStrike" noProof="0" dirty="0"/>
                        <a:t>En el componente de vitamina C había un bajo nivel de disponibilidad para la producción lo cual llevaría a un menor cumplimiento del plan de producción</a:t>
                      </a:r>
                    </a:p>
                  </a:txBody>
                  <a:tcPr/>
                </a:tc>
                <a:tc>
                  <a:txBody>
                    <a:bodyPr/>
                    <a:lstStyle/>
                    <a:p>
                      <a:r>
                        <a:rPr lang="es-ES" sz="1200" dirty="0"/>
                        <a:t>Incrementar el stock de seguridad de 2 a 4</a:t>
                      </a:r>
                    </a:p>
                  </a:txBody>
                  <a:tcPr/>
                </a:tc>
                <a:tc>
                  <a:txBody>
                    <a:bodyPr/>
                    <a:lstStyle/>
                    <a:p>
                      <a:pPr lvl="0">
                        <a:buNone/>
                      </a:pPr>
                      <a:r>
                        <a:rPr lang="es-ES" sz="1200" u="none" strike="noStrike" noProof="0" dirty="0"/>
                        <a:t>Al incrementar el </a:t>
                      </a:r>
                      <a:r>
                        <a:rPr lang="es-ES" sz="1200" u="none" strike="noStrike" noProof="0" err="1"/>
                        <a:t>ss</a:t>
                      </a:r>
                      <a:r>
                        <a:rPr lang="es-ES" sz="1200" u="none" strike="noStrike" noProof="0" dirty="0"/>
                        <a:t>, se logra hacer frente a retrasos de los proveedores y mejorar la cantidad de componentes listos para ser utilizados en la producción. </a:t>
                      </a:r>
                    </a:p>
                  </a:txBody>
                  <a:tcPr/>
                </a:tc>
                <a:tc>
                  <a:txBody>
                    <a:bodyPr/>
                    <a:lstStyle/>
                    <a:p>
                      <a:r>
                        <a:rPr lang="es-ES" sz="1200" dirty="0"/>
                        <a:t>El % de disponibilidad de vitamina C sea mayor</a:t>
                      </a:r>
                    </a:p>
                  </a:txBody>
                  <a:tcPr/>
                </a:tc>
                <a:tc>
                  <a:txBody>
                    <a:bodyPr/>
                    <a:lstStyle/>
                    <a:p>
                      <a:pPr lvl="0">
                        <a:buNone/>
                      </a:pPr>
                      <a:r>
                        <a:rPr lang="es-ES" sz="1200" u="none" strike="noStrike" noProof="0" dirty="0"/>
                        <a:t>97.7%</a:t>
                      </a:r>
                      <a:endParaRPr lang="es-ES" sz="1200" dirty="0"/>
                    </a:p>
                  </a:txBody>
                  <a:tcPr/>
                </a:tc>
                <a:extLst>
                  <a:ext uri="{0D108BD9-81ED-4DB2-BD59-A6C34878D82A}">
                    <a16:rowId xmlns:a16="http://schemas.microsoft.com/office/drawing/2014/main" val="311756044"/>
                  </a:ext>
                </a:extLst>
              </a:tr>
              <a:tr h="1281965">
                <a:tc>
                  <a:txBody>
                    <a:bodyPr/>
                    <a:lstStyle/>
                    <a:p>
                      <a:pPr lvl="0" algn="ctr">
                        <a:buNone/>
                      </a:pPr>
                      <a:r>
                        <a:rPr lang="es-ES" sz="1200" dirty="0"/>
                        <a:t>5</a:t>
                      </a:r>
                    </a:p>
                  </a:txBody>
                  <a:tcPr anchor="ctr"/>
                </a:tc>
                <a:tc>
                  <a:txBody>
                    <a:bodyPr/>
                    <a:lstStyle/>
                    <a:p>
                      <a:pPr lvl="0">
                        <a:buNone/>
                      </a:pPr>
                      <a:r>
                        <a:rPr lang="es-ES" sz="1200" u="none" strike="noStrike" noProof="0" dirty="0"/>
                        <a:t>Inventario de componentes (Piezas o litros)</a:t>
                      </a:r>
                      <a:endParaRPr lang="es-ES" sz="1200" dirty="0"/>
                    </a:p>
                  </a:txBody>
                  <a:tcPr/>
                </a:tc>
                <a:tc>
                  <a:txBody>
                    <a:bodyPr/>
                    <a:lstStyle/>
                    <a:p>
                      <a:pPr lvl="0">
                        <a:buNone/>
                      </a:pPr>
                      <a:r>
                        <a:rPr lang="es-ES" sz="1200" u="none" strike="noStrike" noProof="0" dirty="0"/>
                        <a:t>Pack 1 litro: 258 k </a:t>
                      </a:r>
                    </a:p>
                    <a:p>
                      <a:pPr lvl="0">
                        <a:buNone/>
                      </a:pPr>
                      <a:r>
                        <a:rPr lang="es-ES" sz="1200" u="none" strike="noStrike" noProof="0" dirty="0"/>
                        <a:t>PET: 411 k</a:t>
                      </a:r>
                      <a:endParaRPr lang="en-US" sz="1200" u="none" strike="noStrike" noProof="0" dirty="0"/>
                    </a:p>
                    <a:p>
                      <a:pPr lvl="0">
                        <a:buNone/>
                      </a:pPr>
                      <a:r>
                        <a:rPr lang="es-ES" sz="1200" u="none" strike="noStrike" noProof="0" dirty="0"/>
                        <a:t>Naranja: 70 k</a:t>
                      </a:r>
                      <a:endParaRPr lang="en-US" sz="1200" u="none" strike="noStrike" noProof="0" dirty="0"/>
                    </a:p>
                    <a:p>
                      <a:pPr lvl="0">
                        <a:buNone/>
                      </a:pPr>
                      <a:r>
                        <a:rPr lang="es-ES" sz="1200" u="none" strike="noStrike" noProof="0" dirty="0"/>
                        <a:t>Mango: 8.7k</a:t>
                      </a:r>
                      <a:endParaRPr lang="en-US" sz="1200" u="none" strike="noStrike" noProof="0" dirty="0"/>
                    </a:p>
                    <a:p>
                      <a:pPr lvl="0">
                        <a:buNone/>
                      </a:pPr>
                      <a:r>
                        <a:rPr lang="es-ES" sz="1200" u="none" strike="noStrike" noProof="0" dirty="0"/>
                        <a:t>Vitamina c: 1.1 k</a:t>
                      </a:r>
                    </a:p>
                  </a:txBody>
                  <a:tcPr/>
                </a:tc>
                <a:tc>
                  <a:txBody>
                    <a:bodyPr/>
                    <a:lstStyle/>
                    <a:p>
                      <a:pPr lvl="0">
                        <a:buNone/>
                      </a:pPr>
                      <a:r>
                        <a:rPr lang="es-ES" sz="1200" u="none" strike="noStrike" noProof="0" dirty="0"/>
                        <a:t>La cantidad de componentes en inventario era baja lo cual comprometía el  cumplimiento del plan de producción</a:t>
                      </a:r>
                      <a:endParaRPr lang="es-ES" sz="1200" dirty="0"/>
                    </a:p>
                  </a:txBody>
                  <a:tcPr/>
                </a:tc>
                <a:tc>
                  <a:txBody>
                    <a:bodyPr/>
                    <a:lstStyle/>
                    <a:p>
                      <a:pPr lvl="0">
                        <a:buNone/>
                      </a:pPr>
                      <a:r>
                        <a:rPr lang="es-ES" sz="1200" dirty="0"/>
                        <a:t>Aumentar el tamaño de lote de todos los componentes</a:t>
                      </a:r>
                    </a:p>
                  </a:txBody>
                  <a:tcPr/>
                </a:tc>
                <a:tc>
                  <a:txBody>
                    <a:bodyPr/>
                    <a:lstStyle/>
                    <a:p>
                      <a:pPr lvl="0">
                        <a:buNone/>
                      </a:pPr>
                      <a:r>
                        <a:rPr lang="es-ES" sz="1200" u="none" strike="noStrike" noProof="0" dirty="0"/>
                        <a:t>Al incrementar la cantidad de tamaño de lote del Pack, PET, naranja, mango y vitamina C  aumentó los componentes en inventario (piezas o litros)</a:t>
                      </a:r>
                    </a:p>
                  </a:txBody>
                  <a:tcPr/>
                </a:tc>
                <a:tc>
                  <a:txBody>
                    <a:bodyPr/>
                    <a:lstStyle/>
                    <a:p>
                      <a:pPr lvl="0">
                        <a:buNone/>
                      </a:pPr>
                      <a:r>
                        <a:rPr lang="es-ES" sz="1200" dirty="0"/>
                        <a:t>Mayor cantidad de inventario de todos los componentes listos para el plan de producción</a:t>
                      </a:r>
                    </a:p>
                  </a:txBody>
                  <a:tcPr/>
                </a:tc>
                <a:tc>
                  <a:txBody>
                    <a:bodyPr/>
                    <a:lstStyle/>
                    <a:p>
                      <a:pPr lvl="0">
                        <a:buNone/>
                      </a:pPr>
                      <a:r>
                        <a:rPr lang="es-ES" sz="1200" u="none" strike="noStrike" noProof="0" dirty="0"/>
                        <a:t>Pack 1 litro: 288 k</a:t>
                      </a:r>
                    </a:p>
                    <a:p>
                      <a:pPr lvl="0">
                        <a:buNone/>
                      </a:pPr>
                      <a:r>
                        <a:rPr lang="es-ES" sz="1200" u="none" strike="noStrike" noProof="0" dirty="0"/>
                        <a:t>PET: 425 k</a:t>
                      </a:r>
                    </a:p>
                    <a:p>
                      <a:pPr lvl="0">
                        <a:buNone/>
                      </a:pPr>
                      <a:r>
                        <a:rPr lang="es-ES" sz="1200" u="none" strike="noStrike" noProof="0" dirty="0"/>
                        <a:t>Naranja: 74 k </a:t>
                      </a:r>
                    </a:p>
                    <a:p>
                      <a:pPr lvl="0">
                        <a:buNone/>
                      </a:pPr>
                      <a:r>
                        <a:rPr lang="es-ES" sz="1200" u="none" strike="noStrike" noProof="0" dirty="0"/>
                        <a:t>Mango: 8.8 k </a:t>
                      </a:r>
                    </a:p>
                    <a:p>
                      <a:pPr lvl="0">
                        <a:buNone/>
                      </a:pPr>
                      <a:r>
                        <a:rPr lang="es-ES" sz="1200" u="none" strike="noStrike" noProof="0" dirty="0"/>
                        <a:t>Vitamina C: 1.2 k</a:t>
                      </a:r>
                    </a:p>
                  </a:txBody>
                  <a:tcPr/>
                </a:tc>
                <a:extLst>
                  <a:ext uri="{0D108BD9-81ED-4DB2-BD59-A6C34878D82A}">
                    <a16:rowId xmlns:a16="http://schemas.microsoft.com/office/drawing/2014/main" val="762054768"/>
                  </a:ext>
                </a:extLst>
              </a:tr>
              <a:tr h="1094087">
                <a:tc>
                  <a:txBody>
                    <a:bodyPr/>
                    <a:lstStyle/>
                    <a:p>
                      <a:pPr algn="ctr"/>
                      <a:r>
                        <a:rPr lang="es-ES" sz="1200" dirty="0"/>
                        <a:t>6</a:t>
                      </a:r>
                    </a:p>
                  </a:txBody>
                  <a:tcPr anchor="ctr"/>
                </a:tc>
                <a:tc>
                  <a:txBody>
                    <a:bodyPr/>
                    <a:lstStyle/>
                    <a:p>
                      <a:pPr lvl="0">
                        <a:buNone/>
                      </a:pPr>
                      <a:r>
                        <a:rPr lang="es-ES" sz="1200" u="none" strike="noStrike" noProof="0" dirty="0"/>
                        <a:t>Costo de inventario</a:t>
                      </a:r>
                    </a:p>
                  </a:txBody>
                  <a:tcPr anchor="ctr"/>
                </a:tc>
                <a:tc>
                  <a:txBody>
                    <a:bodyPr/>
                    <a:lstStyle/>
                    <a:p>
                      <a:r>
                        <a:rPr lang="es-ES" sz="1200" dirty="0"/>
                        <a:t>297.655</a:t>
                      </a:r>
                    </a:p>
                  </a:txBody>
                  <a:tcPr/>
                </a:tc>
                <a:tc>
                  <a:txBody>
                    <a:bodyPr/>
                    <a:lstStyle/>
                    <a:p>
                      <a:r>
                        <a:rPr lang="es-ES" sz="1200" dirty="0"/>
                        <a:t>El costo de mantener el inventario era mayor por excesivo almacenamiento de inventario</a:t>
                      </a:r>
                    </a:p>
                  </a:txBody>
                  <a:tcPr/>
                </a:tc>
                <a:tc>
                  <a:txBody>
                    <a:bodyPr/>
                    <a:lstStyle/>
                    <a:p>
                      <a:r>
                        <a:rPr lang="es-ES" sz="1200" dirty="0"/>
                        <a:t>Disminuir el costo de inventario a través de la reducción de almacenamiento (en exceso)</a:t>
                      </a:r>
                    </a:p>
                  </a:txBody>
                  <a:tcPr/>
                </a:tc>
                <a:tc>
                  <a:txBody>
                    <a:bodyPr/>
                    <a:lstStyle/>
                    <a:p>
                      <a:r>
                        <a:rPr lang="es-ES" sz="1200" dirty="0"/>
                        <a:t>Al reducir el tamaño de lote de los componentes a su vez reduciría el almacenamiento de inventarios y de esta manera, lograr un costo de manejo de inventario menor</a:t>
                      </a:r>
                      <a:endParaRPr lang="es-ES" sz="1200" dirty="0" err="1"/>
                    </a:p>
                  </a:txBody>
                  <a:tcPr/>
                </a:tc>
                <a:tc>
                  <a:txBody>
                    <a:bodyPr/>
                    <a:lstStyle/>
                    <a:p>
                      <a:r>
                        <a:rPr lang="es-ES" sz="1200" dirty="0"/>
                        <a:t>Un costo de inventario menor a comparación de todas las rondas para optimizar el ROI a su vez</a:t>
                      </a:r>
                    </a:p>
                  </a:txBody>
                  <a:tcPr/>
                </a:tc>
                <a:tc>
                  <a:txBody>
                    <a:bodyPr/>
                    <a:lstStyle/>
                    <a:p>
                      <a:r>
                        <a:rPr lang="es-ES" sz="1200" dirty="0"/>
                        <a:t>295.175</a:t>
                      </a:r>
                    </a:p>
                  </a:txBody>
                  <a:tcPr/>
                </a:tc>
                <a:extLst>
                  <a:ext uri="{0D108BD9-81ED-4DB2-BD59-A6C34878D82A}">
                    <a16:rowId xmlns:a16="http://schemas.microsoft.com/office/drawing/2014/main" val="1553078127"/>
                  </a:ext>
                </a:extLst>
              </a:tr>
            </a:tbl>
          </a:graphicData>
        </a:graphic>
      </p:graphicFrame>
    </p:spTree>
    <p:extLst>
      <p:ext uri="{BB962C8B-B14F-4D97-AF65-F5344CB8AC3E}">
        <p14:creationId xmlns:p14="http://schemas.microsoft.com/office/powerpoint/2010/main" val="1626337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9B3CE4-A680-4F62-B3AB-27C4FA798F19}"/>
              </a:ext>
            </a:extLst>
          </p:cNvPr>
          <p:cNvSpPr>
            <a:spLocks noGrp="1"/>
          </p:cNvSpPr>
          <p:nvPr>
            <p:ph type="title"/>
          </p:nvPr>
        </p:nvSpPr>
        <p:spPr>
          <a:xfrm>
            <a:off x="592936" y="376555"/>
            <a:ext cx="11599063" cy="800219"/>
          </a:xfrm>
        </p:spPr>
        <p:txBody>
          <a:bodyPr/>
          <a:lstStyle/>
          <a:p>
            <a:r>
              <a:rPr lang="es-PE" dirty="0"/>
              <a:t>5. Decisiones y principales indicadores por área - Operaciones</a:t>
            </a:r>
          </a:p>
        </p:txBody>
      </p:sp>
      <p:graphicFrame>
        <p:nvGraphicFramePr>
          <p:cNvPr id="6" name="Objeto 5">
            <a:extLst>
              <a:ext uri="{FF2B5EF4-FFF2-40B4-BE49-F238E27FC236}">
                <a16:creationId xmlns:a16="http://schemas.microsoft.com/office/drawing/2014/main" id="{F3524CA7-F999-4FE6-9B8F-53B249AA85F0}"/>
              </a:ext>
            </a:extLst>
          </p:cNvPr>
          <p:cNvGraphicFramePr>
            <a:graphicFrameLocks noChangeAspect="1"/>
          </p:cNvGraphicFramePr>
          <p:nvPr>
            <p:extLst>
              <p:ext uri="{D42A27DB-BD31-4B8C-83A1-F6EECF244321}">
                <p14:modId xmlns:p14="http://schemas.microsoft.com/office/powerpoint/2010/main" val="3442534743"/>
              </p:ext>
            </p:extLst>
          </p:nvPr>
        </p:nvGraphicFramePr>
        <p:xfrm>
          <a:off x="593725" y="1271588"/>
          <a:ext cx="10682288" cy="4710112"/>
        </p:xfrm>
        <a:graphic>
          <a:graphicData uri="http://schemas.openxmlformats.org/presentationml/2006/ole">
            <mc:AlternateContent xmlns:mc="http://schemas.openxmlformats.org/markup-compatibility/2006">
              <mc:Choice xmlns:v="urn:schemas-microsoft-com:vml" Requires="v">
                <p:oleObj name="Worksheet" r:id="rId2" imgW="9548037" imgH="5303615" progId="Excel.Sheet.12">
                  <p:embed/>
                </p:oleObj>
              </mc:Choice>
              <mc:Fallback>
                <p:oleObj name="Worksheet" r:id="rId2" imgW="9548037" imgH="5303615" progId="Excel.Sheet.12">
                  <p:embed/>
                  <p:pic>
                    <p:nvPicPr>
                      <p:cNvPr id="6" name="Objeto 5">
                        <a:extLst>
                          <a:ext uri="{FF2B5EF4-FFF2-40B4-BE49-F238E27FC236}">
                            <a16:creationId xmlns:a16="http://schemas.microsoft.com/office/drawing/2014/main" id="{F3524CA7-F999-4FE6-9B8F-53B249AA85F0}"/>
                          </a:ext>
                        </a:extLst>
                      </p:cNvPr>
                      <p:cNvPicPr/>
                      <p:nvPr/>
                    </p:nvPicPr>
                    <p:blipFill>
                      <a:blip r:embed="rId3"/>
                      <a:stretch>
                        <a:fillRect/>
                      </a:stretch>
                    </p:blipFill>
                    <p:spPr>
                      <a:xfrm>
                        <a:off x="593725" y="1271588"/>
                        <a:ext cx="10682288" cy="4710112"/>
                      </a:xfrm>
                      <a:prstGeom prst="rect">
                        <a:avLst/>
                      </a:prstGeom>
                    </p:spPr>
                  </p:pic>
                </p:oleObj>
              </mc:Fallback>
            </mc:AlternateContent>
          </a:graphicData>
        </a:graphic>
      </p:graphicFrame>
    </p:spTree>
    <p:extLst>
      <p:ext uri="{BB962C8B-B14F-4D97-AF65-F5344CB8AC3E}">
        <p14:creationId xmlns:p14="http://schemas.microsoft.com/office/powerpoint/2010/main" val="3342112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9B3CE4-A680-4F62-B3AB-27C4FA798F19}"/>
              </a:ext>
            </a:extLst>
          </p:cNvPr>
          <p:cNvSpPr>
            <a:spLocks noGrp="1"/>
          </p:cNvSpPr>
          <p:nvPr>
            <p:ph type="title"/>
          </p:nvPr>
        </p:nvSpPr>
        <p:spPr>
          <a:xfrm>
            <a:off x="592937" y="376555"/>
            <a:ext cx="11006124" cy="400110"/>
          </a:xfrm>
        </p:spPr>
        <p:txBody>
          <a:bodyPr/>
          <a:lstStyle/>
          <a:p>
            <a:r>
              <a:rPr lang="es-PE" dirty="0"/>
              <a:t>6. Decisiones y principales indicadores por área – Compras</a:t>
            </a:r>
          </a:p>
        </p:txBody>
      </p:sp>
      <p:graphicFrame>
        <p:nvGraphicFramePr>
          <p:cNvPr id="4" name="Tabla 3">
            <a:extLst>
              <a:ext uri="{FF2B5EF4-FFF2-40B4-BE49-F238E27FC236}">
                <a16:creationId xmlns:a16="http://schemas.microsoft.com/office/drawing/2014/main" id="{D17974B8-45DD-4209-9286-54B5FDEFD97A}"/>
              </a:ext>
            </a:extLst>
          </p:cNvPr>
          <p:cNvGraphicFramePr>
            <a:graphicFrameLocks noGrp="1"/>
          </p:cNvGraphicFramePr>
          <p:nvPr>
            <p:extLst>
              <p:ext uri="{D42A27DB-BD31-4B8C-83A1-F6EECF244321}">
                <p14:modId xmlns:p14="http://schemas.microsoft.com/office/powerpoint/2010/main" val="1185129857"/>
              </p:ext>
            </p:extLst>
          </p:nvPr>
        </p:nvGraphicFramePr>
        <p:xfrm>
          <a:off x="329938" y="946870"/>
          <a:ext cx="11161337" cy="4964260"/>
        </p:xfrm>
        <a:graphic>
          <a:graphicData uri="http://schemas.openxmlformats.org/drawingml/2006/table">
            <a:tbl>
              <a:tblPr>
                <a:tableStyleId>{616DA210-FB5B-4158-B5E0-FEB733F419BA}</a:tableStyleId>
              </a:tblPr>
              <a:tblGrid>
                <a:gridCol w="607853">
                  <a:extLst>
                    <a:ext uri="{9D8B030D-6E8A-4147-A177-3AD203B41FA5}">
                      <a16:colId xmlns:a16="http://schemas.microsoft.com/office/drawing/2014/main" val="1020165148"/>
                    </a:ext>
                  </a:extLst>
                </a:gridCol>
                <a:gridCol w="1712925">
                  <a:extLst>
                    <a:ext uri="{9D8B030D-6E8A-4147-A177-3AD203B41FA5}">
                      <a16:colId xmlns:a16="http://schemas.microsoft.com/office/drawing/2014/main" val="1558020489"/>
                    </a:ext>
                  </a:extLst>
                </a:gridCol>
                <a:gridCol w="1185055">
                  <a:extLst>
                    <a:ext uri="{9D8B030D-6E8A-4147-A177-3AD203B41FA5}">
                      <a16:colId xmlns:a16="http://schemas.microsoft.com/office/drawing/2014/main" val="3646188208"/>
                    </a:ext>
                  </a:extLst>
                </a:gridCol>
                <a:gridCol w="2028844">
                  <a:extLst>
                    <a:ext uri="{9D8B030D-6E8A-4147-A177-3AD203B41FA5}">
                      <a16:colId xmlns:a16="http://schemas.microsoft.com/office/drawing/2014/main" val="2699288291"/>
                    </a:ext>
                  </a:extLst>
                </a:gridCol>
                <a:gridCol w="1570294">
                  <a:extLst>
                    <a:ext uri="{9D8B030D-6E8A-4147-A177-3AD203B41FA5}">
                      <a16:colId xmlns:a16="http://schemas.microsoft.com/office/drawing/2014/main" val="1218508465"/>
                    </a:ext>
                  </a:extLst>
                </a:gridCol>
                <a:gridCol w="1600950">
                  <a:extLst>
                    <a:ext uri="{9D8B030D-6E8A-4147-A177-3AD203B41FA5}">
                      <a16:colId xmlns:a16="http://schemas.microsoft.com/office/drawing/2014/main" val="3772047968"/>
                    </a:ext>
                  </a:extLst>
                </a:gridCol>
                <a:gridCol w="1270361">
                  <a:extLst>
                    <a:ext uri="{9D8B030D-6E8A-4147-A177-3AD203B41FA5}">
                      <a16:colId xmlns:a16="http://schemas.microsoft.com/office/drawing/2014/main" val="1730498434"/>
                    </a:ext>
                  </a:extLst>
                </a:gridCol>
                <a:gridCol w="1185055">
                  <a:extLst>
                    <a:ext uri="{9D8B030D-6E8A-4147-A177-3AD203B41FA5}">
                      <a16:colId xmlns:a16="http://schemas.microsoft.com/office/drawing/2014/main" val="855898750"/>
                    </a:ext>
                  </a:extLst>
                </a:gridCol>
              </a:tblGrid>
              <a:tr h="397662">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Ronda</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Indicador</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Valor obtenido</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Análisis del indicador</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Decisión a tomar</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Sustento de la decisión</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Qué se espera obtener?</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algn="ctr">
                        <a:lnSpc>
                          <a:spcPct val="107000"/>
                        </a:lnSpc>
                        <a:spcAft>
                          <a:spcPts val="800"/>
                        </a:spcAft>
                      </a:pPr>
                      <a:r>
                        <a:rPr lang="es-PE" sz="1000" b="1">
                          <a:effectLst/>
                          <a:latin typeface="Verdana" panose="020B0604030504040204" pitchFamily="34" charset="0"/>
                          <a:ea typeface="Verdana" panose="020B0604030504040204" pitchFamily="34" charset="0"/>
                        </a:rPr>
                        <a:t>Resultado obtenido</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extLst>
                  <a:ext uri="{0D108BD9-81ED-4DB2-BD59-A6C34878D82A}">
                    <a16:rowId xmlns:a16="http://schemas.microsoft.com/office/drawing/2014/main" val="2606820753"/>
                  </a:ext>
                </a:extLst>
              </a:tr>
              <a:tr h="1209172">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3</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Confiabilidad de entregas proveedores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90.00%</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El % indica que el proveedor Trio PET PLC es significativamente menos fiable de lo acordado</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Contratar a un proveedor con una mayor confiabilidad entrega</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Se requiere un proveedor fiable para que la disponibilidad de los componentes para la producción no sufra riesgos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Un incremento en el porcentaje de fiabilidad</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93.20%</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extLst>
                  <a:ext uri="{0D108BD9-81ED-4DB2-BD59-A6C34878D82A}">
                    <a16:rowId xmlns:a16="http://schemas.microsoft.com/office/drawing/2014/main" val="315289458"/>
                  </a:ext>
                </a:extLst>
              </a:tr>
              <a:tr h="985621">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4</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Rechazo de componentes%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2%</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El porcentaje es tolerable con respecto a los componentes comprados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Acumular data de los proveedores y establecer costes y riesgos asociados a ellos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Una gestión de riesgos eficaz que disminuya el % de rechazados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Un % menor a 1.90%</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2.00%</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extLst>
                  <a:ext uri="{0D108BD9-81ED-4DB2-BD59-A6C34878D82A}">
                    <a16:rowId xmlns:a16="http://schemas.microsoft.com/office/drawing/2014/main" val="1604343720"/>
                  </a:ext>
                </a:extLst>
              </a:tr>
              <a:tr h="785338">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5</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Costo de materias Primas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35.50%</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Costos de compras como porcentaje de las ventas totales relativamente tolerable</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 Negociaciones con el proveedor</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Una disminución en el precio </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Un % inferior a 35%</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33.80%</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extLst>
                  <a:ext uri="{0D108BD9-81ED-4DB2-BD59-A6C34878D82A}">
                    <a16:rowId xmlns:a16="http://schemas.microsoft.com/office/drawing/2014/main" val="598947941"/>
                  </a:ext>
                </a:extLst>
              </a:tr>
              <a:tr h="1586467">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6</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ctr"/>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Valor de compra</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 S/  869,725.00 </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a:effectLst/>
                          <a:latin typeface="Verdana" panose="020B0604030504040204" pitchFamily="34" charset="0"/>
                          <a:ea typeface="Verdana" panose="020B0604030504040204" pitchFamily="34" charset="0"/>
                        </a:rPr>
                        <a:t>El valor de los componentes comprados, incluyendo los costos de transporte, son relativamente altos si los índices de contrato son altos o hay una cantidad considerable de obsoletos</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a:effectLst/>
                          <a:latin typeface="Verdana" panose="020B0604030504040204" pitchFamily="34" charset="0"/>
                          <a:ea typeface="Verdana" panose="020B0604030504040204" pitchFamily="34" charset="0"/>
                        </a:rPr>
                        <a:t> Negociaciones con el proveedor</a:t>
                      </a:r>
                      <a:endParaRPr lang="es-PE" sz="1000" b="1">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MX" sz="1000" dirty="0">
                          <a:effectLst/>
                          <a:latin typeface="Verdana" panose="020B0604030504040204" pitchFamily="34" charset="0"/>
                          <a:ea typeface="Verdana" panose="020B0604030504040204" pitchFamily="34" charset="0"/>
                        </a:rPr>
                        <a:t>Una disminución en el precio y/o costes de </a:t>
                      </a:r>
                      <a:r>
                        <a:rPr lang="es-MX" sz="1000" dirty="0" err="1">
                          <a:effectLst/>
                          <a:latin typeface="Verdana" panose="020B0604030504040204" pitchFamily="34" charset="0"/>
                          <a:ea typeface="Verdana" panose="020B0604030504040204" pitchFamily="34" charset="0"/>
                        </a:rPr>
                        <a:t>trasnporte</a:t>
                      </a:r>
                      <a:endParaRPr lang="es-PE" sz="1000" b="1" dirty="0">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dirty="0">
                          <a:effectLst/>
                          <a:latin typeface="Verdana" panose="020B0604030504040204" pitchFamily="34" charset="0"/>
                          <a:ea typeface="Verdana" panose="020B0604030504040204" pitchFamily="34" charset="0"/>
                        </a:rPr>
                        <a:t>Un costo menor.</a:t>
                      </a:r>
                      <a:endParaRPr lang="es-PE" sz="1000" b="1" dirty="0">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tc>
                  <a:txBody>
                    <a:bodyPr/>
                    <a:lstStyle/>
                    <a:p>
                      <a:pPr lvl="0" algn="ctr">
                        <a:lnSpc>
                          <a:spcPct val="107000"/>
                        </a:lnSpc>
                        <a:spcAft>
                          <a:spcPts val="800"/>
                        </a:spcAft>
                      </a:pPr>
                      <a:r>
                        <a:rPr lang="es-PE" sz="1000" dirty="0">
                          <a:effectLst/>
                          <a:latin typeface="Verdana" panose="020B0604030504040204" pitchFamily="34" charset="0"/>
                          <a:ea typeface="Verdana" panose="020B0604030504040204" pitchFamily="34" charset="0"/>
                        </a:rPr>
                        <a:t> S/  869,700.00 </a:t>
                      </a:r>
                      <a:endParaRPr lang="es-PE" sz="1000" b="1" dirty="0">
                        <a:effectLst/>
                        <a:latin typeface="Verdana" panose="020B0604030504040204" pitchFamily="34" charset="0"/>
                        <a:ea typeface="Verdana" panose="020B0604030504040204" pitchFamily="34" charset="0"/>
                        <a:cs typeface="Times New Roman" panose="02020603050405020304" pitchFamily="18" charset="0"/>
                      </a:endParaRPr>
                    </a:p>
                  </a:txBody>
                  <a:tcPr marL="1558" marR="1558" marT="1558" marB="0" anchor="b"/>
                </a:tc>
                <a:extLst>
                  <a:ext uri="{0D108BD9-81ED-4DB2-BD59-A6C34878D82A}">
                    <a16:rowId xmlns:a16="http://schemas.microsoft.com/office/drawing/2014/main" val="1370986327"/>
                  </a:ext>
                </a:extLst>
              </a:tr>
            </a:tbl>
          </a:graphicData>
        </a:graphic>
      </p:graphicFrame>
    </p:spTree>
    <p:extLst>
      <p:ext uri="{BB962C8B-B14F-4D97-AF65-F5344CB8AC3E}">
        <p14:creationId xmlns:p14="http://schemas.microsoft.com/office/powerpoint/2010/main" val="1821935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E1247D-F6F2-4FDA-B1E7-02DEFE71B2B4}"/>
              </a:ext>
            </a:extLst>
          </p:cNvPr>
          <p:cNvSpPr>
            <a:spLocks noGrp="1"/>
          </p:cNvSpPr>
          <p:nvPr>
            <p:ph type="title"/>
          </p:nvPr>
        </p:nvSpPr>
        <p:spPr>
          <a:xfrm>
            <a:off x="592937" y="376555"/>
            <a:ext cx="11006124" cy="400110"/>
          </a:xfrm>
        </p:spPr>
        <p:txBody>
          <a:bodyPr/>
          <a:lstStyle/>
          <a:p>
            <a:r>
              <a:rPr lang="es-PE" dirty="0"/>
              <a:t>7. Lecciones aprendidas del simulador</a:t>
            </a:r>
          </a:p>
        </p:txBody>
      </p:sp>
      <p:graphicFrame>
        <p:nvGraphicFramePr>
          <p:cNvPr id="4" name="Diagrama 3">
            <a:extLst>
              <a:ext uri="{FF2B5EF4-FFF2-40B4-BE49-F238E27FC236}">
                <a16:creationId xmlns:a16="http://schemas.microsoft.com/office/drawing/2014/main" id="{6E1F331D-B4AD-47CC-AAD4-904465D72D8C}"/>
              </a:ext>
            </a:extLst>
          </p:cNvPr>
          <p:cNvGraphicFramePr/>
          <p:nvPr>
            <p:extLst>
              <p:ext uri="{D42A27DB-BD31-4B8C-83A1-F6EECF244321}">
                <p14:modId xmlns:p14="http://schemas.microsoft.com/office/powerpoint/2010/main" val="527588382"/>
              </p:ext>
            </p:extLst>
          </p:nvPr>
        </p:nvGraphicFramePr>
        <p:xfrm>
          <a:off x="237241" y="1121790"/>
          <a:ext cx="11583972" cy="5576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600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TotalTime>
  <Words>1179</Words>
  <Application>Microsoft Office PowerPoint</Application>
  <PresentationFormat>Panorámica</PresentationFormat>
  <Paragraphs>144</Paragraphs>
  <Slides>10</Slides>
  <Notes>0</Notes>
  <HiddenSlides>0</HiddenSlides>
  <MMClips>0</MMClips>
  <ScaleCrop>false</ScaleCrop>
  <HeadingPairs>
    <vt:vector size="8" baseType="variant">
      <vt:variant>
        <vt:lpstr>Fuentes usadas</vt:lpstr>
      </vt:variant>
      <vt:variant>
        <vt:i4>2</vt:i4>
      </vt:variant>
      <vt:variant>
        <vt:lpstr>Tema</vt:lpstr>
      </vt:variant>
      <vt:variant>
        <vt:i4>1</vt:i4>
      </vt:variant>
      <vt:variant>
        <vt:lpstr>Servidores OLE incrustados</vt:lpstr>
      </vt:variant>
      <vt:variant>
        <vt:i4>1</vt:i4>
      </vt:variant>
      <vt:variant>
        <vt:lpstr>Títulos de diapositiva</vt:lpstr>
      </vt:variant>
      <vt:variant>
        <vt:i4>10</vt:i4>
      </vt:variant>
    </vt:vector>
  </HeadingPairs>
  <TitlesOfParts>
    <vt:vector size="14" baseType="lpstr">
      <vt:lpstr>Calibri</vt:lpstr>
      <vt:lpstr>Verdana</vt:lpstr>
      <vt:lpstr>Office Theme</vt:lpstr>
      <vt:lpstr>Worksheet</vt:lpstr>
      <vt:lpstr>Presentación de PowerPoint</vt:lpstr>
      <vt:lpstr>Integrantes del equipo y roles</vt:lpstr>
      <vt:lpstr>1. Diagrama Completo de la Cadena de Suministro de TFC</vt:lpstr>
      <vt:lpstr>2. Evolución del ROI</vt:lpstr>
      <vt:lpstr>3. Decisiones y principales indicadores por área - Ventas</vt:lpstr>
      <vt:lpstr>4. Decisiones y principales indicadores por área – Supply Chain</vt:lpstr>
      <vt:lpstr>5. Decisiones y principales indicadores por área - Operaciones</vt:lpstr>
      <vt:lpstr>6. Decisiones y principales indicadores por área – Compras</vt:lpstr>
      <vt:lpstr>7. Lecciones aprendidas del simulador</vt:lpstr>
      <vt:lpstr>¿Qué decisiones se tomarían si tuviera una ronda más?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 Sanchez Soto</dc:creator>
  <cp:lastModifiedBy>Alex Vidal Paredes</cp:lastModifiedBy>
  <cp:revision>270</cp:revision>
  <dcterms:created xsi:type="dcterms:W3CDTF">2020-08-21T00:44:01Z</dcterms:created>
  <dcterms:modified xsi:type="dcterms:W3CDTF">2022-11-03T22:41:22Z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2020-06-25T00:00:00Z</vt:filetime>
  </property>
  <property fmtid="{D5CDD505-2E9C-101B-9397-08002B2CF9AE}" pid="3" name="Creator">
    <vt:lpwstr>Microsoft® PowerPoint® 2019</vt:lpwstr>
  </property>
  <property fmtid="{D5CDD505-2E9C-101B-9397-08002B2CF9AE}" pid="4" name="LastSaved">
    <vt:filetime>2020-08-21T00:00:00Z</vt:filetime>
  </property>
</Properties>
</file>