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339" r:id="rId4"/>
    <p:sldId id="311" r:id="rId5"/>
    <p:sldId id="312" r:id="rId6"/>
    <p:sldId id="313" r:id="rId7"/>
    <p:sldId id="314" r:id="rId8"/>
    <p:sldId id="315" r:id="rId9"/>
    <p:sldId id="341" r:id="rId10"/>
    <p:sldId id="335" r:id="rId11"/>
    <p:sldId id="338" r:id="rId12"/>
    <p:sldId id="336" r:id="rId13"/>
    <p:sldId id="337" r:id="rId14"/>
    <p:sldId id="334" r:id="rId15"/>
    <p:sldId id="316" r:id="rId16"/>
    <p:sldId id="331" r:id="rId17"/>
    <p:sldId id="318" r:id="rId18"/>
    <p:sldId id="321" r:id="rId19"/>
    <p:sldId id="322" r:id="rId20"/>
    <p:sldId id="323" r:id="rId21"/>
    <p:sldId id="304" r:id="rId22"/>
    <p:sldId id="285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6"/>
    <p:restoredTop sz="86418"/>
  </p:normalViewPr>
  <p:slideViewPr>
    <p:cSldViewPr snapToGrid="0" snapToObjects="1">
      <p:cViewPr varScale="1">
        <p:scale>
          <a:sx n="57" d="100"/>
          <a:sy n="57" d="100"/>
        </p:scale>
        <p:origin x="6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4E4A8-6369-453B-A7AA-D36731853F3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DBA3189-45CE-4163-B93D-582EAC8B9F8C}">
      <dgm:prSet phldrT="[Texto]" custT="1"/>
      <dgm:spPr/>
      <dgm:t>
        <a:bodyPr/>
        <a:lstStyle/>
        <a:p>
          <a:r>
            <a:rPr lang="es-PE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</a:t>
          </a:r>
          <a:r>
            <a:rPr lang="es-ES" sz="2400" dirty="0" err="1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erecho</a:t>
          </a:r>
          <a:r>
            <a:rPr lang="es-E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a la vida, la libertad, y la seguridad. </a:t>
          </a:r>
          <a:r>
            <a:rPr lang="es-ES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Art 3°</a:t>
          </a:r>
        </a:p>
        <a:p>
          <a:r>
            <a:rPr lang="es-PE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Derecho de l</a:t>
          </a:r>
          <a:r>
            <a:rPr lang="es-E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 familia a la protección  de la sociedad y el estado. </a:t>
          </a:r>
          <a:r>
            <a:rPr lang="es-PE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art </a:t>
          </a:r>
          <a:r>
            <a:rPr lang="es-ES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16°, </a:t>
          </a:r>
          <a:r>
            <a:rPr lang="es-ES" sz="2400" b="1" dirty="0" err="1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inc</a:t>
          </a:r>
          <a:r>
            <a:rPr lang="es-ES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3</a:t>
          </a:r>
          <a:r>
            <a:rPr lang="es-PE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.</a:t>
          </a:r>
          <a:r>
            <a:rPr lang="es-ES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</a:t>
          </a:r>
        </a:p>
        <a:p>
          <a:r>
            <a:rPr lang="es-PE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Derecho a la </a:t>
          </a:r>
          <a:r>
            <a:rPr lang="es-E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seguridad social, digna satisfacción  de derechos económicos, sociales, culturales y desarrollo de su personalidad</a:t>
          </a:r>
          <a:r>
            <a:rPr lang="es-ES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. art 22°.</a:t>
          </a:r>
          <a:endParaRPr lang="es-PE" sz="2400" dirty="0"/>
        </a:p>
      </dgm:t>
    </dgm:pt>
    <dgm:pt modelId="{29AFF66C-F141-4AAD-BDF0-53BD34018B21}" type="parTrans" cxnId="{F8E87495-EED6-4AC6-91EA-56C6BA42129E}">
      <dgm:prSet/>
      <dgm:spPr/>
      <dgm:t>
        <a:bodyPr/>
        <a:lstStyle/>
        <a:p>
          <a:endParaRPr lang="es-PE"/>
        </a:p>
      </dgm:t>
    </dgm:pt>
    <dgm:pt modelId="{BD325B5F-4038-40A1-86B8-CA266D16EAAF}" type="sibTrans" cxnId="{F8E87495-EED6-4AC6-91EA-56C6BA42129E}">
      <dgm:prSet/>
      <dgm:spPr/>
      <dgm:t>
        <a:bodyPr/>
        <a:lstStyle/>
        <a:p>
          <a:endParaRPr lang="es-PE"/>
        </a:p>
      </dgm:t>
    </dgm:pt>
    <dgm:pt modelId="{D3327023-7D72-4FB0-B764-3B5703038BCA}" type="pres">
      <dgm:prSet presAssocID="{C344E4A8-6369-453B-A7AA-D36731853F3A}" presName="Name0" presStyleCnt="0">
        <dgm:presLayoutVars>
          <dgm:dir/>
          <dgm:resizeHandles val="exact"/>
        </dgm:presLayoutVars>
      </dgm:prSet>
      <dgm:spPr/>
    </dgm:pt>
    <dgm:pt modelId="{FF36AC86-9E81-491F-951A-B3F6D4BE71FF}" type="pres">
      <dgm:prSet presAssocID="{EDBA3189-45CE-4163-B93D-582EAC8B9F8C}" presName="composite" presStyleCnt="0"/>
      <dgm:spPr/>
    </dgm:pt>
    <dgm:pt modelId="{963A2DEA-A0C7-48ED-A95C-51C41BF93717}" type="pres">
      <dgm:prSet presAssocID="{EDBA3189-45CE-4163-B93D-582EAC8B9F8C}" presName="rect1" presStyleLbl="trAlignAcc1" presStyleIdx="0" presStyleCnt="1" custScaleX="106747" custScaleY="183983" custLinFactNeighborY="-64383">
        <dgm:presLayoutVars>
          <dgm:bulletEnabled val="1"/>
        </dgm:presLayoutVars>
      </dgm:prSet>
      <dgm:spPr/>
    </dgm:pt>
    <dgm:pt modelId="{0D37F905-4E02-4BF3-96A5-D9268AD523A8}" type="pres">
      <dgm:prSet presAssocID="{EDBA3189-45CE-4163-B93D-582EAC8B9F8C}" presName="rect2" presStyleLbl="fgImgPlace1" presStyleIdx="0" presStyleCnt="1" custLinFactNeighborX="-38452" custLinFactNeighborY="19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01327D5C-A9B5-45D3-8958-CFD032C7271A}" type="presOf" srcId="{C344E4A8-6369-453B-A7AA-D36731853F3A}" destId="{D3327023-7D72-4FB0-B764-3B5703038BCA}" srcOrd="0" destOrd="0" presId="urn:microsoft.com/office/officeart/2008/layout/PictureStrips"/>
    <dgm:cxn modelId="{5900B653-2EE3-49ED-8E83-3C80808F63ED}" type="presOf" srcId="{EDBA3189-45CE-4163-B93D-582EAC8B9F8C}" destId="{963A2DEA-A0C7-48ED-A95C-51C41BF93717}" srcOrd="0" destOrd="0" presId="urn:microsoft.com/office/officeart/2008/layout/PictureStrips"/>
    <dgm:cxn modelId="{F8E87495-EED6-4AC6-91EA-56C6BA42129E}" srcId="{C344E4A8-6369-453B-A7AA-D36731853F3A}" destId="{EDBA3189-45CE-4163-B93D-582EAC8B9F8C}" srcOrd="0" destOrd="0" parTransId="{29AFF66C-F141-4AAD-BDF0-53BD34018B21}" sibTransId="{BD325B5F-4038-40A1-86B8-CA266D16EAAF}"/>
    <dgm:cxn modelId="{4DF77685-2BE4-4AB2-9DDA-C0DE7099D946}" type="presParOf" srcId="{D3327023-7D72-4FB0-B764-3B5703038BCA}" destId="{FF36AC86-9E81-491F-951A-B3F6D4BE71FF}" srcOrd="0" destOrd="0" presId="urn:microsoft.com/office/officeart/2008/layout/PictureStrips"/>
    <dgm:cxn modelId="{EFC81CCF-AF74-483C-8159-7A0A128D144D}" type="presParOf" srcId="{FF36AC86-9E81-491F-951A-B3F6D4BE71FF}" destId="{963A2DEA-A0C7-48ED-A95C-51C41BF93717}" srcOrd="0" destOrd="0" presId="urn:microsoft.com/office/officeart/2008/layout/PictureStrips"/>
    <dgm:cxn modelId="{B26D4243-6A99-4F70-844E-F919323DD85E}" type="presParOf" srcId="{FF36AC86-9E81-491F-951A-B3F6D4BE71FF}" destId="{0D37F905-4E02-4BF3-96A5-D9268AD523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4E4A8-6369-453B-A7AA-D36731853F3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B5B4F732-C1E9-407C-8947-C4DE90340E03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Eliminación del trabajo forzoso u obligatorio.</a:t>
          </a:r>
          <a:endParaRPr lang="es-PE" sz="20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25F46DB0-5592-484F-A638-7176EE47E421}" type="parTrans" cxnId="{1BDE7454-D8E9-4FB6-A5B5-9DEAB013F177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20D248BF-A411-404C-B899-DC1C14DAED83}" type="sibTrans" cxnId="{1BDE7454-D8E9-4FB6-A5B5-9DEAB013F177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2CED9C27-CDB9-4941-9785-21CCBE14E69C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Libertad sindical, asociación y derecho negociación colectiva.</a:t>
          </a:r>
          <a:endParaRPr lang="es-PE" sz="2000" dirty="0">
            <a:solidFill>
              <a:schemeClr val="tx1"/>
            </a:solidFill>
            <a:latin typeface="+mn-lt"/>
          </a:endParaRPr>
        </a:p>
      </dgm:t>
    </dgm:pt>
    <dgm:pt modelId="{3BA15941-6EA7-460F-AA0C-F233FFE81756}" type="parTrans" cxnId="{1E84DE0E-3F19-4882-BE25-642560F7FB04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AA088383-D32E-48E4-A398-0D057B576BCB}" type="sibTrans" cxnId="{1E84DE0E-3F19-4882-BE25-642560F7FB04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EDBA3189-45CE-4163-B93D-582EAC8B9F8C}">
      <dgm:prSet phldrT="[Texto]" custT="1"/>
      <dgm:spPr/>
      <dgm:t>
        <a:bodyPr/>
        <a:lstStyle/>
        <a:p>
          <a:endParaRPr lang="es-PE" sz="2200" dirty="0">
            <a:solidFill>
              <a:schemeClr val="tx1"/>
            </a:solidFill>
            <a:latin typeface="+mn-lt"/>
          </a:endParaRPr>
        </a:p>
      </dgm:t>
    </dgm:pt>
    <dgm:pt modelId="{29AFF66C-F141-4AAD-BDF0-53BD34018B21}" type="parTrans" cxnId="{F8E87495-EED6-4AC6-91EA-56C6BA42129E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BD325B5F-4038-40A1-86B8-CA266D16EAAF}" type="sibTrans" cxnId="{F8E87495-EED6-4AC6-91EA-56C6BA42129E}">
      <dgm:prSet/>
      <dgm:spPr/>
      <dgm:t>
        <a:bodyPr/>
        <a:lstStyle/>
        <a:p>
          <a:endParaRPr lang="es-PE" sz="2200">
            <a:solidFill>
              <a:schemeClr val="tx1"/>
            </a:solidFill>
            <a:latin typeface="+mn-lt"/>
          </a:endParaRPr>
        </a:p>
      </dgm:t>
    </dgm:pt>
    <dgm:pt modelId="{B42415F6-564F-448D-889A-E7A11390BC83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Abolición efectiva del trabajo infantil</a:t>
          </a:r>
          <a:endParaRPr lang="es-PE" sz="20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E47A364F-5FD4-4975-BE9F-E85F37D2CAE9}" type="parTrans" cxnId="{AAC427BC-E247-442D-B90F-0C276AC5E435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4CAD82AC-D037-4B13-813A-7BA47654A40E}" type="sibTrans" cxnId="{AAC427BC-E247-442D-B90F-0C276AC5E435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0DED9931-0A22-4A58-A712-BE9F9BF8DB13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Eliminación de la discriminación en el empleo y l</a:t>
          </a:r>
          <a:r>
            <a:rPr lang="es-PE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a</a:t>
          </a:r>
          <a:r>
            <a:rPr lang="es-E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 ocupación.</a:t>
          </a:r>
          <a:endParaRPr lang="es-PE" sz="20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926FD609-1C97-4B73-BCA5-CD821556FFC3}" type="parTrans" cxnId="{2406021B-2528-451A-8A23-EE9E04EF8673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654C92E1-5D90-48CD-8747-45CDA21E8736}" type="sibTrans" cxnId="{2406021B-2528-451A-8A23-EE9E04EF8673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3F271CE5-58BB-45E5-B334-FF3BC844B7E4}">
      <dgm:prSet phldrT="[Texto]" custT="1"/>
      <dgm:spPr/>
      <dgm:t>
        <a:bodyPr/>
        <a:lstStyle/>
        <a:p>
          <a:endParaRPr lang="es-PE" sz="2000" dirty="0">
            <a:solidFill>
              <a:schemeClr val="tx1"/>
            </a:solidFill>
            <a:latin typeface="+mn-lt"/>
          </a:endParaRPr>
        </a:p>
      </dgm:t>
    </dgm:pt>
    <dgm:pt modelId="{21B51FF3-2D8F-4F5D-A6EE-DFB5FDC5840F}" type="parTrans" cxnId="{CFB1C364-EF41-4753-9E33-BF0ED750A88F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6A6DCA48-9609-4AB0-B487-CB63ED43559F}" type="sibTrans" cxnId="{CFB1C364-EF41-4753-9E33-BF0ED750A88F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7678BFF1-76D4-4171-85CD-6CF7C1CED48D}">
      <dgm:prSet custT="1"/>
      <dgm:spPr/>
      <dgm:t>
        <a:bodyPr/>
        <a:lstStyle/>
        <a:p>
          <a:endParaRPr lang="es-PE" sz="20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2E1E1335-631A-4E8D-9A00-A1ADFF3E7378}" type="parTrans" cxnId="{11B56718-D957-4E43-A6C7-69B352F8DFAC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300AF8EA-6EC8-4B91-B01F-DA4A9C6C44C6}" type="sibTrans" cxnId="{11B56718-D957-4E43-A6C7-69B352F8DFAC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5D12EF3E-D8F0-46DA-AEB7-FC6B4834C955}">
      <dgm:prSet custT="1"/>
      <dgm:spPr/>
      <dgm:t>
        <a:bodyPr/>
        <a:lstStyle/>
        <a:p>
          <a:endParaRPr lang="es-PE" sz="20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C79591A8-B9EF-4EDC-B288-14157892CC57}" type="parTrans" cxnId="{0D45A7C9-7991-416A-A872-D0D392E05A01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FD8E5E59-153C-4010-A04C-3EAF785891B3}" type="sibTrans" cxnId="{0D45A7C9-7991-416A-A872-D0D392E05A01}">
      <dgm:prSet/>
      <dgm:spPr/>
      <dgm:t>
        <a:bodyPr/>
        <a:lstStyle/>
        <a:p>
          <a:endParaRPr lang="es-PE" sz="2200">
            <a:latin typeface="+mn-lt"/>
          </a:endParaRPr>
        </a:p>
      </dgm:t>
    </dgm:pt>
    <dgm:pt modelId="{D3327023-7D72-4FB0-B764-3B5703038BCA}" type="pres">
      <dgm:prSet presAssocID="{C344E4A8-6369-453B-A7AA-D36731853F3A}" presName="Name0" presStyleCnt="0">
        <dgm:presLayoutVars>
          <dgm:dir/>
          <dgm:resizeHandles val="exact"/>
        </dgm:presLayoutVars>
      </dgm:prSet>
      <dgm:spPr/>
    </dgm:pt>
    <dgm:pt modelId="{FF36AC86-9E81-491F-951A-B3F6D4BE71FF}" type="pres">
      <dgm:prSet presAssocID="{EDBA3189-45CE-4163-B93D-582EAC8B9F8C}" presName="composite" presStyleCnt="0"/>
      <dgm:spPr/>
    </dgm:pt>
    <dgm:pt modelId="{963A2DEA-A0C7-48ED-A95C-51C41BF93717}" type="pres">
      <dgm:prSet presAssocID="{EDBA3189-45CE-4163-B93D-582EAC8B9F8C}" presName="rect1" presStyleLbl="trAlignAcc1" presStyleIdx="0" presStyleCnt="1" custScaleX="80772" custScaleY="136897" custLinFactNeighborX="-3972" custLinFactNeighborY="1293">
        <dgm:presLayoutVars>
          <dgm:bulletEnabled val="1"/>
        </dgm:presLayoutVars>
      </dgm:prSet>
      <dgm:spPr/>
    </dgm:pt>
    <dgm:pt modelId="{0D37F905-4E02-4BF3-96A5-D9268AD523A8}" type="pres">
      <dgm:prSet presAssocID="{EDBA3189-45CE-4163-B93D-582EAC8B9F8C}" presName="rect2" presStyleLbl="fgImgPlace1" presStyleIdx="0" presStyleCnt="1" custLinFactNeighborX="-2973" custLinFactNeighborY="95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19A9950E-BF8B-45AB-8E06-342D1A7D504C}" type="presOf" srcId="{C344E4A8-6369-453B-A7AA-D36731853F3A}" destId="{D3327023-7D72-4FB0-B764-3B5703038BCA}" srcOrd="0" destOrd="0" presId="urn:microsoft.com/office/officeart/2008/layout/PictureStrips"/>
    <dgm:cxn modelId="{1E84DE0E-3F19-4882-BE25-642560F7FB04}" srcId="{EDBA3189-45CE-4163-B93D-582EAC8B9F8C}" destId="{2CED9C27-CDB9-4941-9785-21CCBE14E69C}" srcOrd="0" destOrd="0" parTransId="{3BA15941-6EA7-460F-AA0C-F233FFE81756}" sibTransId="{AA088383-D32E-48E4-A398-0D057B576BCB}"/>
    <dgm:cxn modelId="{11B56718-D957-4E43-A6C7-69B352F8DFAC}" srcId="{EDBA3189-45CE-4163-B93D-582EAC8B9F8C}" destId="{7678BFF1-76D4-4171-85CD-6CF7C1CED48D}" srcOrd="3" destOrd="0" parTransId="{2E1E1335-631A-4E8D-9A00-A1ADFF3E7378}" sibTransId="{300AF8EA-6EC8-4B91-B01F-DA4A9C6C44C6}"/>
    <dgm:cxn modelId="{2406021B-2528-451A-8A23-EE9E04EF8673}" srcId="{EDBA3189-45CE-4163-B93D-582EAC8B9F8C}" destId="{0DED9931-0A22-4A58-A712-BE9F9BF8DB13}" srcOrd="6" destOrd="0" parTransId="{926FD609-1C97-4B73-BCA5-CD821556FFC3}" sibTransId="{654C92E1-5D90-48CD-8747-45CDA21E8736}"/>
    <dgm:cxn modelId="{B18D9C2B-0D9D-4520-97F4-F069A5662F51}" type="presOf" srcId="{B42415F6-564F-448D-889A-E7A11390BC83}" destId="{963A2DEA-A0C7-48ED-A95C-51C41BF93717}" srcOrd="0" destOrd="5" presId="urn:microsoft.com/office/officeart/2008/layout/PictureStrips"/>
    <dgm:cxn modelId="{CFB1C364-EF41-4753-9E33-BF0ED750A88F}" srcId="{EDBA3189-45CE-4163-B93D-582EAC8B9F8C}" destId="{3F271CE5-58BB-45E5-B334-FF3BC844B7E4}" srcOrd="1" destOrd="0" parTransId="{21B51FF3-2D8F-4F5D-A6EE-DFB5FDC5840F}" sibTransId="{6A6DCA48-9609-4AB0-B487-CB63ED43559F}"/>
    <dgm:cxn modelId="{80F7A967-4A8B-4225-8258-0669824C05F5}" type="presOf" srcId="{2CED9C27-CDB9-4941-9785-21CCBE14E69C}" destId="{963A2DEA-A0C7-48ED-A95C-51C41BF93717}" srcOrd="0" destOrd="1" presId="urn:microsoft.com/office/officeart/2008/layout/PictureStrips"/>
    <dgm:cxn modelId="{2CE99971-F4E3-4957-B3F5-D80E24D08FB3}" type="presOf" srcId="{3F271CE5-58BB-45E5-B334-FF3BC844B7E4}" destId="{963A2DEA-A0C7-48ED-A95C-51C41BF93717}" srcOrd="0" destOrd="2" presId="urn:microsoft.com/office/officeart/2008/layout/PictureStrips"/>
    <dgm:cxn modelId="{1BDE7454-D8E9-4FB6-A5B5-9DEAB013F177}" srcId="{EDBA3189-45CE-4163-B93D-582EAC8B9F8C}" destId="{B5B4F732-C1E9-407C-8947-C4DE90340E03}" srcOrd="2" destOrd="0" parTransId="{25F46DB0-5592-484F-A638-7176EE47E421}" sibTransId="{20D248BF-A411-404C-B899-DC1C14DAED83}"/>
    <dgm:cxn modelId="{2314A28B-84CF-43EA-B392-4C1F230173E6}" type="presOf" srcId="{7678BFF1-76D4-4171-85CD-6CF7C1CED48D}" destId="{963A2DEA-A0C7-48ED-A95C-51C41BF93717}" srcOrd="0" destOrd="4" presId="urn:microsoft.com/office/officeart/2008/layout/PictureStrips"/>
    <dgm:cxn modelId="{F8E87495-EED6-4AC6-91EA-56C6BA42129E}" srcId="{C344E4A8-6369-453B-A7AA-D36731853F3A}" destId="{EDBA3189-45CE-4163-B93D-582EAC8B9F8C}" srcOrd="0" destOrd="0" parTransId="{29AFF66C-F141-4AAD-BDF0-53BD34018B21}" sibTransId="{BD325B5F-4038-40A1-86B8-CA266D16EAAF}"/>
    <dgm:cxn modelId="{972AEA9F-72AB-4F49-AAB9-9C803A88C22A}" type="presOf" srcId="{B5B4F732-C1E9-407C-8947-C4DE90340E03}" destId="{963A2DEA-A0C7-48ED-A95C-51C41BF93717}" srcOrd="0" destOrd="3" presId="urn:microsoft.com/office/officeart/2008/layout/PictureStrips"/>
    <dgm:cxn modelId="{AAC427BC-E247-442D-B90F-0C276AC5E435}" srcId="{EDBA3189-45CE-4163-B93D-582EAC8B9F8C}" destId="{B42415F6-564F-448D-889A-E7A11390BC83}" srcOrd="4" destOrd="0" parTransId="{E47A364F-5FD4-4975-BE9F-E85F37D2CAE9}" sibTransId="{4CAD82AC-D037-4B13-813A-7BA47654A40E}"/>
    <dgm:cxn modelId="{0D45A7C9-7991-416A-A872-D0D392E05A01}" srcId="{EDBA3189-45CE-4163-B93D-582EAC8B9F8C}" destId="{5D12EF3E-D8F0-46DA-AEB7-FC6B4834C955}" srcOrd="5" destOrd="0" parTransId="{C79591A8-B9EF-4EDC-B288-14157892CC57}" sibTransId="{FD8E5E59-153C-4010-A04C-3EAF785891B3}"/>
    <dgm:cxn modelId="{BAC0B8C9-51CB-4FE1-9072-FC67FF27372D}" type="presOf" srcId="{EDBA3189-45CE-4163-B93D-582EAC8B9F8C}" destId="{963A2DEA-A0C7-48ED-A95C-51C41BF93717}" srcOrd="0" destOrd="0" presId="urn:microsoft.com/office/officeart/2008/layout/PictureStrips"/>
    <dgm:cxn modelId="{F4F75CCB-2414-4098-9F13-BA50DCFD1443}" type="presOf" srcId="{5D12EF3E-D8F0-46DA-AEB7-FC6B4834C955}" destId="{963A2DEA-A0C7-48ED-A95C-51C41BF93717}" srcOrd="0" destOrd="6" presId="urn:microsoft.com/office/officeart/2008/layout/PictureStrips"/>
    <dgm:cxn modelId="{A44770CF-2F3B-45EB-B7AC-DFB689839A01}" type="presOf" srcId="{0DED9931-0A22-4A58-A712-BE9F9BF8DB13}" destId="{963A2DEA-A0C7-48ED-A95C-51C41BF93717}" srcOrd="0" destOrd="7" presId="urn:microsoft.com/office/officeart/2008/layout/PictureStrips"/>
    <dgm:cxn modelId="{018000F2-0E6C-4B5F-8A42-33AC9FD83EE9}" type="presParOf" srcId="{D3327023-7D72-4FB0-B764-3B5703038BCA}" destId="{FF36AC86-9E81-491F-951A-B3F6D4BE71FF}" srcOrd="0" destOrd="0" presId="urn:microsoft.com/office/officeart/2008/layout/PictureStrips"/>
    <dgm:cxn modelId="{812C371C-E388-4FBF-ACCF-D7EE47E71AA1}" type="presParOf" srcId="{FF36AC86-9E81-491F-951A-B3F6D4BE71FF}" destId="{963A2DEA-A0C7-48ED-A95C-51C41BF93717}" srcOrd="0" destOrd="0" presId="urn:microsoft.com/office/officeart/2008/layout/PictureStrips"/>
    <dgm:cxn modelId="{663DA7A1-4115-460E-88E2-2463C77D21B7}" type="presParOf" srcId="{FF36AC86-9E81-491F-951A-B3F6D4BE71FF}" destId="{0D37F905-4E02-4BF3-96A5-D9268AD523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44E4A8-6369-453B-A7AA-D36731853F3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2CED9C27-CDB9-4941-9785-21CCBE14E69C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1800"/>
            </a:spcAft>
          </a:pPr>
          <a:r>
            <a:rPr lang="es-PE" sz="2000" dirty="0">
              <a:latin typeface="Arial Narrow" pitchFamily="34" charset="0"/>
              <a:cs typeface="Arial" charset="0"/>
            </a:rPr>
            <a:t>Persona humana y su dignidad, como fin supremo de la sociedad  y del Estado. art 1°</a:t>
          </a:r>
          <a:endParaRPr lang="es-PE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3BA15941-6EA7-460F-AA0C-F233FFE81756}" type="parTrans" cxnId="{1E84DE0E-3F19-4882-BE25-642560F7FB04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A088383-D32E-48E4-A398-0D057B576BCB}" type="sibTrans" cxnId="{1E84DE0E-3F19-4882-BE25-642560F7FB04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EDBA3189-45CE-4163-B93D-582EAC8B9F8C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PE" sz="2000" dirty="0">
            <a:solidFill>
              <a:schemeClr val="tx1"/>
            </a:solidFill>
          </a:endParaRPr>
        </a:p>
      </dgm:t>
    </dgm:pt>
    <dgm:pt modelId="{29AFF66C-F141-4AAD-BDF0-53BD34018B21}" type="parTrans" cxnId="{F8E87495-EED6-4AC6-91EA-56C6BA42129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D325B5F-4038-40A1-86B8-CA266D16EAAF}" type="sibTrans" cxnId="{F8E87495-EED6-4AC6-91EA-56C6BA42129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54FCAE4-6918-47D5-8DFE-5FA2398BD6DD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1800"/>
            </a:spcAft>
          </a:pPr>
          <a:r>
            <a:rPr lang="es-PE" sz="2000" dirty="0">
              <a:latin typeface="Arial Narrow" pitchFamily="34" charset="0"/>
              <a:cs typeface="Times New Roman" pitchFamily="18" charset="0"/>
            </a:rPr>
            <a:t>D</a:t>
          </a:r>
          <a:r>
            <a:rPr lang="es-PE" sz="2000" dirty="0">
              <a:latin typeface="Arial Narrow" pitchFamily="34" charset="0"/>
              <a:cs typeface="Arial" charset="0"/>
            </a:rPr>
            <a:t>erecho a</a:t>
          </a:r>
          <a:r>
            <a:rPr lang="es-PE" sz="20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la vida, identidad, integridad moral, psíquica y física y a su desarrollo y bienestar</a:t>
          </a:r>
          <a:r>
            <a:rPr lang="es-PE" sz="2000" dirty="0">
              <a:latin typeface="Arial Narrow" pitchFamily="34" charset="0"/>
              <a:cs typeface="Arial" charset="0"/>
            </a:rPr>
            <a:t>. art 2° </a:t>
          </a:r>
          <a:r>
            <a:rPr lang="es-PE" sz="2000" dirty="0" err="1">
              <a:latin typeface="Arial Narrow" pitchFamily="34" charset="0"/>
              <a:cs typeface="Arial" charset="0"/>
            </a:rPr>
            <a:t>inc</a:t>
          </a:r>
          <a:r>
            <a:rPr lang="es-PE" sz="2000" dirty="0">
              <a:latin typeface="Arial Narrow" pitchFamily="34" charset="0"/>
              <a:cs typeface="Arial" charset="0"/>
            </a:rPr>
            <a:t> 1°</a:t>
          </a:r>
          <a:endParaRPr lang="es-PE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8F0ED410-E10F-4918-9FD4-E3E8A104E9E9}" type="parTrans" cxnId="{1E436C89-9D7E-4D83-B23A-15BE93FA2DD2}">
      <dgm:prSet/>
      <dgm:spPr/>
      <dgm:t>
        <a:bodyPr/>
        <a:lstStyle/>
        <a:p>
          <a:endParaRPr lang="es-PE"/>
        </a:p>
      </dgm:t>
    </dgm:pt>
    <dgm:pt modelId="{29E611AD-8DCE-40AA-B017-FCEE6FCBBD83}" type="sibTrans" cxnId="{1E436C89-9D7E-4D83-B23A-15BE93FA2DD2}">
      <dgm:prSet/>
      <dgm:spPr/>
      <dgm:t>
        <a:bodyPr/>
        <a:lstStyle/>
        <a:p>
          <a:endParaRPr lang="es-PE"/>
        </a:p>
      </dgm:t>
    </dgm:pt>
    <dgm:pt modelId="{2AF5D581-B718-477C-A6EF-6A05D985BB72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1800"/>
            </a:spcAft>
          </a:pPr>
          <a:r>
            <a:rPr lang="es-PE" sz="2000" dirty="0">
              <a:latin typeface="Arial Narrow" pitchFamily="34" charset="0"/>
              <a:cs typeface="Arial" charset="0"/>
            </a:rPr>
            <a:t>Derecho a la protección de su salud. art 7°</a:t>
          </a:r>
          <a:endParaRPr lang="es-PE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1B2966D8-F4AA-4436-9EDC-23DFAA70E0F9}" type="parTrans" cxnId="{E7050700-3E32-45DF-B0A2-D76CB9A964EE}">
      <dgm:prSet/>
      <dgm:spPr/>
      <dgm:t>
        <a:bodyPr/>
        <a:lstStyle/>
        <a:p>
          <a:endParaRPr lang="es-PE"/>
        </a:p>
      </dgm:t>
    </dgm:pt>
    <dgm:pt modelId="{A42B0A39-A798-4BAD-B8A1-74367CE5416D}" type="sibTrans" cxnId="{E7050700-3E32-45DF-B0A2-D76CB9A964EE}">
      <dgm:prSet/>
      <dgm:spPr/>
      <dgm:t>
        <a:bodyPr/>
        <a:lstStyle/>
        <a:p>
          <a:endParaRPr lang="es-PE"/>
        </a:p>
      </dgm:t>
    </dgm:pt>
    <dgm:pt modelId="{9B2E0060-2015-420D-8D58-976DDBB8CD1A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1800"/>
            </a:spcAft>
          </a:pPr>
          <a:r>
            <a:rPr lang="es-PE" sz="2000" dirty="0">
              <a:latin typeface="Arial Narrow" pitchFamily="34" charset="0"/>
              <a:cs typeface="Arial" charset="0"/>
            </a:rPr>
            <a:t>El Estado orienta y actúa áreas de empleo, salud, seguridad, servicios públicos e infraestructura. art 58 °</a:t>
          </a:r>
          <a:endParaRPr lang="es-PE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B462808C-E59F-4766-A6BE-CF33991FD3B1}" type="parTrans" cxnId="{A1EF9C97-153C-470B-982B-0D420BAE03C4}">
      <dgm:prSet/>
      <dgm:spPr/>
      <dgm:t>
        <a:bodyPr/>
        <a:lstStyle/>
        <a:p>
          <a:endParaRPr lang="es-PE"/>
        </a:p>
      </dgm:t>
    </dgm:pt>
    <dgm:pt modelId="{188A95DA-5FAD-4D25-BD60-C10C7462B13D}" type="sibTrans" cxnId="{A1EF9C97-153C-470B-982B-0D420BAE03C4}">
      <dgm:prSet/>
      <dgm:spPr/>
      <dgm:t>
        <a:bodyPr/>
        <a:lstStyle/>
        <a:p>
          <a:endParaRPr lang="es-PE"/>
        </a:p>
      </dgm:t>
    </dgm:pt>
    <dgm:pt modelId="{D3327023-7D72-4FB0-B764-3B5703038BCA}" type="pres">
      <dgm:prSet presAssocID="{C344E4A8-6369-453B-A7AA-D36731853F3A}" presName="Name0" presStyleCnt="0">
        <dgm:presLayoutVars>
          <dgm:dir/>
          <dgm:resizeHandles val="exact"/>
        </dgm:presLayoutVars>
      </dgm:prSet>
      <dgm:spPr/>
    </dgm:pt>
    <dgm:pt modelId="{FF36AC86-9E81-491F-951A-B3F6D4BE71FF}" type="pres">
      <dgm:prSet presAssocID="{EDBA3189-45CE-4163-B93D-582EAC8B9F8C}" presName="composite" presStyleCnt="0"/>
      <dgm:spPr/>
    </dgm:pt>
    <dgm:pt modelId="{963A2DEA-A0C7-48ED-A95C-51C41BF93717}" type="pres">
      <dgm:prSet presAssocID="{EDBA3189-45CE-4163-B93D-582EAC8B9F8C}" presName="rect1" presStyleLbl="trAlignAcc1" presStyleIdx="0" presStyleCnt="1" custScaleY="154863" custLinFactNeighborY="-64383">
        <dgm:presLayoutVars>
          <dgm:bulletEnabled val="1"/>
        </dgm:presLayoutVars>
      </dgm:prSet>
      <dgm:spPr/>
    </dgm:pt>
    <dgm:pt modelId="{0D37F905-4E02-4BF3-96A5-D9268AD523A8}" type="pres">
      <dgm:prSet presAssocID="{EDBA3189-45CE-4163-B93D-582EAC8B9F8C}" presName="rect2" presStyleLbl="fgImgPlace1" presStyleIdx="0" presStyleCnt="1" custLinFactNeighborX="-5485" custLinFactNeighborY="-91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E7050700-3E32-45DF-B0A2-D76CB9A964EE}" srcId="{EDBA3189-45CE-4163-B93D-582EAC8B9F8C}" destId="{2AF5D581-B718-477C-A6EF-6A05D985BB72}" srcOrd="2" destOrd="0" parTransId="{1B2966D8-F4AA-4436-9EDC-23DFAA70E0F9}" sibTransId="{A42B0A39-A798-4BAD-B8A1-74367CE5416D}"/>
    <dgm:cxn modelId="{76D6FE0C-0AEB-4E2A-B0FD-F2B8FBC581BF}" type="presOf" srcId="{2CED9C27-CDB9-4941-9785-21CCBE14E69C}" destId="{963A2DEA-A0C7-48ED-A95C-51C41BF93717}" srcOrd="0" destOrd="1" presId="urn:microsoft.com/office/officeart/2008/layout/PictureStrips"/>
    <dgm:cxn modelId="{1E84DE0E-3F19-4882-BE25-642560F7FB04}" srcId="{EDBA3189-45CE-4163-B93D-582EAC8B9F8C}" destId="{2CED9C27-CDB9-4941-9785-21CCBE14E69C}" srcOrd="0" destOrd="0" parTransId="{3BA15941-6EA7-460F-AA0C-F233FFE81756}" sibTransId="{AA088383-D32E-48E4-A398-0D057B576BCB}"/>
    <dgm:cxn modelId="{BEA19C47-9A15-4156-A489-39DFEC24B355}" type="presOf" srcId="{2AF5D581-B718-477C-A6EF-6A05D985BB72}" destId="{963A2DEA-A0C7-48ED-A95C-51C41BF93717}" srcOrd="0" destOrd="3" presId="urn:microsoft.com/office/officeart/2008/layout/PictureStrips"/>
    <dgm:cxn modelId="{1E436C89-9D7E-4D83-B23A-15BE93FA2DD2}" srcId="{EDBA3189-45CE-4163-B93D-582EAC8B9F8C}" destId="{654FCAE4-6918-47D5-8DFE-5FA2398BD6DD}" srcOrd="1" destOrd="0" parTransId="{8F0ED410-E10F-4918-9FD4-E3E8A104E9E9}" sibTransId="{29E611AD-8DCE-40AA-B017-FCEE6FCBBD83}"/>
    <dgm:cxn modelId="{F8E87495-EED6-4AC6-91EA-56C6BA42129E}" srcId="{C344E4A8-6369-453B-A7AA-D36731853F3A}" destId="{EDBA3189-45CE-4163-B93D-582EAC8B9F8C}" srcOrd="0" destOrd="0" parTransId="{29AFF66C-F141-4AAD-BDF0-53BD34018B21}" sibTransId="{BD325B5F-4038-40A1-86B8-CA266D16EAAF}"/>
    <dgm:cxn modelId="{A1EF9C97-153C-470B-982B-0D420BAE03C4}" srcId="{EDBA3189-45CE-4163-B93D-582EAC8B9F8C}" destId="{9B2E0060-2015-420D-8D58-976DDBB8CD1A}" srcOrd="3" destOrd="0" parTransId="{B462808C-E59F-4766-A6BE-CF33991FD3B1}" sibTransId="{188A95DA-5FAD-4D25-BD60-C10C7462B13D}"/>
    <dgm:cxn modelId="{79A971C4-BE35-4520-A485-8C7F66F5BAA6}" type="presOf" srcId="{9B2E0060-2015-420D-8D58-976DDBB8CD1A}" destId="{963A2DEA-A0C7-48ED-A95C-51C41BF93717}" srcOrd="0" destOrd="4" presId="urn:microsoft.com/office/officeart/2008/layout/PictureStrips"/>
    <dgm:cxn modelId="{55DEE8D3-D6E8-4642-A8EB-7A70D63015E4}" type="presOf" srcId="{C344E4A8-6369-453B-A7AA-D36731853F3A}" destId="{D3327023-7D72-4FB0-B764-3B5703038BCA}" srcOrd="0" destOrd="0" presId="urn:microsoft.com/office/officeart/2008/layout/PictureStrips"/>
    <dgm:cxn modelId="{73DE3EEF-4D02-44F1-A8D2-459057342442}" type="presOf" srcId="{654FCAE4-6918-47D5-8DFE-5FA2398BD6DD}" destId="{963A2DEA-A0C7-48ED-A95C-51C41BF93717}" srcOrd="0" destOrd="2" presId="urn:microsoft.com/office/officeart/2008/layout/PictureStrips"/>
    <dgm:cxn modelId="{64C472F1-8344-4DD6-BAB0-FF72F6D258CE}" type="presOf" srcId="{EDBA3189-45CE-4163-B93D-582EAC8B9F8C}" destId="{963A2DEA-A0C7-48ED-A95C-51C41BF93717}" srcOrd="0" destOrd="0" presId="urn:microsoft.com/office/officeart/2008/layout/PictureStrips"/>
    <dgm:cxn modelId="{E40FD031-5E6C-4906-B39D-EE9F7C9379FA}" type="presParOf" srcId="{D3327023-7D72-4FB0-B764-3B5703038BCA}" destId="{FF36AC86-9E81-491F-951A-B3F6D4BE71FF}" srcOrd="0" destOrd="0" presId="urn:microsoft.com/office/officeart/2008/layout/PictureStrips"/>
    <dgm:cxn modelId="{6E672982-37C6-4426-B13B-FA52C2B5FCD1}" type="presParOf" srcId="{FF36AC86-9E81-491F-951A-B3F6D4BE71FF}" destId="{963A2DEA-A0C7-48ED-A95C-51C41BF93717}" srcOrd="0" destOrd="0" presId="urn:microsoft.com/office/officeart/2008/layout/PictureStrips"/>
    <dgm:cxn modelId="{43E1EC5D-39EA-4A85-8AE5-765D5D985439}" type="presParOf" srcId="{FF36AC86-9E81-491F-951A-B3F6D4BE71FF}" destId="{0D37F905-4E02-4BF3-96A5-D9268AD523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4E4A8-6369-453B-A7AA-D36731853F3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DBA3189-45CE-4163-B93D-582EAC8B9F8C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000099"/>
              </a:solidFill>
              <a:latin typeface="Arial Narrow" pitchFamily="34" charset="0"/>
            </a:rPr>
            <a:t>Costo anual de los accidentes de trabajo y enfermedades relacionadas con el trabajo</a:t>
          </a: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C00000"/>
              </a:solidFill>
              <a:latin typeface="Arial Narrow" pitchFamily="34" charset="0"/>
            </a:rPr>
            <a:t>4% PBI Mundial</a:t>
          </a: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C00000"/>
              </a:solidFill>
              <a:latin typeface="Arial Narrow" pitchFamily="34" charset="0"/>
            </a:rPr>
            <a:t>US$M 1’251,353</a:t>
          </a:r>
          <a:endParaRPr lang="es-ES" sz="2400" b="0" dirty="0">
            <a:solidFill>
              <a:srgbClr val="000099"/>
            </a:solidFill>
            <a:latin typeface="Arial Narrow" pitchFamily="34" charset="0"/>
          </a:endParaRP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000099"/>
              </a:solidFill>
              <a:latin typeface="Arial Narrow" pitchFamily="34" charset="0"/>
            </a:rPr>
            <a:t>Cada Año:</a:t>
          </a: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000099"/>
              </a:solidFill>
              <a:latin typeface="Arial Narrow" pitchFamily="34" charset="0"/>
            </a:rPr>
            <a:t>2M Accidentes Mortales</a:t>
          </a: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000099"/>
              </a:solidFill>
              <a:latin typeface="Arial Narrow" pitchFamily="34" charset="0"/>
            </a:rPr>
            <a:t>160M Enfermedades Ocupacionales</a:t>
          </a:r>
        </a:p>
        <a:p>
          <a:pPr algn="just">
            <a:lnSpc>
              <a:spcPct val="100000"/>
            </a:lnSpc>
          </a:pPr>
          <a:r>
            <a:rPr lang="es-ES" sz="2400" b="0" dirty="0">
              <a:solidFill>
                <a:srgbClr val="000099"/>
              </a:solidFill>
              <a:latin typeface="Arial Narrow" pitchFamily="34" charset="0"/>
            </a:rPr>
            <a:t>440.000 muertes atribuibles a sustancias peligrosas.</a:t>
          </a:r>
          <a:endParaRPr lang="es-PE" sz="2400" b="0" dirty="0"/>
        </a:p>
      </dgm:t>
    </dgm:pt>
    <dgm:pt modelId="{29AFF66C-F141-4AAD-BDF0-53BD34018B21}" type="parTrans" cxnId="{F8E87495-EED6-4AC6-91EA-56C6BA42129E}">
      <dgm:prSet/>
      <dgm:spPr/>
      <dgm:t>
        <a:bodyPr/>
        <a:lstStyle/>
        <a:p>
          <a:endParaRPr lang="es-PE"/>
        </a:p>
      </dgm:t>
    </dgm:pt>
    <dgm:pt modelId="{BD325B5F-4038-40A1-86B8-CA266D16EAAF}" type="sibTrans" cxnId="{F8E87495-EED6-4AC6-91EA-56C6BA42129E}">
      <dgm:prSet/>
      <dgm:spPr/>
      <dgm:t>
        <a:bodyPr/>
        <a:lstStyle/>
        <a:p>
          <a:endParaRPr lang="es-PE"/>
        </a:p>
      </dgm:t>
    </dgm:pt>
    <dgm:pt modelId="{D3327023-7D72-4FB0-B764-3B5703038BCA}" type="pres">
      <dgm:prSet presAssocID="{C344E4A8-6369-453B-A7AA-D36731853F3A}" presName="Name0" presStyleCnt="0">
        <dgm:presLayoutVars>
          <dgm:dir/>
          <dgm:resizeHandles val="exact"/>
        </dgm:presLayoutVars>
      </dgm:prSet>
      <dgm:spPr/>
    </dgm:pt>
    <dgm:pt modelId="{FF36AC86-9E81-491F-951A-B3F6D4BE71FF}" type="pres">
      <dgm:prSet presAssocID="{EDBA3189-45CE-4163-B93D-582EAC8B9F8C}" presName="composite" presStyleCnt="0"/>
      <dgm:spPr/>
    </dgm:pt>
    <dgm:pt modelId="{963A2DEA-A0C7-48ED-A95C-51C41BF93717}" type="pres">
      <dgm:prSet presAssocID="{EDBA3189-45CE-4163-B93D-582EAC8B9F8C}" presName="rect1" presStyleLbl="trAlignAcc1" presStyleIdx="0" presStyleCnt="1" custScaleX="115727" custScaleY="183983" custLinFactNeighborX="-775" custLinFactNeighborY="76">
        <dgm:presLayoutVars>
          <dgm:bulletEnabled val="1"/>
        </dgm:presLayoutVars>
      </dgm:prSet>
      <dgm:spPr/>
    </dgm:pt>
    <dgm:pt modelId="{0D37F905-4E02-4BF3-96A5-D9268AD523A8}" type="pres">
      <dgm:prSet presAssocID="{EDBA3189-45CE-4163-B93D-582EAC8B9F8C}" presName="rect2" presStyleLbl="fgImgPlace1" presStyleIdx="0" presStyleCnt="1" custLinFactNeighborX="-66420" custLinFactNeighborY="-738"/>
      <dgm:spPr/>
    </dgm:pt>
  </dgm:ptLst>
  <dgm:cxnLst>
    <dgm:cxn modelId="{F1665B13-C499-4262-B7B4-1E21944A36D5}" type="presOf" srcId="{EDBA3189-45CE-4163-B93D-582EAC8B9F8C}" destId="{963A2DEA-A0C7-48ED-A95C-51C41BF93717}" srcOrd="0" destOrd="0" presId="urn:microsoft.com/office/officeart/2008/layout/PictureStrips"/>
    <dgm:cxn modelId="{F8E87495-EED6-4AC6-91EA-56C6BA42129E}" srcId="{C344E4A8-6369-453B-A7AA-D36731853F3A}" destId="{EDBA3189-45CE-4163-B93D-582EAC8B9F8C}" srcOrd="0" destOrd="0" parTransId="{29AFF66C-F141-4AAD-BDF0-53BD34018B21}" sibTransId="{BD325B5F-4038-40A1-86B8-CA266D16EAAF}"/>
    <dgm:cxn modelId="{A14819B6-3147-4245-8E27-B5B2D3AEF99B}" type="presOf" srcId="{C344E4A8-6369-453B-A7AA-D36731853F3A}" destId="{D3327023-7D72-4FB0-B764-3B5703038BCA}" srcOrd="0" destOrd="0" presId="urn:microsoft.com/office/officeart/2008/layout/PictureStrips"/>
    <dgm:cxn modelId="{0CF1D6F7-1ED6-4785-9B09-035F726CCD86}" type="presParOf" srcId="{D3327023-7D72-4FB0-B764-3B5703038BCA}" destId="{FF36AC86-9E81-491F-951A-B3F6D4BE71FF}" srcOrd="0" destOrd="0" presId="urn:microsoft.com/office/officeart/2008/layout/PictureStrips"/>
    <dgm:cxn modelId="{35D47031-C4CD-4298-A09C-B1874A9B6C3A}" type="presParOf" srcId="{FF36AC86-9E81-491F-951A-B3F6D4BE71FF}" destId="{963A2DEA-A0C7-48ED-A95C-51C41BF93717}" srcOrd="0" destOrd="0" presId="urn:microsoft.com/office/officeart/2008/layout/PictureStrips"/>
    <dgm:cxn modelId="{97CA7864-DE89-42D3-A5FA-427758F43417}" type="presParOf" srcId="{FF36AC86-9E81-491F-951A-B3F6D4BE71FF}" destId="{0D37F905-4E02-4BF3-96A5-D9268AD523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340972-E791-4DEE-8511-1E5CFD4207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colorful" phldr="1"/>
      <dgm:spPr/>
      <dgm:t>
        <a:bodyPr/>
        <a:lstStyle/>
        <a:p>
          <a:endParaRPr lang="es-PE"/>
        </a:p>
      </dgm:t>
    </dgm:pt>
    <dgm:pt modelId="{0318E60F-4711-4B6B-AF63-CC38C3D7AC91}">
      <dgm:prSet phldrT="[Texto]" custT="1"/>
      <dgm:spPr/>
      <dgm:t>
        <a:bodyPr/>
        <a:lstStyle/>
        <a:p>
          <a:r>
            <a:rPr lang="es-MX" sz="2000" dirty="0">
              <a:latin typeface="Arial Narrow" pitchFamily="34" charset="0"/>
            </a:rPr>
            <a:t>Asegurar un lugar de trabajo libre de riesgos a la seguridad y salud del trabajador.</a:t>
          </a:r>
          <a:endParaRPr lang="es-PE" sz="2000" dirty="0">
            <a:latin typeface="Arial Narrow" pitchFamily="34" charset="0"/>
          </a:endParaRPr>
        </a:p>
      </dgm:t>
    </dgm:pt>
    <dgm:pt modelId="{654696E3-C017-4E9E-86F3-29D36D6198B2}" type="parTrans" cxnId="{0CD2DDDA-83D9-4E95-BBBC-3A070EA1B6DB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025C2DB8-9212-43B1-B1E0-A9529F1A3554}" type="sibTrans" cxnId="{0CD2DDDA-83D9-4E95-BBBC-3A070EA1B6DB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A5BDDD9C-21BB-4AF2-AA79-5F0286EE79F1}">
      <dgm:prSet phldrT="[Texto]" custT="1"/>
      <dgm:spPr/>
      <dgm:t>
        <a:bodyPr/>
        <a:lstStyle/>
        <a:p>
          <a:r>
            <a:rPr lang="es-MX" sz="2000" dirty="0">
              <a:latin typeface="Arial Narrow" pitchFamily="34" charset="0"/>
            </a:rPr>
            <a:t>Aplicar una cultura de prevención.</a:t>
          </a:r>
          <a:endParaRPr lang="es-PE" sz="2000" dirty="0">
            <a:latin typeface="Arial Narrow" pitchFamily="34" charset="0"/>
          </a:endParaRPr>
        </a:p>
      </dgm:t>
    </dgm:pt>
    <dgm:pt modelId="{FD3EB638-5961-423C-9BD7-F28718FEE5A7}" type="parTrans" cxnId="{F3B0626A-07C4-4E17-87A4-B7EC9519D54D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8C8C0BF2-92F6-4F4B-ABD6-1E9D1FC81AC4}" type="sibTrans" cxnId="{F3B0626A-07C4-4E17-87A4-B7EC9519D54D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EEFB7C42-20DB-48F1-8D1B-1229DEC5535A}">
      <dgm:prSet phldrT="[Texto]" custT="1"/>
      <dgm:spPr/>
      <dgm:t>
        <a:bodyPr/>
        <a:lstStyle/>
        <a:p>
          <a:r>
            <a:rPr lang="es-MX" sz="2000" dirty="0">
              <a:latin typeface="Arial Narrow" pitchFamily="34" charset="0"/>
            </a:rPr>
            <a:t>Cumplir con la normativa legal en materia de seguridad y salud en el trabajo.</a:t>
          </a:r>
          <a:endParaRPr lang="es-PE" sz="2000" dirty="0">
            <a:latin typeface="Arial Narrow" pitchFamily="34" charset="0"/>
          </a:endParaRPr>
        </a:p>
      </dgm:t>
    </dgm:pt>
    <dgm:pt modelId="{F4458A05-7BD7-462C-8916-4B808CC95976}" type="parTrans" cxnId="{456C31BA-BD10-4F8D-BFAC-09E217D65232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B5733256-5867-4A0B-9310-427CC6BC113E}" type="sibTrans" cxnId="{456C31BA-BD10-4F8D-BFAC-09E217D65232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4E0CF37F-27A2-43F6-A23A-32EFF2CC1BCE}" type="pres">
      <dgm:prSet presAssocID="{E9340972-E791-4DEE-8511-1E5CFD4207D0}" presName="Name0" presStyleCnt="0">
        <dgm:presLayoutVars>
          <dgm:dir/>
          <dgm:resizeHandles val="exact"/>
        </dgm:presLayoutVars>
      </dgm:prSet>
      <dgm:spPr/>
    </dgm:pt>
    <dgm:pt modelId="{5D5D210D-EA45-463A-A333-2B2631BA36F8}" type="pres">
      <dgm:prSet presAssocID="{0318E60F-4711-4B6B-AF63-CC38C3D7AC91}" presName="composite" presStyleCnt="0"/>
      <dgm:spPr/>
    </dgm:pt>
    <dgm:pt modelId="{0B3536AF-9E00-4772-AAA5-0DD67DFC5E0E}" type="pres">
      <dgm:prSet presAssocID="{0318E60F-4711-4B6B-AF63-CC38C3D7AC91}" presName="rect1" presStyleLbl="trAlignAcc1" presStyleIdx="0" presStyleCnt="3" custScaleX="172063">
        <dgm:presLayoutVars>
          <dgm:bulletEnabled val="1"/>
        </dgm:presLayoutVars>
      </dgm:prSet>
      <dgm:spPr/>
    </dgm:pt>
    <dgm:pt modelId="{B9AB3D75-299B-40A7-8E19-DEDF7718197D}" type="pres">
      <dgm:prSet presAssocID="{0318E60F-4711-4B6B-AF63-CC38C3D7AC91}" presName="rect2" presStyleLbl="fgImgPlace1" presStyleIdx="0" presStyleCnt="3" custLinFactX="-62121" custLinFactNeighborX="-100000"/>
      <dgm:spPr/>
    </dgm:pt>
    <dgm:pt modelId="{3E9DCD55-7E60-4585-84A4-926AFEF696F7}" type="pres">
      <dgm:prSet presAssocID="{025C2DB8-9212-43B1-B1E0-A9529F1A3554}" presName="sibTrans" presStyleCnt="0"/>
      <dgm:spPr/>
    </dgm:pt>
    <dgm:pt modelId="{1ECAB41B-1501-4911-99FB-405FC91C0463}" type="pres">
      <dgm:prSet presAssocID="{A5BDDD9C-21BB-4AF2-AA79-5F0286EE79F1}" presName="composite" presStyleCnt="0"/>
      <dgm:spPr/>
    </dgm:pt>
    <dgm:pt modelId="{DF1CDDF8-84F4-4B37-AB80-CB85C8D2F8FF}" type="pres">
      <dgm:prSet presAssocID="{A5BDDD9C-21BB-4AF2-AA79-5F0286EE79F1}" presName="rect1" presStyleLbl="trAlignAcc1" presStyleIdx="1" presStyleCnt="3" custScaleX="172063">
        <dgm:presLayoutVars>
          <dgm:bulletEnabled val="1"/>
        </dgm:presLayoutVars>
      </dgm:prSet>
      <dgm:spPr/>
    </dgm:pt>
    <dgm:pt modelId="{F51B273A-9EE3-4A17-A055-62FD5255A566}" type="pres">
      <dgm:prSet presAssocID="{A5BDDD9C-21BB-4AF2-AA79-5F0286EE79F1}" presName="rect2" presStyleLbl="fgImgPlace1" presStyleIdx="1" presStyleCnt="3" custLinFactX="-62287" custLinFactNeighborX="-100000"/>
      <dgm:spPr/>
    </dgm:pt>
    <dgm:pt modelId="{5B0C873B-B16B-4499-B669-B7B44E23CA65}" type="pres">
      <dgm:prSet presAssocID="{8C8C0BF2-92F6-4F4B-ABD6-1E9D1FC81AC4}" presName="sibTrans" presStyleCnt="0"/>
      <dgm:spPr/>
    </dgm:pt>
    <dgm:pt modelId="{E44F5C3F-2CAD-4544-AA39-73A059C36255}" type="pres">
      <dgm:prSet presAssocID="{EEFB7C42-20DB-48F1-8D1B-1229DEC5535A}" presName="composite" presStyleCnt="0"/>
      <dgm:spPr/>
    </dgm:pt>
    <dgm:pt modelId="{539D61E1-AA21-465A-9B5A-8368BA1E319B}" type="pres">
      <dgm:prSet presAssocID="{EEFB7C42-20DB-48F1-8D1B-1229DEC5535A}" presName="rect1" presStyleLbl="trAlignAcc1" presStyleIdx="2" presStyleCnt="3" custScaleX="172063">
        <dgm:presLayoutVars>
          <dgm:bulletEnabled val="1"/>
        </dgm:presLayoutVars>
      </dgm:prSet>
      <dgm:spPr/>
    </dgm:pt>
    <dgm:pt modelId="{DC9EFC87-59C0-4C9E-A0CE-A28DA6938FD1}" type="pres">
      <dgm:prSet presAssocID="{EEFB7C42-20DB-48F1-8D1B-1229DEC5535A}" presName="rect2" presStyleLbl="fgImgPlace1" presStyleIdx="2" presStyleCnt="3" custLinFactX="-62121" custLinFactNeighborX="-100000"/>
      <dgm:spPr/>
    </dgm:pt>
  </dgm:ptLst>
  <dgm:cxnLst>
    <dgm:cxn modelId="{B286382C-70A5-4927-B108-15B138CE451E}" type="presOf" srcId="{0318E60F-4711-4B6B-AF63-CC38C3D7AC91}" destId="{0B3536AF-9E00-4772-AAA5-0DD67DFC5E0E}" srcOrd="0" destOrd="0" presId="urn:microsoft.com/office/officeart/2008/layout/PictureStrips"/>
    <dgm:cxn modelId="{F3B0626A-07C4-4E17-87A4-B7EC9519D54D}" srcId="{E9340972-E791-4DEE-8511-1E5CFD4207D0}" destId="{A5BDDD9C-21BB-4AF2-AA79-5F0286EE79F1}" srcOrd="1" destOrd="0" parTransId="{FD3EB638-5961-423C-9BD7-F28718FEE5A7}" sibTransId="{8C8C0BF2-92F6-4F4B-ABD6-1E9D1FC81AC4}"/>
    <dgm:cxn modelId="{D5FBB756-1786-4206-B345-790B6EFEFC30}" type="presOf" srcId="{EEFB7C42-20DB-48F1-8D1B-1229DEC5535A}" destId="{539D61E1-AA21-465A-9B5A-8368BA1E319B}" srcOrd="0" destOrd="0" presId="urn:microsoft.com/office/officeart/2008/layout/PictureStrips"/>
    <dgm:cxn modelId="{B429FB7C-9343-4C5C-8670-D8CAF62C6E53}" type="presOf" srcId="{E9340972-E791-4DEE-8511-1E5CFD4207D0}" destId="{4E0CF37F-27A2-43F6-A23A-32EFF2CC1BCE}" srcOrd="0" destOrd="0" presId="urn:microsoft.com/office/officeart/2008/layout/PictureStrips"/>
    <dgm:cxn modelId="{456C31BA-BD10-4F8D-BFAC-09E217D65232}" srcId="{E9340972-E791-4DEE-8511-1E5CFD4207D0}" destId="{EEFB7C42-20DB-48F1-8D1B-1229DEC5535A}" srcOrd="2" destOrd="0" parTransId="{F4458A05-7BD7-462C-8916-4B808CC95976}" sibTransId="{B5733256-5867-4A0B-9310-427CC6BC113E}"/>
    <dgm:cxn modelId="{E19BFDCD-BEC5-4AB1-92DD-4D12901A53CB}" type="presOf" srcId="{A5BDDD9C-21BB-4AF2-AA79-5F0286EE79F1}" destId="{DF1CDDF8-84F4-4B37-AB80-CB85C8D2F8FF}" srcOrd="0" destOrd="0" presId="urn:microsoft.com/office/officeart/2008/layout/PictureStrips"/>
    <dgm:cxn modelId="{0CD2DDDA-83D9-4E95-BBBC-3A070EA1B6DB}" srcId="{E9340972-E791-4DEE-8511-1E5CFD4207D0}" destId="{0318E60F-4711-4B6B-AF63-CC38C3D7AC91}" srcOrd="0" destOrd="0" parTransId="{654696E3-C017-4E9E-86F3-29D36D6198B2}" sibTransId="{025C2DB8-9212-43B1-B1E0-A9529F1A3554}"/>
    <dgm:cxn modelId="{62B4C9AB-003F-4562-8895-D214080F3F93}" type="presParOf" srcId="{4E0CF37F-27A2-43F6-A23A-32EFF2CC1BCE}" destId="{5D5D210D-EA45-463A-A333-2B2631BA36F8}" srcOrd="0" destOrd="0" presId="urn:microsoft.com/office/officeart/2008/layout/PictureStrips"/>
    <dgm:cxn modelId="{2DD6880A-2E03-4AFB-BCFE-F923FADB97DA}" type="presParOf" srcId="{5D5D210D-EA45-463A-A333-2B2631BA36F8}" destId="{0B3536AF-9E00-4772-AAA5-0DD67DFC5E0E}" srcOrd="0" destOrd="0" presId="urn:microsoft.com/office/officeart/2008/layout/PictureStrips"/>
    <dgm:cxn modelId="{EECF80AD-7A8A-4554-8892-F6D1A4A0CBB4}" type="presParOf" srcId="{5D5D210D-EA45-463A-A333-2B2631BA36F8}" destId="{B9AB3D75-299B-40A7-8E19-DEDF7718197D}" srcOrd="1" destOrd="0" presId="urn:microsoft.com/office/officeart/2008/layout/PictureStrips"/>
    <dgm:cxn modelId="{C013AF80-D97D-4D2F-9898-11E6C7397151}" type="presParOf" srcId="{4E0CF37F-27A2-43F6-A23A-32EFF2CC1BCE}" destId="{3E9DCD55-7E60-4585-84A4-926AFEF696F7}" srcOrd="1" destOrd="0" presId="urn:microsoft.com/office/officeart/2008/layout/PictureStrips"/>
    <dgm:cxn modelId="{63A8EF4D-E38D-454D-B29D-7CAB4B59BF5F}" type="presParOf" srcId="{4E0CF37F-27A2-43F6-A23A-32EFF2CC1BCE}" destId="{1ECAB41B-1501-4911-99FB-405FC91C0463}" srcOrd="2" destOrd="0" presId="urn:microsoft.com/office/officeart/2008/layout/PictureStrips"/>
    <dgm:cxn modelId="{8975CE31-CB73-41EC-9157-4AEC9FE11C3E}" type="presParOf" srcId="{1ECAB41B-1501-4911-99FB-405FC91C0463}" destId="{DF1CDDF8-84F4-4B37-AB80-CB85C8D2F8FF}" srcOrd="0" destOrd="0" presId="urn:microsoft.com/office/officeart/2008/layout/PictureStrips"/>
    <dgm:cxn modelId="{8B0DD16D-64C4-4841-88DA-10B678292D1E}" type="presParOf" srcId="{1ECAB41B-1501-4911-99FB-405FC91C0463}" destId="{F51B273A-9EE3-4A17-A055-62FD5255A566}" srcOrd="1" destOrd="0" presId="urn:microsoft.com/office/officeart/2008/layout/PictureStrips"/>
    <dgm:cxn modelId="{995A0629-68EB-4A27-8A34-8B4428EFFE7C}" type="presParOf" srcId="{4E0CF37F-27A2-43F6-A23A-32EFF2CC1BCE}" destId="{5B0C873B-B16B-4499-B669-B7B44E23CA65}" srcOrd="3" destOrd="0" presId="urn:microsoft.com/office/officeart/2008/layout/PictureStrips"/>
    <dgm:cxn modelId="{2718576D-207D-4FCF-83E0-A7884FEF66D7}" type="presParOf" srcId="{4E0CF37F-27A2-43F6-A23A-32EFF2CC1BCE}" destId="{E44F5C3F-2CAD-4544-AA39-73A059C36255}" srcOrd="4" destOrd="0" presId="urn:microsoft.com/office/officeart/2008/layout/PictureStrips"/>
    <dgm:cxn modelId="{90665941-42D3-4590-A737-6CA45A442F83}" type="presParOf" srcId="{E44F5C3F-2CAD-4544-AA39-73A059C36255}" destId="{539D61E1-AA21-465A-9B5A-8368BA1E319B}" srcOrd="0" destOrd="0" presId="urn:microsoft.com/office/officeart/2008/layout/PictureStrips"/>
    <dgm:cxn modelId="{D89B1D20-3666-486A-9089-2DB6D263254D}" type="presParOf" srcId="{E44F5C3F-2CAD-4544-AA39-73A059C36255}" destId="{DC9EFC87-59C0-4C9E-A0CE-A28DA6938F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41D809-9DCC-42BF-99A7-E0624DFD8B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C563B934-F8BA-4923-AEAD-8F22864AC77A}">
      <dgm:prSet phldrT="[Texto]"/>
      <dgm:spPr/>
      <dgm:t>
        <a:bodyPr/>
        <a:lstStyle/>
        <a:p>
          <a:r>
            <a:rPr lang="es-MX" dirty="0"/>
            <a:t>Para la empresa</a:t>
          </a:r>
          <a:endParaRPr lang="es-PE" dirty="0"/>
        </a:p>
      </dgm:t>
    </dgm:pt>
    <dgm:pt modelId="{F7D45F5E-D0FA-499A-A9FD-F4DF495F4B20}" type="parTrans" cxnId="{5D737970-18C2-47C1-8F22-2705D729D502}">
      <dgm:prSet/>
      <dgm:spPr/>
      <dgm:t>
        <a:bodyPr/>
        <a:lstStyle/>
        <a:p>
          <a:endParaRPr lang="es-PE"/>
        </a:p>
      </dgm:t>
    </dgm:pt>
    <dgm:pt modelId="{55A418E2-AE6B-4908-A588-BF879621EF4D}" type="sibTrans" cxnId="{5D737970-18C2-47C1-8F22-2705D729D502}">
      <dgm:prSet/>
      <dgm:spPr/>
      <dgm:t>
        <a:bodyPr/>
        <a:lstStyle/>
        <a:p>
          <a:endParaRPr lang="es-PE"/>
        </a:p>
      </dgm:t>
    </dgm:pt>
    <dgm:pt modelId="{515EE89D-5C2E-45A9-9C3A-504E140B5FDE}">
      <dgm:prSet phldrT="[Texto]"/>
      <dgm:spPr/>
      <dgm:t>
        <a:bodyPr/>
        <a:lstStyle/>
        <a:p>
          <a:r>
            <a:rPr lang="es-MX" dirty="0"/>
            <a:t>Para el trabajador</a:t>
          </a:r>
          <a:endParaRPr lang="es-PE" dirty="0"/>
        </a:p>
      </dgm:t>
    </dgm:pt>
    <dgm:pt modelId="{6D619063-AD57-44B5-8959-C9AC67CA04C9}" type="parTrans" cxnId="{90AFDB74-4BD5-478D-A9B1-12349095D359}">
      <dgm:prSet/>
      <dgm:spPr/>
      <dgm:t>
        <a:bodyPr/>
        <a:lstStyle/>
        <a:p>
          <a:endParaRPr lang="es-PE"/>
        </a:p>
      </dgm:t>
    </dgm:pt>
    <dgm:pt modelId="{95A127F5-5DB5-4B53-829C-E76FEF6417F4}" type="sibTrans" cxnId="{90AFDB74-4BD5-478D-A9B1-12349095D359}">
      <dgm:prSet/>
      <dgm:spPr/>
      <dgm:t>
        <a:bodyPr/>
        <a:lstStyle/>
        <a:p>
          <a:endParaRPr lang="es-PE"/>
        </a:p>
      </dgm:t>
    </dgm:pt>
    <dgm:pt modelId="{4C5F0395-03F3-417B-A295-7943BAF88E8F}">
      <dgm:prSet phldrT="[Texto]"/>
      <dgm:spPr/>
      <dgm:t>
        <a:bodyPr/>
        <a:lstStyle/>
        <a:p>
          <a:r>
            <a:rPr lang="es-MX" dirty="0"/>
            <a:t>Para el estado</a:t>
          </a:r>
          <a:endParaRPr lang="es-PE" dirty="0"/>
        </a:p>
      </dgm:t>
    </dgm:pt>
    <dgm:pt modelId="{EE8C15CB-EFF5-4412-B76C-B7EB3122F38A}" type="parTrans" cxnId="{8AE4D6E2-B139-42F5-86F5-906128EA8E24}">
      <dgm:prSet/>
      <dgm:spPr/>
      <dgm:t>
        <a:bodyPr/>
        <a:lstStyle/>
        <a:p>
          <a:endParaRPr lang="es-PE"/>
        </a:p>
      </dgm:t>
    </dgm:pt>
    <dgm:pt modelId="{D623BB45-D7A7-4847-A8FF-6A2E9A5FA4DA}" type="sibTrans" cxnId="{8AE4D6E2-B139-42F5-86F5-906128EA8E24}">
      <dgm:prSet/>
      <dgm:spPr/>
      <dgm:t>
        <a:bodyPr/>
        <a:lstStyle/>
        <a:p>
          <a:endParaRPr lang="es-PE"/>
        </a:p>
      </dgm:t>
    </dgm:pt>
    <dgm:pt modelId="{3F460B47-0BE6-4C88-8673-CF30401806C7}">
      <dgm:prSet phldrT="[Texto]"/>
      <dgm:spPr/>
      <dgm:t>
        <a:bodyPr/>
        <a:lstStyle/>
        <a:p>
          <a:r>
            <a:rPr lang="es-MX" dirty="0"/>
            <a:t>Para la sociedad</a:t>
          </a:r>
          <a:endParaRPr lang="es-PE" dirty="0"/>
        </a:p>
      </dgm:t>
    </dgm:pt>
    <dgm:pt modelId="{E485C060-8669-4654-943D-7CCC86995FA4}" type="parTrans" cxnId="{83211D2B-D802-46DA-B29A-7FB50E67B201}">
      <dgm:prSet/>
      <dgm:spPr/>
      <dgm:t>
        <a:bodyPr/>
        <a:lstStyle/>
        <a:p>
          <a:endParaRPr lang="es-PE"/>
        </a:p>
      </dgm:t>
    </dgm:pt>
    <dgm:pt modelId="{64462F64-E858-4D0A-B38D-7AE12DC288F6}" type="sibTrans" cxnId="{83211D2B-D802-46DA-B29A-7FB50E67B201}">
      <dgm:prSet/>
      <dgm:spPr/>
      <dgm:t>
        <a:bodyPr/>
        <a:lstStyle/>
        <a:p>
          <a:endParaRPr lang="es-PE"/>
        </a:p>
      </dgm:t>
    </dgm:pt>
    <dgm:pt modelId="{7C82ED80-B741-427A-AC95-B8AC82E038D1}" type="pres">
      <dgm:prSet presAssocID="{E841D809-9DCC-42BF-99A7-E0624DFD8B10}" presName="linear" presStyleCnt="0">
        <dgm:presLayoutVars>
          <dgm:dir/>
          <dgm:animLvl val="lvl"/>
          <dgm:resizeHandles val="exact"/>
        </dgm:presLayoutVars>
      </dgm:prSet>
      <dgm:spPr/>
    </dgm:pt>
    <dgm:pt modelId="{D38DC664-6BA3-4F93-9A23-BECD8D97145F}" type="pres">
      <dgm:prSet presAssocID="{C563B934-F8BA-4923-AEAD-8F22864AC77A}" presName="parentLin" presStyleCnt="0"/>
      <dgm:spPr/>
    </dgm:pt>
    <dgm:pt modelId="{4F580637-B6AD-450B-A456-A456FD1CC6C1}" type="pres">
      <dgm:prSet presAssocID="{C563B934-F8BA-4923-AEAD-8F22864AC77A}" presName="parentLeftMargin" presStyleLbl="node1" presStyleIdx="0" presStyleCnt="4"/>
      <dgm:spPr/>
    </dgm:pt>
    <dgm:pt modelId="{23D6EAA3-D980-4B9D-B356-9821639553A1}" type="pres">
      <dgm:prSet presAssocID="{C563B934-F8BA-4923-AEAD-8F22864AC7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A1704E-1EAB-40A8-9F34-0C136C16EDED}" type="pres">
      <dgm:prSet presAssocID="{C563B934-F8BA-4923-AEAD-8F22864AC77A}" presName="negativeSpace" presStyleCnt="0"/>
      <dgm:spPr/>
    </dgm:pt>
    <dgm:pt modelId="{888DF80A-7972-44FA-8AFC-DC4E8706FE9B}" type="pres">
      <dgm:prSet presAssocID="{C563B934-F8BA-4923-AEAD-8F22864AC77A}" presName="childText" presStyleLbl="conFgAcc1" presStyleIdx="0" presStyleCnt="4">
        <dgm:presLayoutVars>
          <dgm:bulletEnabled val="1"/>
        </dgm:presLayoutVars>
      </dgm:prSet>
      <dgm:spPr/>
    </dgm:pt>
    <dgm:pt modelId="{C89AFA8B-5370-47AD-85B5-BC19BDE23C2C}" type="pres">
      <dgm:prSet presAssocID="{55A418E2-AE6B-4908-A588-BF879621EF4D}" presName="spaceBetweenRectangles" presStyleCnt="0"/>
      <dgm:spPr/>
    </dgm:pt>
    <dgm:pt modelId="{214BB2FF-CAAA-4555-8845-8F3DDDEBB1CD}" type="pres">
      <dgm:prSet presAssocID="{515EE89D-5C2E-45A9-9C3A-504E140B5FDE}" presName="parentLin" presStyleCnt="0"/>
      <dgm:spPr/>
    </dgm:pt>
    <dgm:pt modelId="{3A6BBB09-5F3D-49A9-B771-79CDA4747FF0}" type="pres">
      <dgm:prSet presAssocID="{515EE89D-5C2E-45A9-9C3A-504E140B5FDE}" presName="parentLeftMargin" presStyleLbl="node1" presStyleIdx="0" presStyleCnt="4"/>
      <dgm:spPr/>
    </dgm:pt>
    <dgm:pt modelId="{2975843A-78F0-4E25-B408-DA7FDD6DDBFB}" type="pres">
      <dgm:prSet presAssocID="{515EE89D-5C2E-45A9-9C3A-504E140B5F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06FAD0-4092-4437-9463-B2AA7CCFA2F4}" type="pres">
      <dgm:prSet presAssocID="{515EE89D-5C2E-45A9-9C3A-504E140B5FDE}" presName="negativeSpace" presStyleCnt="0"/>
      <dgm:spPr/>
    </dgm:pt>
    <dgm:pt modelId="{BB4056B5-AF76-41C4-9531-7290F2212EB4}" type="pres">
      <dgm:prSet presAssocID="{515EE89D-5C2E-45A9-9C3A-504E140B5FDE}" presName="childText" presStyleLbl="conFgAcc1" presStyleIdx="1" presStyleCnt="4">
        <dgm:presLayoutVars>
          <dgm:bulletEnabled val="1"/>
        </dgm:presLayoutVars>
      </dgm:prSet>
      <dgm:spPr/>
    </dgm:pt>
    <dgm:pt modelId="{7ED58F15-743E-4597-A892-B60087E574ED}" type="pres">
      <dgm:prSet presAssocID="{95A127F5-5DB5-4B53-829C-E76FEF6417F4}" presName="spaceBetweenRectangles" presStyleCnt="0"/>
      <dgm:spPr/>
    </dgm:pt>
    <dgm:pt modelId="{80CE64C9-CD21-4A30-9B8B-D7669D21FF5D}" type="pres">
      <dgm:prSet presAssocID="{4C5F0395-03F3-417B-A295-7943BAF88E8F}" presName="parentLin" presStyleCnt="0"/>
      <dgm:spPr/>
    </dgm:pt>
    <dgm:pt modelId="{C66312CC-EC3B-4AC2-8E67-20DCF98FFD77}" type="pres">
      <dgm:prSet presAssocID="{4C5F0395-03F3-417B-A295-7943BAF88E8F}" presName="parentLeftMargin" presStyleLbl="node1" presStyleIdx="1" presStyleCnt="4"/>
      <dgm:spPr/>
    </dgm:pt>
    <dgm:pt modelId="{3C716495-DBE1-4468-9310-AE8DF53A00D1}" type="pres">
      <dgm:prSet presAssocID="{4C5F0395-03F3-417B-A295-7943BAF88E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F1BB49-F6C6-4DF7-9940-E5D93643DB05}" type="pres">
      <dgm:prSet presAssocID="{4C5F0395-03F3-417B-A295-7943BAF88E8F}" presName="negativeSpace" presStyleCnt="0"/>
      <dgm:spPr/>
    </dgm:pt>
    <dgm:pt modelId="{750B458F-6AFA-49AB-B0F2-113C497AE99A}" type="pres">
      <dgm:prSet presAssocID="{4C5F0395-03F3-417B-A295-7943BAF88E8F}" presName="childText" presStyleLbl="conFgAcc1" presStyleIdx="2" presStyleCnt="4">
        <dgm:presLayoutVars>
          <dgm:bulletEnabled val="1"/>
        </dgm:presLayoutVars>
      </dgm:prSet>
      <dgm:spPr/>
    </dgm:pt>
    <dgm:pt modelId="{80E9B0D8-1A54-4F7F-ACFE-20D7EA2F8E4B}" type="pres">
      <dgm:prSet presAssocID="{D623BB45-D7A7-4847-A8FF-6A2E9A5FA4DA}" presName="spaceBetweenRectangles" presStyleCnt="0"/>
      <dgm:spPr/>
    </dgm:pt>
    <dgm:pt modelId="{8A283D59-ECE3-40CD-A210-3C76D59E408C}" type="pres">
      <dgm:prSet presAssocID="{3F460B47-0BE6-4C88-8673-CF30401806C7}" presName="parentLin" presStyleCnt="0"/>
      <dgm:spPr/>
    </dgm:pt>
    <dgm:pt modelId="{DAFDF897-7723-42D6-9987-DA0337033CE6}" type="pres">
      <dgm:prSet presAssocID="{3F460B47-0BE6-4C88-8673-CF30401806C7}" presName="parentLeftMargin" presStyleLbl="node1" presStyleIdx="2" presStyleCnt="4"/>
      <dgm:spPr/>
    </dgm:pt>
    <dgm:pt modelId="{1AE23DF1-0D7E-4740-9CB2-3D8194AD2D54}" type="pres">
      <dgm:prSet presAssocID="{3F460B47-0BE6-4C88-8673-CF30401806C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7079BDE-AEA7-4057-9194-B3688FA70B29}" type="pres">
      <dgm:prSet presAssocID="{3F460B47-0BE6-4C88-8673-CF30401806C7}" presName="negativeSpace" presStyleCnt="0"/>
      <dgm:spPr/>
    </dgm:pt>
    <dgm:pt modelId="{88B31C28-38F6-4959-88DB-66D9FDC95C8E}" type="pres">
      <dgm:prSet presAssocID="{3F460B47-0BE6-4C88-8673-CF30401806C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BBBE00-19BD-488C-BA5C-30BE82E0344D}" type="presOf" srcId="{4C5F0395-03F3-417B-A295-7943BAF88E8F}" destId="{3C716495-DBE1-4468-9310-AE8DF53A00D1}" srcOrd="1" destOrd="0" presId="urn:microsoft.com/office/officeart/2005/8/layout/list1"/>
    <dgm:cxn modelId="{7A6C5023-CEE8-4CBE-B2F6-2211FFB9E444}" type="presOf" srcId="{515EE89D-5C2E-45A9-9C3A-504E140B5FDE}" destId="{2975843A-78F0-4E25-B408-DA7FDD6DDBFB}" srcOrd="1" destOrd="0" presId="urn:microsoft.com/office/officeart/2005/8/layout/list1"/>
    <dgm:cxn modelId="{83211D2B-D802-46DA-B29A-7FB50E67B201}" srcId="{E841D809-9DCC-42BF-99A7-E0624DFD8B10}" destId="{3F460B47-0BE6-4C88-8673-CF30401806C7}" srcOrd="3" destOrd="0" parTransId="{E485C060-8669-4654-943D-7CCC86995FA4}" sibTransId="{64462F64-E858-4D0A-B38D-7AE12DC288F6}"/>
    <dgm:cxn modelId="{B015BE5F-C38A-4CED-8117-5F472FA70C07}" type="presOf" srcId="{3F460B47-0BE6-4C88-8673-CF30401806C7}" destId="{DAFDF897-7723-42D6-9987-DA0337033CE6}" srcOrd="0" destOrd="0" presId="urn:microsoft.com/office/officeart/2005/8/layout/list1"/>
    <dgm:cxn modelId="{5D737970-18C2-47C1-8F22-2705D729D502}" srcId="{E841D809-9DCC-42BF-99A7-E0624DFD8B10}" destId="{C563B934-F8BA-4923-AEAD-8F22864AC77A}" srcOrd="0" destOrd="0" parTransId="{F7D45F5E-D0FA-499A-A9FD-F4DF495F4B20}" sibTransId="{55A418E2-AE6B-4908-A588-BF879621EF4D}"/>
    <dgm:cxn modelId="{90AFDB74-4BD5-478D-A9B1-12349095D359}" srcId="{E841D809-9DCC-42BF-99A7-E0624DFD8B10}" destId="{515EE89D-5C2E-45A9-9C3A-504E140B5FDE}" srcOrd="1" destOrd="0" parTransId="{6D619063-AD57-44B5-8959-C9AC67CA04C9}" sibTransId="{95A127F5-5DB5-4B53-829C-E76FEF6417F4}"/>
    <dgm:cxn modelId="{188BA37F-B92E-4BAB-AE5E-009A2255539B}" type="presOf" srcId="{3F460B47-0BE6-4C88-8673-CF30401806C7}" destId="{1AE23DF1-0D7E-4740-9CB2-3D8194AD2D54}" srcOrd="1" destOrd="0" presId="urn:microsoft.com/office/officeart/2005/8/layout/list1"/>
    <dgm:cxn modelId="{97F12C9B-CF60-47D4-B4C0-967BECBF3257}" type="presOf" srcId="{C563B934-F8BA-4923-AEAD-8F22864AC77A}" destId="{23D6EAA3-D980-4B9D-B356-9821639553A1}" srcOrd="1" destOrd="0" presId="urn:microsoft.com/office/officeart/2005/8/layout/list1"/>
    <dgm:cxn modelId="{8EEFCAB8-80E6-4E78-9EE5-D20BB262E7A0}" type="presOf" srcId="{4C5F0395-03F3-417B-A295-7943BAF88E8F}" destId="{C66312CC-EC3B-4AC2-8E67-20DCF98FFD77}" srcOrd="0" destOrd="0" presId="urn:microsoft.com/office/officeart/2005/8/layout/list1"/>
    <dgm:cxn modelId="{6F4AF3CC-EDC7-445E-86CA-31D89E8FDA1A}" type="presOf" srcId="{E841D809-9DCC-42BF-99A7-E0624DFD8B10}" destId="{7C82ED80-B741-427A-AC95-B8AC82E038D1}" srcOrd="0" destOrd="0" presId="urn:microsoft.com/office/officeart/2005/8/layout/list1"/>
    <dgm:cxn modelId="{208C79D6-F3B8-4FBB-993A-ECF04198129E}" type="presOf" srcId="{515EE89D-5C2E-45A9-9C3A-504E140B5FDE}" destId="{3A6BBB09-5F3D-49A9-B771-79CDA4747FF0}" srcOrd="0" destOrd="0" presId="urn:microsoft.com/office/officeart/2005/8/layout/list1"/>
    <dgm:cxn modelId="{7190B7D7-9C9A-4EB9-BB68-8589BA6F4E3C}" type="presOf" srcId="{C563B934-F8BA-4923-AEAD-8F22864AC77A}" destId="{4F580637-B6AD-450B-A456-A456FD1CC6C1}" srcOrd="0" destOrd="0" presId="urn:microsoft.com/office/officeart/2005/8/layout/list1"/>
    <dgm:cxn modelId="{8AE4D6E2-B139-42F5-86F5-906128EA8E24}" srcId="{E841D809-9DCC-42BF-99A7-E0624DFD8B10}" destId="{4C5F0395-03F3-417B-A295-7943BAF88E8F}" srcOrd="2" destOrd="0" parTransId="{EE8C15CB-EFF5-4412-B76C-B7EB3122F38A}" sibTransId="{D623BB45-D7A7-4847-A8FF-6A2E9A5FA4DA}"/>
    <dgm:cxn modelId="{6C020FA6-D194-4D97-8BB6-88240F7EA3CC}" type="presParOf" srcId="{7C82ED80-B741-427A-AC95-B8AC82E038D1}" destId="{D38DC664-6BA3-4F93-9A23-BECD8D97145F}" srcOrd="0" destOrd="0" presId="urn:microsoft.com/office/officeart/2005/8/layout/list1"/>
    <dgm:cxn modelId="{1F76A14D-9511-45EB-B288-A240CA5681F5}" type="presParOf" srcId="{D38DC664-6BA3-4F93-9A23-BECD8D97145F}" destId="{4F580637-B6AD-450B-A456-A456FD1CC6C1}" srcOrd="0" destOrd="0" presId="urn:microsoft.com/office/officeart/2005/8/layout/list1"/>
    <dgm:cxn modelId="{7399A6E2-D913-45D5-B86F-1991C30840D9}" type="presParOf" srcId="{D38DC664-6BA3-4F93-9A23-BECD8D97145F}" destId="{23D6EAA3-D980-4B9D-B356-9821639553A1}" srcOrd="1" destOrd="0" presId="urn:microsoft.com/office/officeart/2005/8/layout/list1"/>
    <dgm:cxn modelId="{A14B9EEF-7C0F-4C00-BE67-E589DB380041}" type="presParOf" srcId="{7C82ED80-B741-427A-AC95-B8AC82E038D1}" destId="{01A1704E-1EAB-40A8-9F34-0C136C16EDED}" srcOrd="1" destOrd="0" presId="urn:microsoft.com/office/officeart/2005/8/layout/list1"/>
    <dgm:cxn modelId="{5E520A14-AF63-4A5C-B2A8-BE64A3953E02}" type="presParOf" srcId="{7C82ED80-B741-427A-AC95-B8AC82E038D1}" destId="{888DF80A-7972-44FA-8AFC-DC4E8706FE9B}" srcOrd="2" destOrd="0" presId="urn:microsoft.com/office/officeart/2005/8/layout/list1"/>
    <dgm:cxn modelId="{899F50B3-E0EB-49D1-98CC-4E8B80BA6411}" type="presParOf" srcId="{7C82ED80-B741-427A-AC95-B8AC82E038D1}" destId="{C89AFA8B-5370-47AD-85B5-BC19BDE23C2C}" srcOrd="3" destOrd="0" presId="urn:microsoft.com/office/officeart/2005/8/layout/list1"/>
    <dgm:cxn modelId="{7FB84955-4077-4B67-BC92-63875D8A07C0}" type="presParOf" srcId="{7C82ED80-B741-427A-AC95-B8AC82E038D1}" destId="{214BB2FF-CAAA-4555-8845-8F3DDDEBB1CD}" srcOrd="4" destOrd="0" presId="urn:microsoft.com/office/officeart/2005/8/layout/list1"/>
    <dgm:cxn modelId="{8E217F97-FC57-40A6-BB32-B63477560303}" type="presParOf" srcId="{214BB2FF-CAAA-4555-8845-8F3DDDEBB1CD}" destId="{3A6BBB09-5F3D-49A9-B771-79CDA4747FF0}" srcOrd="0" destOrd="0" presId="urn:microsoft.com/office/officeart/2005/8/layout/list1"/>
    <dgm:cxn modelId="{7B3B4ABF-C27A-4F9C-9D83-84713F0D7BD5}" type="presParOf" srcId="{214BB2FF-CAAA-4555-8845-8F3DDDEBB1CD}" destId="{2975843A-78F0-4E25-B408-DA7FDD6DDBFB}" srcOrd="1" destOrd="0" presId="urn:microsoft.com/office/officeart/2005/8/layout/list1"/>
    <dgm:cxn modelId="{0F15BC5C-67C4-479F-AC21-76CDC44B845B}" type="presParOf" srcId="{7C82ED80-B741-427A-AC95-B8AC82E038D1}" destId="{8A06FAD0-4092-4437-9463-B2AA7CCFA2F4}" srcOrd="5" destOrd="0" presId="urn:microsoft.com/office/officeart/2005/8/layout/list1"/>
    <dgm:cxn modelId="{D57045E1-C40A-4FE6-8D5B-B3FF7ABF5986}" type="presParOf" srcId="{7C82ED80-B741-427A-AC95-B8AC82E038D1}" destId="{BB4056B5-AF76-41C4-9531-7290F2212EB4}" srcOrd="6" destOrd="0" presId="urn:microsoft.com/office/officeart/2005/8/layout/list1"/>
    <dgm:cxn modelId="{CFDBC5E2-5FD4-4E1A-B6F4-F45F22C4FA85}" type="presParOf" srcId="{7C82ED80-B741-427A-AC95-B8AC82E038D1}" destId="{7ED58F15-743E-4597-A892-B60087E574ED}" srcOrd="7" destOrd="0" presId="urn:microsoft.com/office/officeart/2005/8/layout/list1"/>
    <dgm:cxn modelId="{5F9E220E-F44F-4170-8B00-A1D9984ADF1D}" type="presParOf" srcId="{7C82ED80-B741-427A-AC95-B8AC82E038D1}" destId="{80CE64C9-CD21-4A30-9B8B-D7669D21FF5D}" srcOrd="8" destOrd="0" presId="urn:microsoft.com/office/officeart/2005/8/layout/list1"/>
    <dgm:cxn modelId="{6A7F12D9-14A7-4FD9-A997-9137FA12F024}" type="presParOf" srcId="{80CE64C9-CD21-4A30-9B8B-D7669D21FF5D}" destId="{C66312CC-EC3B-4AC2-8E67-20DCF98FFD77}" srcOrd="0" destOrd="0" presId="urn:microsoft.com/office/officeart/2005/8/layout/list1"/>
    <dgm:cxn modelId="{88A1996F-E838-4DC5-8470-43BC255E3B96}" type="presParOf" srcId="{80CE64C9-CD21-4A30-9B8B-D7669D21FF5D}" destId="{3C716495-DBE1-4468-9310-AE8DF53A00D1}" srcOrd="1" destOrd="0" presId="urn:microsoft.com/office/officeart/2005/8/layout/list1"/>
    <dgm:cxn modelId="{E31B971F-E648-4BC4-B0A8-3DF72D8EC4B8}" type="presParOf" srcId="{7C82ED80-B741-427A-AC95-B8AC82E038D1}" destId="{09F1BB49-F6C6-4DF7-9940-E5D93643DB05}" srcOrd="9" destOrd="0" presId="urn:microsoft.com/office/officeart/2005/8/layout/list1"/>
    <dgm:cxn modelId="{0E42938E-ABC2-4B19-A4C0-86BEB4B655E9}" type="presParOf" srcId="{7C82ED80-B741-427A-AC95-B8AC82E038D1}" destId="{750B458F-6AFA-49AB-B0F2-113C497AE99A}" srcOrd="10" destOrd="0" presId="urn:microsoft.com/office/officeart/2005/8/layout/list1"/>
    <dgm:cxn modelId="{D7A5E037-ADC3-4006-8266-34AA8992D361}" type="presParOf" srcId="{7C82ED80-B741-427A-AC95-B8AC82E038D1}" destId="{80E9B0D8-1A54-4F7F-ACFE-20D7EA2F8E4B}" srcOrd="11" destOrd="0" presId="urn:microsoft.com/office/officeart/2005/8/layout/list1"/>
    <dgm:cxn modelId="{58942A73-9806-4DE4-A896-D9B90F4DBD6A}" type="presParOf" srcId="{7C82ED80-B741-427A-AC95-B8AC82E038D1}" destId="{8A283D59-ECE3-40CD-A210-3C76D59E408C}" srcOrd="12" destOrd="0" presId="urn:microsoft.com/office/officeart/2005/8/layout/list1"/>
    <dgm:cxn modelId="{906DB738-6F05-42DF-B29E-FBB1B25B3762}" type="presParOf" srcId="{8A283D59-ECE3-40CD-A210-3C76D59E408C}" destId="{DAFDF897-7723-42D6-9987-DA0337033CE6}" srcOrd="0" destOrd="0" presId="urn:microsoft.com/office/officeart/2005/8/layout/list1"/>
    <dgm:cxn modelId="{F4D9EBD3-4CE5-4231-BBCF-3A0EB73AA434}" type="presParOf" srcId="{8A283D59-ECE3-40CD-A210-3C76D59E408C}" destId="{1AE23DF1-0D7E-4740-9CB2-3D8194AD2D54}" srcOrd="1" destOrd="0" presId="urn:microsoft.com/office/officeart/2005/8/layout/list1"/>
    <dgm:cxn modelId="{12272327-323A-4EEC-ADFB-FC656C515C4E}" type="presParOf" srcId="{7C82ED80-B741-427A-AC95-B8AC82E038D1}" destId="{D7079BDE-AEA7-4057-9194-B3688FA70B29}" srcOrd="13" destOrd="0" presId="urn:microsoft.com/office/officeart/2005/8/layout/list1"/>
    <dgm:cxn modelId="{39DEA42A-6D2F-443C-AE47-93515BBC39AD}" type="presParOf" srcId="{7C82ED80-B741-427A-AC95-B8AC82E038D1}" destId="{88B31C28-38F6-4959-88DB-66D9FDC95C8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2DEA-A0C7-48ED-A95C-51C41BF93717}">
      <dsp:nvSpPr>
        <dsp:cNvPr id="0" name=""/>
        <dsp:cNvSpPr/>
      </dsp:nvSpPr>
      <dsp:spPr>
        <a:xfrm>
          <a:off x="781822" y="0"/>
          <a:ext cx="7449681" cy="401245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18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</a:t>
          </a:r>
          <a:r>
            <a:rPr lang="es-ES" sz="2400" kern="1200" dirty="0" err="1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erecho</a:t>
          </a:r>
          <a:r>
            <a:rPr lang="es-ES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a la vida, la libertad, y la seguridad. </a:t>
          </a:r>
          <a:r>
            <a:rPr lang="es-ES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Art 3°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Derecho de l</a:t>
          </a:r>
          <a:r>
            <a:rPr lang="es-ES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 familia a la protección  de la sociedad y el estado. </a:t>
          </a:r>
          <a:r>
            <a:rPr lang="es-PE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art </a:t>
          </a:r>
          <a:r>
            <a:rPr lang="es-ES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16°, </a:t>
          </a:r>
          <a:r>
            <a:rPr lang="es-ES" sz="2400" b="1" kern="1200" dirty="0" err="1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inc</a:t>
          </a:r>
          <a:r>
            <a:rPr lang="es-ES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3</a:t>
          </a:r>
          <a:r>
            <a:rPr lang="es-PE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.</a:t>
          </a:r>
          <a:r>
            <a:rPr lang="es-ES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Derecho a la </a:t>
          </a:r>
          <a:r>
            <a:rPr lang="es-ES" sz="24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seguridad social, digna satisfacción  de derechos económicos, sociales, culturales y desarrollo de su personalidad</a:t>
          </a:r>
          <a:r>
            <a:rPr lang="es-ES" sz="2400" b="1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. art 22°.</a:t>
          </a:r>
          <a:endParaRPr lang="es-PE" sz="2400" kern="1200" dirty="0"/>
        </a:p>
      </dsp:txBody>
      <dsp:txXfrm>
        <a:off x="781822" y="0"/>
        <a:ext cx="7449681" cy="4012450"/>
      </dsp:txXfrm>
    </dsp:sp>
    <dsp:sp modelId="{0D37F905-4E02-4BF3-96A5-D9268AD523A8}">
      <dsp:nvSpPr>
        <dsp:cNvPr id="0" name=""/>
        <dsp:cNvSpPr/>
      </dsp:nvSpPr>
      <dsp:spPr>
        <a:xfrm>
          <a:off x="139453" y="647068"/>
          <a:ext cx="1526616" cy="2289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2DEA-A0C7-48ED-A95C-51C41BF93717}">
      <dsp:nvSpPr>
        <dsp:cNvPr id="0" name=""/>
        <dsp:cNvSpPr/>
      </dsp:nvSpPr>
      <dsp:spPr>
        <a:xfrm>
          <a:off x="1272972" y="488579"/>
          <a:ext cx="7010530" cy="371307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141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Libertad sindical, asociación y derecho negociación colectiva.</a:t>
          </a:r>
          <a:endParaRPr lang="es-PE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Eliminación del trabajo forzoso u obligatorio.</a:t>
          </a:r>
          <a:endParaRPr lang="es-PE" sz="2000" kern="12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Abolición efectiva del trabajo infantil</a:t>
          </a:r>
          <a:endParaRPr lang="es-PE" sz="2000" kern="12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Eliminación de la discriminación en el empleo y l</a:t>
          </a:r>
          <a:r>
            <a:rPr lang="es-PE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a</a:t>
          </a:r>
          <a:r>
            <a:rPr lang="es-ES" sz="2000" kern="12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rPr>
            <a:t> ocupación.</a:t>
          </a:r>
          <a:endParaRPr lang="es-PE" sz="2000" kern="1200" dirty="0">
            <a:solidFill>
              <a:schemeClr val="tx1"/>
            </a:solidFill>
            <a:latin typeface="+mn-lt"/>
            <a:ea typeface="Arial Unicode MS" pitchFamily="34" charset="-128"/>
            <a:cs typeface="Arial Unicode MS" pitchFamily="34" charset="-128"/>
          </a:endParaRPr>
        </a:p>
      </dsp:txBody>
      <dsp:txXfrm>
        <a:off x="1272972" y="488579"/>
        <a:ext cx="7010530" cy="3713077"/>
      </dsp:txXfrm>
    </dsp:sp>
    <dsp:sp modelId="{0D37F905-4E02-4BF3-96A5-D9268AD523A8}">
      <dsp:nvSpPr>
        <dsp:cNvPr id="0" name=""/>
        <dsp:cNvSpPr/>
      </dsp:nvSpPr>
      <dsp:spPr>
        <a:xfrm>
          <a:off x="365192" y="833035"/>
          <a:ext cx="1898620" cy="28479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2DEA-A0C7-48ED-A95C-51C41BF93717}">
      <dsp:nvSpPr>
        <dsp:cNvPr id="0" name=""/>
        <dsp:cNvSpPr/>
      </dsp:nvSpPr>
      <dsp:spPr>
        <a:xfrm>
          <a:off x="317480" y="0"/>
          <a:ext cx="7527557" cy="364293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333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PE" sz="2000" kern="1200" dirty="0">
              <a:latin typeface="Arial Narrow" pitchFamily="34" charset="0"/>
              <a:cs typeface="Arial" charset="0"/>
            </a:rPr>
            <a:t>Persona humana y su dignidad, como fin supremo de la sociedad  y del Estado. art 1°</a:t>
          </a:r>
          <a:endParaRPr lang="es-PE" sz="2000" kern="1200" dirty="0">
            <a:solidFill>
              <a:schemeClr val="tx1"/>
            </a:solidFill>
            <a:latin typeface="Arial Narrow" pitchFamily="34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PE" sz="2000" kern="1200" dirty="0">
              <a:latin typeface="Arial Narrow" pitchFamily="34" charset="0"/>
              <a:cs typeface="Times New Roman" pitchFamily="18" charset="0"/>
            </a:rPr>
            <a:t>D</a:t>
          </a:r>
          <a:r>
            <a:rPr lang="es-PE" sz="2000" kern="1200" dirty="0">
              <a:latin typeface="Arial Narrow" pitchFamily="34" charset="0"/>
              <a:cs typeface="Arial" charset="0"/>
            </a:rPr>
            <a:t>erecho a</a:t>
          </a:r>
          <a:r>
            <a:rPr lang="es-PE" sz="2000" kern="1200" dirty="0">
              <a:latin typeface="Arial Narrow" pitchFamily="34" charset="0"/>
              <a:ea typeface="Arial Unicode MS" pitchFamily="34" charset="-128"/>
              <a:cs typeface="Arial Unicode MS" pitchFamily="34" charset="-128"/>
            </a:rPr>
            <a:t> la vida, identidad, integridad moral, psíquica y física y a su desarrollo y bienestar</a:t>
          </a:r>
          <a:r>
            <a:rPr lang="es-PE" sz="2000" kern="1200" dirty="0">
              <a:latin typeface="Arial Narrow" pitchFamily="34" charset="0"/>
              <a:cs typeface="Arial" charset="0"/>
            </a:rPr>
            <a:t>. art 2° </a:t>
          </a:r>
          <a:r>
            <a:rPr lang="es-PE" sz="2000" kern="1200" dirty="0" err="1">
              <a:latin typeface="Arial Narrow" pitchFamily="34" charset="0"/>
              <a:cs typeface="Arial" charset="0"/>
            </a:rPr>
            <a:t>inc</a:t>
          </a:r>
          <a:r>
            <a:rPr lang="es-PE" sz="2000" kern="1200" dirty="0">
              <a:latin typeface="Arial Narrow" pitchFamily="34" charset="0"/>
              <a:cs typeface="Arial" charset="0"/>
            </a:rPr>
            <a:t> 1°</a:t>
          </a:r>
          <a:endParaRPr lang="es-PE" sz="2000" kern="1200" dirty="0">
            <a:solidFill>
              <a:schemeClr val="tx1"/>
            </a:solidFill>
            <a:latin typeface="Arial Narrow" pitchFamily="34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PE" sz="2000" kern="1200" dirty="0">
              <a:latin typeface="Arial Narrow" pitchFamily="34" charset="0"/>
              <a:cs typeface="Arial" charset="0"/>
            </a:rPr>
            <a:t>Derecho a la protección de su salud. art 7°</a:t>
          </a:r>
          <a:endParaRPr lang="es-PE" sz="2000" kern="1200" dirty="0">
            <a:solidFill>
              <a:schemeClr val="tx1"/>
            </a:solidFill>
            <a:latin typeface="Arial Narrow" pitchFamily="34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PE" sz="2000" kern="1200" dirty="0">
              <a:latin typeface="Arial Narrow" pitchFamily="34" charset="0"/>
              <a:cs typeface="Arial" charset="0"/>
            </a:rPr>
            <a:t>El Estado orienta y actúa áreas de empleo, salud, seguridad, servicios públicos e infraestructura. art 58 °</a:t>
          </a:r>
          <a:endParaRPr lang="es-PE" sz="20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17480" y="0"/>
        <a:ext cx="7527557" cy="3642938"/>
      </dsp:txXfrm>
    </dsp:sp>
    <dsp:sp modelId="{0D37F905-4E02-4BF3-96A5-D9268AD523A8}">
      <dsp:nvSpPr>
        <dsp:cNvPr id="0" name=""/>
        <dsp:cNvSpPr/>
      </dsp:nvSpPr>
      <dsp:spPr>
        <a:xfrm>
          <a:off x="0" y="568300"/>
          <a:ext cx="1646653" cy="246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2DEA-A0C7-48ED-A95C-51C41BF93717}">
      <dsp:nvSpPr>
        <dsp:cNvPr id="0" name=""/>
        <dsp:cNvSpPr/>
      </dsp:nvSpPr>
      <dsp:spPr>
        <a:xfrm>
          <a:off x="1696558" y="3154"/>
          <a:ext cx="7664922" cy="380803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927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99"/>
              </a:solidFill>
              <a:latin typeface="Arial Narrow" pitchFamily="34" charset="0"/>
            </a:rPr>
            <a:t>Costo anual de los accidentes de trabajo y enfermedades relacionadas con el trabajo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C00000"/>
              </a:solidFill>
              <a:latin typeface="Arial Narrow" pitchFamily="34" charset="0"/>
            </a:rPr>
            <a:t>4% PBI Mundial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C00000"/>
              </a:solidFill>
              <a:latin typeface="Arial Narrow" pitchFamily="34" charset="0"/>
            </a:rPr>
            <a:t>US$M 1’251,353</a:t>
          </a:r>
          <a:endParaRPr lang="es-ES" sz="2400" b="0" kern="1200" dirty="0">
            <a:solidFill>
              <a:srgbClr val="000099"/>
            </a:solidFill>
            <a:latin typeface="Arial Narrow" pitchFamily="34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99"/>
              </a:solidFill>
              <a:latin typeface="Arial Narrow" pitchFamily="34" charset="0"/>
            </a:rPr>
            <a:t>Cada Año: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99"/>
              </a:solidFill>
              <a:latin typeface="Arial Narrow" pitchFamily="34" charset="0"/>
            </a:rPr>
            <a:t>2M Accidentes Mortales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99"/>
              </a:solidFill>
              <a:latin typeface="Arial Narrow" pitchFamily="34" charset="0"/>
            </a:rPr>
            <a:t>160M Enfermedades Ocupacionales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99"/>
              </a:solidFill>
              <a:latin typeface="Arial Narrow" pitchFamily="34" charset="0"/>
            </a:rPr>
            <a:t>440.000 muertes atribuibles a sustancias peligrosas.</a:t>
          </a:r>
          <a:endParaRPr lang="es-PE" sz="2400" b="0" kern="1200" dirty="0"/>
        </a:p>
      </dsp:txBody>
      <dsp:txXfrm>
        <a:off x="1696558" y="3154"/>
        <a:ext cx="7664922" cy="3808033"/>
      </dsp:txXfrm>
    </dsp:sp>
    <dsp:sp modelId="{0D37F905-4E02-4BF3-96A5-D9268AD523A8}">
      <dsp:nvSpPr>
        <dsp:cNvPr id="0" name=""/>
        <dsp:cNvSpPr/>
      </dsp:nvSpPr>
      <dsp:spPr>
        <a:xfrm>
          <a:off x="1030419" y="555704"/>
          <a:ext cx="1448842" cy="217326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36AF-9E00-4772-AAA5-0DD67DFC5E0E}">
      <dsp:nvSpPr>
        <dsp:cNvPr id="0" name=""/>
        <dsp:cNvSpPr/>
      </dsp:nvSpPr>
      <dsp:spPr>
        <a:xfrm>
          <a:off x="710810" y="271061"/>
          <a:ext cx="6706379" cy="12180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itchFamily="34" charset="0"/>
            </a:rPr>
            <a:t>Asegurar un lugar de trabajo libre de riesgos a la seguridad y salud del trabajador.</a:t>
          </a:r>
          <a:endParaRPr lang="es-PE" sz="2000" kern="1200" dirty="0">
            <a:latin typeface="Arial Narrow" pitchFamily="34" charset="0"/>
          </a:endParaRPr>
        </a:p>
      </dsp:txBody>
      <dsp:txXfrm>
        <a:off x="710810" y="271061"/>
        <a:ext cx="6706379" cy="1218009"/>
      </dsp:txXfrm>
    </dsp:sp>
    <dsp:sp modelId="{B9AB3D75-299B-40A7-8E19-DEDF7718197D}">
      <dsp:nvSpPr>
        <dsp:cNvPr id="0" name=""/>
        <dsp:cNvSpPr/>
      </dsp:nvSpPr>
      <dsp:spPr>
        <a:xfrm>
          <a:off x="570529" y="95126"/>
          <a:ext cx="852606" cy="12789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DDF8-84F4-4B37-AB80-CB85C8D2F8FF}">
      <dsp:nvSpPr>
        <dsp:cNvPr id="0" name=""/>
        <dsp:cNvSpPr/>
      </dsp:nvSpPr>
      <dsp:spPr>
        <a:xfrm>
          <a:off x="710810" y="1804399"/>
          <a:ext cx="6706379" cy="12180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itchFamily="34" charset="0"/>
            </a:rPr>
            <a:t>Aplicar una cultura de prevención.</a:t>
          </a:r>
          <a:endParaRPr lang="es-PE" sz="2000" kern="1200" dirty="0">
            <a:latin typeface="Arial Narrow" pitchFamily="34" charset="0"/>
          </a:endParaRPr>
        </a:p>
      </dsp:txBody>
      <dsp:txXfrm>
        <a:off x="710810" y="1804399"/>
        <a:ext cx="6706379" cy="1218009"/>
      </dsp:txXfrm>
    </dsp:sp>
    <dsp:sp modelId="{F51B273A-9EE3-4A17-A055-62FD5255A566}">
      <dsp:nvSpPr>
        <dsp:cNvPr id="0" name=""/>
        <dsp:cNvSpPr/>
      </dsp:nvSpPr>
      <dsp:spPr>
        <a:xfrm>
          <a:off x="569114" y="1628464"/>
          <a:ext cx="852606" cy="12789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61E1-AA21-465A-9B5A-8368BA1E319B}">
      <dsp:nvSpPr>
        <dsp:cNvPr id="0" name=""/>
        <dsp:cNvSpPr/>
      </dsp:nvSpPr>
      <dsp:spPr>
        <a:xfrm>
          <a:off x="710810" y="3337738"/>
          <a:ext cx="6706379" cy="12180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itchFamily="34" charset="0"/>
            </a:rPr>
            <a:t>Cumplir con la normativa legal en materia de seguridad y salud en el trabajo.</a:t>
          </a:r>
          <a:endParaRPr lang="es-PE" sz="2000" kern="1200" dirty="0">
            <a:latin typeface="Arial Narrow" pitchFamily="34" charset="0"/>
          </a:endParaRPr>
        </a:p>
      </dsp:txBody>
      <dsp:txXfrm>
        <a:off x="710810" y="3337738"/>
        <a:ext cx="6706379" cy="1218009"/>
      </dsp:txXfrm>
    </dsp:sp>
    <dsp:sp modelId="{DC9EFC87-59C0-4C9E-A0CE-A28DA6938FD1}">
      <dsp:nvSpPr>
        <dsp:cNvPr id="0" name=""/>
        <dsp:cNvSpPr/>
      </dsp:nvSpPr>
      <dsp:spPr>
        <a:xfrm>
          <a:off x="570529" y="3161803"/>
          <a:ext cx="852606" cy="12789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DF80A-7972-44FA-8AFC-DC4E8706FE9B}">
      <dsp:nvSpPr>
        <dsp:cNvPr id="0" name=""/>
        <dsp:cNvSpPr/>
      </dsp:nvSpPr>
      <dsp:spPr>
        <a:xfrm>
          <a:off x="0" y="347020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6EAA3-D980-4B9D-B356-9821639553A1}">
      <dsp:nvSpPr>
        <dsp:cNvPr id="0" name=""/>
        <dsp:cNvSpPr/>
      </dsp:nvSpPr>
      <dsp:spPr>
        <a:xfrm>
          <a:off x="406400" y="7539"/>
          <a:ext cx="56896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Para la empresa</a:t>
          </a:r>
          <a:endParaRPr lang="es-PE" sz="2300" kern="1200" dirty="0"/>
        </a:p>
      </dsp:txBody>
      <dsp:txXfrm>
        <a:off x="439544" y="40683"/>
        <a:ext cx="5623312" cy="612672"/>
      </dsp:txXfrm>
    </dsp:sp>
    <dsp:sp modelId="{BB4056B5-AF76-41C4-9531-7290F2212EB4}">
      <dsp:nvSpPr>
        <dsp:cNvPr id="0" name=""/>
        <dsp:cNvSpPr/>
      </dsp:nvSpPr>
      <dsp:spPr>
        <a:xfrm>
          <a:off x="0" y="1390300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5843A-78F0-4E25-B408-DA7FDD6DDBFB}">
      <dsp:nvSpPr>
        <dsp:cNvPr id="0" name=""/>
        <dsp:cNvSpPr/>
      </dsp:nvSpPr>
      <dsp:spPr>
        <a:xfrm>
          <a:off x="406400" y="1050819"/>
          <a:ext cx="568960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Para el trabajador</a:t>
          </a:r>
          <a:endParaRPr lang="es-PE" sz="2300" kern="1200" dirty="0"/>
        </a:p>
      </dsp:txBody>
      <dsp:txXfrm>
        <a:off x="439544" y="1083963"/>
        <a:ext cx="5623312" cy="612672"/>
      </dsp:txXfrm>
    </dsp:sp>
    <dsp:sp modelId="{750B458F-6AFA-49AB-B0F2-113C497AE99A}">
      <dsp:nvSpPr>
        <dsp:cNvPr id="0" name=""/>
        <dsp:cNvSpPr/>
      </dsp:nvSpPr>
      <dsp:spPr>
        <a:xfrm>
          <a:off x="0" y="2433580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16495-DBE1-4468-9310-AE8DF53A00D1}">
      <dsp:nvSpPr>
        <dsp:cNvPr id="0" name=""/>
        <dsp:cNvSpPr/>
      </dsp:nvSpPr>
      <dsp:spPr>
        <a:xfrm>
          <a:off x="406400" y="2094100"/>
          <a:ext cx="56896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Para el estado</a:t>
          </a:r>
          <a:endParaRPr lang="es-PE" sz="2300" kern="1200" dirty="0"/>
        </a:p>
      </dsp:txBody>
      <dsp:txXfrm>
        <a:off x="439544" y="2127244"/>
        <a:ext cx="5623312" cy="612672"/>
      </dsp:txXfrm>
    </dsp:sp>
    <dsp:sp modelId="{88B31C28-38F6-4959-88DB-66D9FDC95C8E}">
      <dsp:nvSpPr>
        <dsp:cNvPr id="0" name=""/>
        <dsp:cNvSpPr/>
      </dsp:nvSpPr>
      <dsp:spPr>
        <a:xfrm>
          <a:off x="0" y="3476860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3DF1-0D7E-4740-9CB2-3D8194AD2D54}">
      <dsp:nvSpPr>
        <dsp:cNvPr id="0" name=""/>
        <dsp:cNvSpPr/>
      </dsp:nvSpPr>
      <dsp:spPr>
        <a:xfrm>
          <a:off x="406400" y="3137380"/>
          <a:ext cx="568960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Para la sociedad</a:t>
          </a:r>
          <a:endParaRPr lang="es-PE" sz="2300" kern="1200" dirty="0"/>
        </a:p>
      </dsp:txBody>
      <dsp:txXfrm>
        <a:off x="439544" y="3170524"/>
        <a:ext cx="56233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C1B66-1C2B-4D8B-832F-C54C6B24C647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969F-F92F-4D0A-B72F-150EC19B24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30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969F-F92F-4D0A-B72F-150EC19B242A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3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886F3-D433-4585-8D20-A67006122869}" type="slidenum">
              <a:rPr lang="es-ES" altLang="es-PE" sz="1200"/>
              <a:pPr eaLnBrk="1" hangingPunct="1">
                <a:spcBef>
                  <a:spcPct val="0"/>
                </a:spcBef>
              </a:pPr>
              <a:t>21</a:t>
            </a:fld>
            <a:endParaRPr lang="es-ES" altLang="es-P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1522"/>
            <a:ext cx="5487013" cy="41160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423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4348" y="472063"/>
            <a:ext cx="11287125" cy="7254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349" y="1283276"/>
            <a:ext cx="11287125" cy="4245987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358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514348" y="586363"/>
            <a:ext cx="11287125" cy="7254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/>
              <a:t>TÍTULO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14349" y="1397576"/>
            <a:ext cx="11287125" cy="3943349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3961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85776" y="357187"/>
            <a:ext cx="11229974" cy="9191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5776" y="1354137"/>
            <a:ext cx="5429250" cy="4232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43626" y="1354137"/>
            <a:ext cx="5572124" cy="4232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2671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485776" y="1628775"/>
            <a:ext cx="11229974" cy="9191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/>
              <a:t>TÍTULO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"/>
          </p:nvPr>
        </p:nvSpPr>
        <p:spPr>
          <a:xfrm>
            <a:off x="485776" y="2625726"/>
            <a:ext cx="5429250" cy="3632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half" idx="2"/>
          </p:nvPr>
        </p:nvSpPr>
        <p:spPr>
          <a:xfrm>
            <a:off x="6143626" y="2625726"/>
            <a:ext cx="5572124" cy="3632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6021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1000" y="1628775"/>
            <a:ext cx="11391900" cy="74771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28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F673-E966-4DED-A473-FC23169D3EC1}" type="datetime1">
              <a:rPr lang="es-PE" smtClean="0"/>
              <a:t>10/04/2023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SEGURIDAD Y SALUD OCUPACIONAL                                   MATERIAL COMÚN  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384-C257-4971-A112-7F58BFB11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308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CA7A-4562-4E06-8CB8-4190F0365B24}" type="datetime1">
              <a:rPr lang="es-PE" smtClean="0"/>
              <a:t>10/04/2023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CURSO SEGURIDAD Y SALUD OCUPACIONAL                                   MATERIAL COMÚN  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804-8CF5-A44B-9844-AC8F6ABDCA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30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81000" y="6226497"/>
            <a:ext cx="1783080" cy="42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s-ES_tradnl" sz="800" dirty="0">
                <a:latin typeface="Verdana" charset="0"/>
                <a:ea typeface="Verdana" charset="0"/>
                <a:cs typeface="Verdana" charset="0"/>
              </a:rPr>
              <a:t>CICLO</a:t>
            </a:r>
            <a:r>
              <a:rPr lang="es-ES_tradnl" sz="800" baseline="0" dirty="0">
                <a:latin typeface="Verdana" charset="0"/>
                <a:ea typeface="Verdana" charset="0"/>
                <a:cs typeface="Verdana" charset="0"/>
              </a:rPr>
              <a:t> | FECHA</a:t>
            </a:r>
            <a:endParaRPr lang="es-ES_tradnl" sz="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C1D3C-DBF4-CC48-91B3-E557E2A9D540}"/>
              </a:ext>
            </a:extLst>
          </p:cNvPr>
          <p:cNvSpPr txBox="1"/>
          <p:nvPr/>
        </p:nvSpPr>
        <p:spPr>
          <a:xfrm>
            <a:off x="381000" y="487794"/>
            <a:ext cx="388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DEPENDENCIA O CARRERA</a:t>
            </a:r>
          </a:p>
          <a:p>
            <a:pPr>
              <a:lnSpc>
                <a:spcPct val="100000"/>
              </a:lnSpc>
            </a:pPr>
            <a:r>
              <a:rPr lang="es-ES_tradn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DOS LÍNEAS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B6133-F28D-0D42-BEC7-0F386FD40E89}"/>
              </a:ext>
            </a:extLst>
          </p:cNvPr>
          <p:cNvSpPr txBox="1"/>
          <p:nvPr/>
        </p:nvSpPr>
        <p:spPr>
          <a:xfrm>
            <a:off x="381000" y="5974201"/>
            <a:ext cx="7593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1050" dirty="0">
                <a:solidFill>
                  <a:schemeClr val="bg1"/>
                </a:solidFill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NOMBRE DEL CURSO </a:t>
            </a:r>
          </a:p>
          <a:p>
            <a:pPr>
              <a:lnSpc>
                <a:spcPct val="100000"/>
              </a:lnSpc>
            </a:pPr>
            <a:r>
              <a:rPr lang="es-ES_tradnl" sz="1050" dirty="0">
                <a:solidFill>
                  <a:schemeClr val="bg1"/>
                </a:solidFill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HASTA EN 2 LÍNEAS</a:t>
            </a:r>
            <a:endParaRPr lang="en-US" sz="1050" dirty="0">
              <a:latin typeface="Time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43559" y="481553"/>
            <a:ext cx="103550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SEGURIDAD Y SALUD OCUPACIONAL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552C1-4327-F348-EA70-869F17B1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52" y="4493218"/>
            <a:ext cx="1883229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8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03110" y="2480076"/>
            <a:ext cx="106226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66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INFORMACIÓN COMPLEMENTARIA</a:t>
            </a:r>
            <a:endParaRPr lang="es-PE" sz="6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66748" y="408563"/>
            <a:ext cx="1128712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PE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  <a:endParaRPr lang="es-PE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4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0110919" y="722165"/>
            <a:ext cx="52380488" cy="1470025"/>
          </a:xfrm>
        </p:spPr>
        <p:txBody>
          <a:bodyPr>
            <a:no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  <a:latin typeface="Arial Black" pitchFamily="34" charset="0"/>
              </a:rPr>
              <a:t>Sala de atención a alumnos</a:t>
            </a:r>
            <a:endParaRPr lang="es-PE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6748" y="408563"/>
            <a:ext cx="1128712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PE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  <a:endParaRPr lang="es-PE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F84900-AE5E-4E44-AC2C-DE9FA1C1AA25}"/>
              </a:ext>
            </a:extLst>
          </p:cNvPr>
          <p:cNvSpPr txBox="1"/>
          <p:nvPr/>
        </p:nvSpPr>
        <p:spPr>
          <a:xfrm>
            <a:off x="0" y="3437658"/>
            <a:ext cx="861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/>
              <a:t>Edificio O2 piso 8 – modulo 6</a:t>
            </a:r>
          </a:p>
          <a:p>
            <a:pPr algn="ctr"/>
            <a:r>
              <a:rPr lang="es-PE" sz="3600" b="1" dirty="0"/>
              <a:t>Viernes de 6 a 7pm</a:t>
            </a:r>
          </a:p>
        </p:txBody>
      </p:sp>
      <p:pic>
        <p:nvPicPr>
          <p:cNvPr id="1026" name="Picture 2" descr="Safety">
            <a:extLst>
              <a:ext uri="{FF2B5EF4-FFF2-40B4-BE49-F238E27FC236}">
                <a16:creationId xmlns:a16="http://schemas.microsoft.com/office/drawing/2014/main" id="{54C5DA8A-1CD3-4E26-830E-8DEA833D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89" y="2343102"/>
            <a:ext cx="2835442" cy="2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5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020588"/>
            <a:ext cx="11019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FORMACIÓN DE GRUPOS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4348" y="408563"/>
            <a:ext cx="1128712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PE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  <a:endParaRPr lang="es-PE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FD863A-F783-4A82-AC8B-15BA1B9B3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42" y="1848653"/>
            <a:ext cx="1995684" cy="19956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351F2F-227D-4060-916F-9968A7BFDB30}"/>
              </a:ext>
            </a:extLst>
          </p:cNvPr>
          <p:cNvSpPr txBox="1"/>
          <p:nvPr/>
        </p:nvSpPr>
        <p:spPr>
          <a:xfrm>
            <a:off x="1627322" y="314615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Grupos de 5 alumnos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F976F5-7317-4B8E-B7C5-44A49809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46" y="1848653"/>
            <a:ext cx="1995684" cy="19956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298C2F-AFD1-4173-9461-888D5719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85" y="3996737"/>
            <a:ext cx="1995684" cy="1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38774" y="1512299"/>
            <a:ext cx="7068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600" b="1" dirty="0">
                <a:solidFill>
                  <a:srgbClr val="C00000"/>
                </a:solidFill>
                <a:latin typeface="Arial Black" pitchFamily="34" charset="0"/>
              </a:rPr>
              <a:t>¿PREGUNTAS?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297242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2063751" y="1444961"/>
            <a:ext cx="8928100" cy="45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3200" dirty="0">
                <a:solidFill>
                  <a:srgbClr val="FF0000"/>
                </a:solidFill>
                <a:latin typeface="Arial Black" pitchFamily="34" charset="0"/>
              </a:rPr>
              <a:t>PRIMER MÓDULO</a:t>
            </a:r>
          </a:p>
          <a:p>
            <a:endParaRPr lang="es-MX" sz="32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MX" sz="3200" dirty="0">
                <a:solidFill>
                  <a:srgbClr val="FF0000"/>
                </a:solidFill>
                <a:latin typeface="Arial Black" pitchFamily="34" charset="0"/>
              </a:rPr>
              <a:t>CONTENIDO:</a:t>
            </a:r>
          </a:p>
          <a:p>
            <a:endParaRPr lang="es-MX" sz="2800" dirty="0">
              <a:latin typeface="Arial Narrow" pitchFamily="34" charset="0"/>
            </a:endParaRPr>
          </a:p>
          <a:p>
            <a:pPr marL="530225" indent="-354013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800" dirty="0">
                <a:latin typeface="Arial Narrow" pitchFamily="34" charset="0"/>
              </a:rPr>
              <a:t>Introducción</a:t>
            </a:r>
          </a:p>
          <a:p>
            <a:pPr marL="530225" indent="-354013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800" dirty="0">
                <a:latin typeface="Arial Narrow" pitchFamily="34" charset="0"/>
              </a:rPr>
              <a:t>Situación de la seguridad y salud ocupacional en el Perú. </a:t>
            </a:r>
          </a:p>
          <a:p>
            <a:pPr marL="530225" indent="-354013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800" dirty="0">
                <a:latin typeface="Arial Narrow" pitchFamily="34" charset="0"/>
              </a:rPr>
              <a:t>La seguridad como elemento estratégico.</a:t>
            </a:r>
          </a:p>
          <a:p>
            <a:pPr marL="530225" indent="-354013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800" dirty="0">
                <a:latin typeface="Arial Narrow" pitchFamily="34" charset="0"/>
              </a:rPr>
              <a:t>Seguridad y Salud para personas discapacitadas.</a:t>
            </a:r>
          </a:p>
        </p:txBody>
      </p:sp>
    </p:spTree>
    <p:extLst>
      <p:ext uri="{BB962C8B-B14F-4D97-AF65-F5344CB8AC3E}">
        <p14:creationId xmlns:p14="http://schemas.microsoft.com/office/powerpoint/2010/main" val="175415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25" y="272772"/>
            <a:ext cx="11287125" cy="725488"/>
          </a:xfrm>
        </p:spPr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34709" y="918558"/>
            <a:ext cx="1101992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ACCIDENTES LABORALES NOTIFICADOS, 2021</a:t>
            </a:r>
            <a:endParaRPr lang="es-ES_tradnl" sz="24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1577" y="6030062"/>
            <a:ext cx="7570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solidFill>
                  <a:srgbClr val="C00000"/>
                </a:solidFill>
                <a:latin typeface="Arial Narrow" pitchFamily="34" charset="0"/>
              </a:rPr>
              <a:t>https://www.gob.pe/institucion/mtpe/informes-publicaciones/3247012-anuario-estadistico-sectorial-2021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BEC720-D642-455A-B8A8-91C7FF1AC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1" t="16888" r="9196" b="27846"/>
          <a:stretch/>
        </p:blipFill>
        <p:spPr>
          <a:xfrm>
            <a:off x="534709" y="1351666"/>
            <a:ext cx="11043523" cy="46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4"/>
          <p:cNvSpPr txBox="1">
            <a:spLocks noChangeArrowheads="1"/>
          </p:cNvSpPr>
          <p:nvPr/>
        </p:nvSpPr>
        <p:spPr bwMode="auto">
          <a:xfrm>
            <a:off x="285175" y="451308"/>
            <a:ext cx="1101992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ACCIDENTES LABORALES EN PERÚ AL 2021</a:t>
            </a:r>
            <a:endParaRPr lang="es-ES_tradnl" sz="24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00B3B5-4AE7-5A64-E363-C402B7421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8" t="21177" r="18035" b="9743"/>
          <a:stretch/>
        </p:blipFill>
        <p:spPr>
          <a:xfrm>
            <a:off x="883781" y="969734"/>
            <a:ext cx="9893076" cy="56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7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186953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NORMAS BÁSICAS VIGENTES EN MATERIA DE SST</a:t>
            </a:r>
            <a:endParaRPr lang="es-E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3934" y="3475084"/>
            <a:ext cx="1950478" cy="2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s-PE" sz="1500">
                <a:solidFill>
                  <a:schemeClr val="bg1"/>
                </a:solidFill>
                <a:latin typeface="Lucida Sans Unicode" pitchFamily="34" charset="0"/>
              </a:rPr>
              <a:t>ORGANIZACIÓN</a:t>
            </a:r>
            <a:endParaRPr lang="es-ES" sz="1500">
              <a:solidFill>
                <a:schemeClr val="bg1"/>
              </a:solidFill>
              <a:latin typeface="Lucida Sans Unicode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72581"/>
              </p:ext>
            </p:extLst>
          </p:nvPr>
        </p:nvGraphicFramePr>
        <p:xfrm>
          <a:off x="1464617" y="1652783"/>
          <a:ext cx="9299632" cy="442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Ley N° 29783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Ley de Seguridad y Salud en el Trabajo.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D.S. N° 005-2012-TR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Reglamento de Seguridad y Salud en el Trabajo. 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R.M. N° 050-2013-TR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Formatos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Referenciales e Información mínima de Registros del SGSST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54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R.M. N° 312-2011/MINSA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Protocolo de Exámenes Médicos Ocupacionales y Guías de Diagnostico de los exámenes médicos Obligatorios por actividad.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R.M. N° 375-2008-TR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Norma básica de ergonomía.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E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valuación de riesgo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disergonómico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Ley N° 26790</a:t>
                      </a:r>
                      <a:endParaRPr lang="es-PE" sz="1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Ley del Seguro Complementario para Trabajos de Alto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Riesgo, SCTR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Ley N° 28806. 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Ley General de Inspección del Trabajo.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D.S. Nº 019-2006-TR. 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Reglamento de la ley general de inspección del trabajo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R.M. N° 480-2008-MINSA 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Listado de enfermedades ocupacionales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D.S. N° 015-2005-SA. 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Reglamento de Valores Limite Permisibles para Agentes Químicos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D.S. N° 011-2006-VIVIENDA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Reglamento Nacional de Edificaciones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LEY N° 28551. 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Ley que establece la obligación de elaborar y presentar Planes de Contingencia</a:t>
                      </a: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D.S. N° 42F</a:t>
                      </a:r>
                      <a:endParaRPr lang="es-PE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Aprueba el Reglamento de Seguridad Industrial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9" marR="121929" marT="45726" marB="45726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2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186953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2400" dirty="0">
                <a:solidFill>
                  <a:srgbClr val="FF0000"/>
                </a:solidFill>
                <a:latin typeface="Arial Black" pitchFamily="34" charset="0"/>
              </a:rPr>
              <a:t>RAZONES PARA ADOPTAR UN SGSST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46023280"/>
              </p:ext>
            </p:extLst>
          </p:nvPr>
        </p:nvGraphicFramePr>
        <p:xfrm>
          <a:off x="724568" y="1659980"/>
          <a:ext cx="8128000" cy="465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92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186953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2400" b="1" dirty="0">
                <a:solidFill>
                  <a:srgbClr val="FF0000"/>
                </a:solidFill>
                <a:latin typeface="Arial Black" pitchFamily="34" charset="0"/>
              </a:rPr>
              <a:t>CONSECUENCIAS  DE UN ACCIDENTE U ENFERMEDAD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41943810"/>
              </p:ext>
            </p:extLst>
          </p:nvPr>
        </p:nvGraphicFramePr>
        <p:xfrm>
          <a:off x="2032000" y="190317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03111" y="1464075"/>
            <a:ext cx="106226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¿Qué es Seguridad y Salud Ocupacional?</a:t>
            </a:r>
            <a:endParaRPr lang="es-PE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6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186953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2400" b="1" dirty="0">
                <a:solidFill>
                  <a:srgbClr val="FF0000"/>
                </a:solidFill>
                <a:latin typeface="Arial Black" pitchFamily="34" charset="0"/>
              </a:rPr>
              <a:t>La seguridad y la empresa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11424" y="1758222"/>
            <a:ext cx="5232000" cy="432426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000" dirty="0">
                <a:solidFill>
                  <a:srgbClr val="C00000"/>
                </a:solidFill>
                <a:latin typeface="Arial Narrow" pitchFamily="34" charset="0"/>
              </a:rPr>
              <a:t>Inversión en SST, aporta a: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Reducir costos de accidentes, incidentes y enfermedades ocupacionales.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Reducir costos de capacitación.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Reducir la rotación del personal.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Asegurar el bienestar y la integridad física y la salud del trabajador.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Mejorar el clima laboral, calidad de vida y la satisfacción del trabajador.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Aplicar una cultura de seguridad y salud en el trabajo.</a:t>
            </a:r>
          </a:p>
          <a:p>
            <a:pPr marL="354013" lvl="1" indent="-265113" algn="just">
              <a:spcAft>
                <a:spcPts val="600"/>
              </a:spcAft>
              <a:buFont typeface="Wingdings" pitchFamily="2" charset="2"/>
              <a:buChar char="§"/>
              <a:tabLst>
                <a:tab pos="354013" algn="l"/>
              </a:tabLst>
            </a:pPr>
            <a:r>
              <a:rPr lang="es-MX" sz="2000" dirty="0">
                <a:latin typeface="Arial Narrow" pitchFamily="34" charset="0"/>
              </a:rPr>
              <a:t>Incorporar practicas seguras y saludables.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64085" y="1758222"/>
            <a:ext cx="4896544" cy="209288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1200"/>
              </a:spcAft>
            </a:pPr>
            <a:r>
              <a:rPr lang="es-MX" sz="2000" dirty="0">
                <a:solidFill>
                  <a:srgbClr val="C00000"/>
                </a:solidFill>
                <a:latin typeface="Arial Narrow" pitchFamily="34" charset="0"/>
              </a:rPr>
              <a:t>En consecuencia esto contribuye a:</a:t>
            </a:r>
          </a:p>
          <a:p>
            <a:pPr marL="442913" lvl="1" indent="-2667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>
                <a:latin typeface="Arial Narrow" pitchFamily="34" charset="0"/>
              </a:rPr>
              <a:t>Aumentar la eficiencia y la productividad.</a:t>
            </a:r>
          </a:p>
          <a:p>
            <a:pPr marL="442913" lvl="1" indent="-2667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>
                <a:latin typeface="Arial Narrow" pitchFamily="34" charset="0"/>
              </a:rPr>
              <a:t>Mejorar la rentabilidad de la empresa.</a:t>
            </a:r>
          </a:p>
          <a:p>
            <a:pPr marL="442913" lvl="1" indent="-2667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>
                <a:latin typeface="Arial Narrow" pitchFamily="34" charset="0"/>
              </a:rPr>
              <a:t>Asegurar la Competitividad y Sostenibilidad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78399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4348" y="472063"/>
            <a:ext cx="11287125" cy="725488"/>
          </a:xfrm>
        </p:spPr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11" name="Text Box 2054"/>
          <p:cNvSpPr txBox="1">
            <a:spLocks noChangeArrowheads="1"/>
          </p:cNvSpPr>
          <p:nvPr/>
        </p:nvSpPr>
        <p:spPr bwMode="auto">
          <a:xfrm>
            <a:off x="546432" y="1186953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2400" b="1" dirty="0">
                <a:solidFill>
                  <a:srgbClr val="FF0000"/>
                </a:solidFill>
                <a:latin typeface="Arial Black" pitchFamily="34" charset="0"/>
              </a:rPr>
              <a:t>Cultura de Seguridad ó Cultura de Prevención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46432" y="1970873"/>
            <a:ext cx="3603537" cy="3046988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 Narrow" pitchFamily="34" charset="0"/>
              </a:rPr>
              <a:t>Conjunto de valores, principios y normas de comportamiento y conocimiento respecto a la prevención de riesgos en el trabajo que comparten los miembros de una organización.</a:t>
            </a:r>
            <a:endParaRPr lang="es-PE" sz="2400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4173" y="5093621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>
                <a:solidFill>
                  <a:srgbClr val="C00000"/>
                </a:solidFill>
                <a:latin typeface="Arial Narrow" pitchFamily="34" charset="0"/>
              </a:rPr>
              <a:t>D.S 005-2012-TR</a:t>
            </a:r>
          </a:p>
        </p:txBody>
      </p:sp>
      <p:sp>
        <p:nvSpPr>
          <p:cNvPr id="7" name="Text Box 2054"/>
          <p:cNvSpPr txBox="1">
            <a:spLocks noChangeArrowheads="1"/>
          </p:cNvSpPr>
          <p:nvPr/>
        </p:nvSpPr>
        <p:spPr bwMode="auto">
          <a:xfrm>
            <a:off x="4580763" y="1830197"/>
            <a:ext cx="722071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es-MX" sz="22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La Ley 29783 , busca promover una cultura de  prevención de riesgos en el país mediante los siguientes roles:</a:t>
            </a:r>
          </a:p>
          <a:p>
            <a:pPr algn="just">
              <a:buFont typeface="Wingdings" pitchFamily="2" charset="2"/>
              <a:buChar char="§"/>
            </a:pPr>
            <a:endParaRPr lang="es-MX" sz="2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El Estado</a:t>
            </a:r>
          </a:p>
          <a:p>
            <a:pPr marL="0" indent="0" algn="just"/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s-MX" sz="22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Fiscalización y control del Estado.</a:t>
            </a:r>
          </a:p>
          <a:p>
            <a:pPr algn="just">
              <a:buFont typeface="Wingdings" pitchFamily="2" charset="2"/>
              <a:buChar char="§"/>
            </a:pPr>
            <a:endParaRPr lang="es-MX" sz="2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Empleadores</a:t>
            </a:r>
          </a:p>
          <a:p>
            <a:pPr marL="0" indent="0" algn="just"/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s-MX" sz="22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Deber de prevención de riesgos.</a:t>
            </a:r>
          </a:p>
          <a:p>
            <a:pPr algn="just">
              <a:buFont typeface="Wingdings" pitchFamily="2" charset="2"/>
              <a:buChar char="§"/>
            </a:pPr>
            <a:endParaRPr lang="es-MX" sz="2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Trabajadores y sus representantes</a:t>
            </a:r>
          </a:p>
          <a:p>
            <a:pPr marL="0" indent="0" algn="just"/>
            <a:r>
              <a:rPr lang="es-MX" sz="2200" b="1" dirty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s-MX" sz="22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Participación y consulta</a:t>
            </a:r>
          </a:p>
        </p:txBody>
      </p:sp>
    </p:spTree>
    <p:extLst>
      <p:ext uri="{BB962C8B-B14F-4D97-AF65-F5344CB8AC3E}">
        <p14:creationId xmlns:p14="http://schemas.microsoft.com/office/powerpoint/2010/main" val="895518394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21547" y="3285957"/>
            <a:ext cx="10082047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_tradn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_tradnl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¿PREGUNTAS?</a:t>
            </a:r>
          </a:p>
          <a:p>
            <a:pPr algn="ctr">
              <a:spcBef>
                <a:spcPct val="50000"/>
              </a:spcBef>
              <a:defRPr/>
            </a:pPr>
            <a:endParaRPr lang="es-ES_tradn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635001" y="1197551"/>
            <a:ext cx="10408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3200" dirty="0">
                <a:solidFill>
                  <a:srgbClr val="FF0000"/>
                </a:solidFill>
                <a:latin typeface="Arial Black" pitchFamily="34" charset="0"/>
              </a:rPr>
              <a:t>PRIMER MÓDULO</a:t>
            </a:r>
          </a:p>
        </p:txBody>
      </p:sp>
      <p:sp>
        <p:nvSpPr>
          <p:cNvPr id="5" name="Text Box 2054"/>
          <p:cNvSpPr txBox="1">
            <a:spLocks noChangeArrowheads="1"/>
          </p:cNvSpPr>
          <p:nvPr/>
        </p:nvSpPr>
        <p:spPr bwMode="auto">
          <a:xfrm>
            <a:off x="914401" y="3217695"/>
            <a:ext cx="104083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MX" sz="7200" dirty="0">
                <a:solidFill>
                  <a:srgbClr val="FF0000"/>
                </a:solidFill>
                <a:latin typeface="Arial Black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636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020588"/>
            <a:ext cx="11019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DECLARACIÓN UNIVERSAL DE LOS DERECHOS HUMANOS </a:t>
            </a:r>
          </a:p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(10/12/1948)</a:t>
            </a:r>
            <a:endParaRPr lang="es-E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31834245"/>
              </p:ext>
            </p:extLst>
          </p:nvPr>
        </p:nvGraphicFramePr>
        <p:xfrm>
          <a:off x="1569157" y="1979666"/>
          <a:ext cx="8957972" cy="401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19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099611"/>
            <a:ext cx="11019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PRINCIPIOS Y DERECHOS FUNDAMENTALES DEL TRABAJO</a:t>
            </a:r>
          </a:p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(OIT-1998)</a:t>
            </a:r>
            <a:endParaRPr lang="es-E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74023838"/>
              </p:ext>
            </p:extLst>
          </p:nvPr>
        </p:nvGraphicFramePr>
        <p:xfrm>
          <a:off x="1343378" y="1440319"/>
          <a:ext cx="9049887" cy="462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61" y="4450792"/>
            <a:ext cx="19780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2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004246"/>
            <a:ext cx="1101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CONSTITUCIÓN POLÍTICA DEL PERÚ 1993</a:t>
            </a:r>
            <a:endParaRPr lang="es-E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64591713"/>
              </p:ext>
            </p:extLst>
          </p:nvPr>
        </p:nvGraphicFramePr>
        <p:xfrm>
          <a:off x="2131959" y="1919200"/>
          <a:ext cx="7848871" cy="462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5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19619551"/>
              </p:ext>
            </p:extLst>
          </p:nvPr>
        </p:nvGraphicFramePr>
        <p:xfrm>
          <a:off x="527382" y="1723176"/>
          <a:ext cx="11160700" cy="381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06" y="2129367"/>
            <a:ext cx="1689100" cy="231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7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Arial Black" pitchFamily="34" charset="0"/>
              </a:rPr>
              <a:t>SEGURIDAD Y SALUD OCUPACIONAL</a:t>
            </a:r>
          </a:p>
        </p:txBody>
      </p:sp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546432" y="1235079"/>
            <a:ext cx="1101992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PE" sz="2400" b="1" dirty="0">
                <a:solidFill>
                  <a:srgbClr val="FF0000"/>
                </a:solidFill>
                <a:latin typeface="Arial Narrow" pitchFamily="34" charset="0"/>
              </a:rPr>
              <a:t>LA SEGURIDAD Y SALUD LABORAL EN AMÉRICA LATINA</a:t>
            </a:r>
            <a:endParaRPr lang="es-ES_tradnl" sz="24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64632" y="1728828"/>
            <a:ext cx="9564104" cy="4804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Cada año: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	140,000 Muertes en ocupaciones de Alto Riesgo. </a:t>
            </a:r>
          </a:p>
          <a:p>
            <a:pPr>
              <a:lnSpc>
                <a:spcPct val="80000"/>
              </a:lnSpc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Estudios recientes estiman: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	80 % de su Mano de Obra expuesta </a:t>
            </a:r>
            <a:r>
              <a:rPr lang="es-ES" sz="2200" b="1" dirty="0">
                <a:solidFill>
                  <a:srgbClr val="000099"/>
                </a:solidFill>
                <a:latin typeface="Arial Narrow" pitchFamily="34" charset="0"/>
              </a:rPr>
              <a:t>a Accidentes de Trabajo y Enfermedad Ocupacionales.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000099"/>
                </a:solidFill>
                <a:latin typeface="Arial Narrow" pitchFamily="34" charset="0"/>
              </a:rPr>
              <a:t>	</a:t>
            </a:r>
            <a:r>
              <a:rPr lang="es-ES" sz="2200" b="1" dirty="0">
                <a:solidFill>
                  <a:srgbClr val="008000"/>
                </a:solidFill>
                <a:latin typeface="Arial Narrow" pitchFamily="34" charset="0"/>
              </a:rPr>
              <a:t>Causas: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008000"/>
                </a:solidFill>
                <a:latin typeface="Arial Narrow" pitchFamily="34" charset="0"/>
              </a:rPr>
              <a:t>	Exceso de confianza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008000"/>
                </a:solidFill>
                <a:latin typeface="Arial Narrow" pitchFamily="34" charset="0"/>
              </a:rPr>
              <a:t>    Falta de conciencia y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s-ES" sz="2200" b="1" dirty="0">
                <a:solidFill>
                  <a:srgbClr val="008000"/>
                </a:solidFill>
                <a:latin typeface="Arial Narrow" pitchFamily="34" charset="0"/>
              </a:rPr>
              <a:t>	Escasa observancia de la legislación sobre Seguridad y Salud.</a:t>
            </a:r>
          </a:p>
          <a:p>
            <a:pPr>
              <a:lnSpc>
                <a:spcPct val="80000"/>
              </a:lnSpc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Costo estimado: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C00000"/>
                </a:solidFill>
                <a:latin typeface="Arial Narrow" pitchFamily="34" charset="0"/>
              </a:rPr>
              <a:t>	US$ 76 MM Anuales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000099"/>
                </a:solidFill>
                <a:latin typeface="Arial Narrow" pitchFamily="34" charset="0"/>
              </a:rPr>
              <a:t>	Equivale  al PBI de Colombia (US$ 81.300 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000099"/>
                </a:solidFill>
                <a:latin typeface="Arial Narrow" pitchFamily="34" charset="0"/>
              </a:rPr>
              <a:t>	Mayor al PBI de Perú (US$ 53.500 M)</a:t>
            </a:r>
          </a:p>
        </p:txBody>
      </p:sp>
    </p:spTree>
    <p:extLst>
      <p:ext uri="{BB962C8B-B14F-4D97-AF65-F5344CB8AC3E}">
        <p14:creationId xmlns:p14="http://schemas.microsoft.com/office/powerpoint/2010/main" val="19842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8AB1E3-3738-4E3C-BB5A-36FE9863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7" y="362608"/>
            <a:ext cx="10556302" cy="591845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209F05-F7F0-4991-82D6-FC64F7051595}"/>
              </a:ext>
            </a:extLst>
          </p:cNvPr>
          <p:cNvSpPr txBox="1"/>
          <p:nvPr/>
        </p:nvSpPr>
        <p:spPr>
          <a:xfrm>
            <a:off x="5420711" y="6281060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C00000"/>
                </a:solidFill>
              </a:rPr>
              <a:t>https://www.undp.org/es/sustainable-development-goals</a:t>
            </a:r>
          </a:p>
        </p:txBody>
      </p:sp>
    </p:spTree>
    <p:extLst>
      <p:ext uri="{BB962C8B-B14F-4D97-AF65-F5344CB8AC3E}">
        <p14:creationId xmlns:p14="http://schemas.microsoft.com/office/powerpoint/2010/main" val="1953882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982</Words>
  <Application>Microsoft Office PowerPoint</Application>
  <PresentationFormat>Panorámica</PresentationFormat>
  <Paragraphs>147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Lucida Sans Unicode</vt:lpstr>
      <vt:lpstr>Times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SEGURIDAD Y SALUD OCUPACIONAL</vt:lpstr>
      <vt:lpstr>SEGURIDAD Y SALUD OCUPACIONAL</vt:lpstr>
      <vt:lpstr>SEGURIDAD Y SALUD OCUPACIONAL</vt:lpstr>
      <vt:lpstr>SEGURIDAD Y SALUD OCUPACIONAL</vt:lpstr>
      <vt:lpstr>SEGURIDAD Y SALUD OCUPACIONAL</vt:lpstr>
      <vt:lpstr>SEGURIDAD Y SALUD OCUPACIONAL</vt:lpstr>
      <vt:lpstr>Presentación de PowerPoint</vt:lpstr>
      <vt:lpstr>Presentación de PowerPoint</vt:lpstr>
      <vt:lpstr>Sala de atención a alumnos</vt:lpstr>
      <vt:lpstr>Presentación de PowerPoint</vt:lpstr>
      <vt:lpstr>Presentación de PowerPoint</vt:lpstr>
      <vt:lpstr>SEGURIDAD Y SALUD OCUPACIONAL</vt:lpstr>
      <vt:lpstr>SEGURIDAD Y SALUD OCUPACIONAL</vt:lpstr>
      <vt:lpstr>Presentación de PowerPoint</vt:lpstr>
      <vt:lpstr>SEGURIDAD Y SALUD OCUPACIONAL</vt:lpstr>
      <vt:lpstr>SEGURIDAD Y SALUD OCUPACIONAL</vt:lpstr>
      <vt:lpstr>SEGURIDAD Y SALUD OCUPACIONAL</vt:lpstr>
      <vt:lpstr>SEGURIDAD Y SALUD OCUPACIONAL</vt:lpstr>
      <vt:lpstr>SEGURIDAD Y SALUD OCUPACIONAL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MARTIN SABROSO GAMARRA</dc:creator>
  <cp:lastModifiedBy>Diego Hidalgo Dieguez</cp:lastModifiedBy>
  <cp:revision>59</cp:revision>
  <dcterms:created xsi:type="dcterms:W3CDTF">2019-03-15T00:31:26Z</dcterms:created>
  <dcterms:modified xsi:type="dcterms:W3CDTF">2023-04-10T14:15:59Z</dcterms:modified>
</cp:coreProperties>
</file>