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7" r:id="rId5"/>
    <p:sldId id="278" r:id="rId6"/>
    <p:sldId id="279" r:id="rId7"/>
    <p:sldId id="284" r:id="rId8"/>
    <p:sldId id="285" r:id="rId9"/>
    <p:sldId id="286" r:id="rId10"/>
    <p:sldId id="282" r:id="rId11"/>
    <p:sldId id="287" r:id="rId12"/>
    <p:sldId id="289" r:id="rId13"/>
    <p:sldId id="290" r:id="rId14"/>
    <p:sldId id="283" r:id="rId15"/>
    <p:sldId id="288" r:id="rId16"/>
    <p:sldId id="291" r:id="rId17"/>
    <p:sldId id="29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F0DDFFB1-EA10-414F-A1CC-CC548A7A0FD2}">
          <p14:sldIdLst>
            <p14:sldId id="273"/>
          </p14:sldIdLst>
        </p14:section>
        <p14:section name="Asistencia" id="{A15D5756-6A85-4429-A904-93B2FEB631E1}">
          <p14:sldIdLst>
            <p14:sldId id="275"/>
            <p14:sldId id="276"/>
            <p14:sldId id="277"/>
            <p14:sldId id="278"/>
          </p14:sldIdLst>
        </p14:section>
        <p14:section name="Contratos" id="{EB39CC99-AB37-4A8E-80F7-B5AC131A15C4}">
          <p14:sldIdLst>
            <p14:sldId id="279"/>
            <p14:sldId id="284"/>
            <p14:sldId id="285"/>
            <p14:sldId id="286"/>
          </p14:sldIdLst>
        </p14:section>
        <p14:section name="Planillas" id="{0EF44B17-6813-4AEE-8CF4-3811107E4023}">
          <p14:sldIdLst>
            <p14:sldId id="282"/>
            <p14:sldId id="287"/>
            <p14:sldId id="289"/>
            <p14:sldId id="290"/>
          </p14:sldIdLst>
        </p14:section>
        <p14:section name="Vacaciones" id="{16FBE011-B7B9-43DA-A8AB-C0FABEC15502}">
          <p14:sldIdLst>
            <p14:sldId id="283"/>
            <p14:sldId id="288"/>
            <p14:sldId id="291"/>
            <p14:sldId id="292"/>
          </p14:sldIdLst>
        </p14:section>
        <p14:section name="Presupuesto" id="{973C92D4-9AAF-4427-AB6A-69DA3D2FDF8B}">
          <p14:sldIdLst>
            <p14:sldId id="280"/>
          </p14:sldIdLst>
        </p14:section>
        <p14:section name="Riesgos" id="{2E204FEF-ED1F-4E6C-B389-C2861ADF7BCD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A28"/>
    <a:srgbClr val="7DBF5E"/>
    <a:srgbClr val="008931"/>
    <a:srgbClr val="ADB9CA"/>
    <a:srgbClr val="BDD7EE"/>
    <a:srgbClr val="F8CBAD"/>
    <a:srgbClr val="DBDBDB"/>
    <a:srgbClr val="FFE699"/>
    <a:srgbClr val="B4C7E7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9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5BD0-14C7-4C9D-A288-CE01053FCFF0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ángulo redondeado 26">
            <a:extLst>
              <a:ext uri="{FF2B5EF4-FFF2-40B4-BE49-F238E27FC236}">
                <a16:creationId xmlns:a16="http://schemas.microsoft.com/office/drawing/2014/main" id="{B507BFCC-88CB-D591-4AF1-D1A86C9E6EBB}"/>
              </a:ext>
            </a:extLst>
          </p:cNvPr>
          <p:cNvSpPr/>
          <p:nvPr/>
        </p:nvSpPr>
        <p:spPr>
          <a:xfrm>
            <a:off x="4947800" y="3257628"/>
            <a:ext cx="4084889" cy="760882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B7BE49-73D7-22DD-3A31-709F414D793F}"/>
              </a:ext>
            </a:extLst>
          </p:cNvPr>
          <p:cNvSpPr txBox="1"/>
          <p:nvPr/>
        </p:nvSpPr>
        <p:spPr>
          <a:xfrm>
            <a:off x="5352262" y="3345681"/>
            <a:ext cx="327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Proyectos GDH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5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redondeado 27">
            <a:extLst>
              <a:ext uri="{FF2B5EF4-FFF2-40B4-BE49-F238E27FC236}">
                <a16:creationId xmlns:a16="http://schemas.microsoft.com/office/drawing/2014/main" id="{68B54B61-0A5D-E6A2-A006-624CAAAF157F}"/>
              </a:ext>
            </a:extLst>
          </p:cNvPr>
          <p:cNvSpPr/>
          <p:nvPr/>
        </p:nvSpPr>
        <p:spPr>
          <a:xfrm>
            <a:off x="2605039" y="2021950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Entregar un módulo funcional de planillas, acorde a la normativa vigente.</a:t>
            </a:r>
          </a:p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Todo cálculo debe llevar por sistema.</a:t>
            </a:r>
          </a:p>
        </p:txBody>
      </p:sp>
      <p:sp>
        <p:nvSpPr>
          <p:cNvPr id="22" name="Rectángulo redondeado 26">
            <a:extLst>
              <a:ext uri="{FF2B5EF4-FFF2-40B4-BE49-F238E27FC236}">
                <a16:creationId xmlns:a16="http://schemas.microsoft.com/office/drawing/2014/main" id="{EE8010F9-9747-CD37-AD34-954F9D321783}"/>
              </a:ext>
            </a:extLst>
          </p:cNvPr>
          <p:cNvSpPr/>
          <p:nvPr/>
        </p:nvSpPr>
        <p:spPr>
          <a:xfrm>
            <a:off x="2869653" y="1801323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F57885A-54D5-404B-35A6-0098B185638A}"/>
              </a:ext>
            </a:extLst>
          </p:cNvPr>
          <p:cNvSpPr txBox="1"/>
          <p:nvPr/>
        </p:nvSpPr>
        <p:spPr>
          <a:xfrm>
            <a:off x="3469999" y="183728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7">
            <a:extLst>
              <a:ext uri="{FF2B5EF4-FFF2-40B4-BE49-F238E27FC236}">
                <a16:creationId xmlns:a16="http://schemas.microsoft.com/office/drawing/2014/main" id="{E2DF4086-BDD7-AB5D-221B-A7A36F9F6997}"/>
              </a:ext>
            </a:extLst>
          </p:cNvPr>
          <p:cNvSpPr/>
          <p:nvPr/>
        </p:nvSpPr>
        <p:spPr>
          <a:xfrm>
            <a:off x="4324695" y="4495146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Configuraciones propias de los procesos de </a:t>
            </a:r>
            <a:r>
              <a:rPr lang="es-PE" dirty="0" err="1">
                <a:solidFill>
                  <a:srgbClr val="52AA28"/>
                </a:solidFill>
                <a:latin typeface="Century Gothic" panose="020B0502020202020204" pitchFamily="34" charset="0"/>
              </a:rPr>
              <a:t>Muya</a:t>
            </a:r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Rectángulo redondeado 26">
            <a:extLst>
              <a:ext uri="{FF2B5EF4-FFF2-40B4-BE49-F238E27FC236}">
                <a16:creationId xmlns:a16="http://schemas.microsoft.com/office/drawing/2014/main" id="{AF83BFFA-FDA6-66F5-2EBC-7A54B63A0F7E}"/>
              </a:ext>
            </a:extLst>
          </p:cNvPr>
          <p:cNvSpPr/>
          <p:nvPr/>
        </p:nvSpPr>
        <p:spPr>
          <a:xfrm>
            <a:off x="4589309" y="4274519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03437BB-F023-88FE-0B24-8C48A7BCF8E6}"/>
              </a:ext>
            </a:extLst>
          </p:cNvPr>
          <p:cNvSpPr txBox="1"/>
          <p:nvPr/>
        </p:nvSpPr>
        <p:spPr>
          <a:xfrm>
            <a:off x="4986074" y="4310479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Adicional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5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11FB51BA-7430-238C-EDB7-F32509AC2150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han realizado configuraciones que no se realizaron en la implementación.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han corregido cálculos en el sistema que anteriormente eran corregidos manualmente.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han agregado funciones que el sistema debió tener.</a:t>
            </a:r>
          </a:p>
        </p:txBody>
      </p:sp>
    </p:spTree>
    <p:extLst>
      <p:ext uri="{BB962C8B-B14F-4D97-AF65-F5344CB8AC3E}">
        <p14:creationId xmlns:p14="http://schemas.microsoft.com/office/powerpoint/2010/main" val="6715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5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D93AF5-5EC0-E93F-1974-B39217DBE4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9288" y="1951228"/>
            <a:ext cx="8362950" cy="3943350"/>
          </a:xfrm>
          <a:prstGeom prst="rect">
            <a:avLst/>
          </a:prstGeom>
        </p:spPr>
      </p:pic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3908F2D1-7ACA-22F5-FAF1-A47F649E63CF}"/>
              </a:ext>
            </a:extLst>
          </p:cNvPr>
          <p:cNvSpPr/>
          <p:nvPr/>
        </p:nvSpPr>
        <p:spPr>
          <a:xfrm>
            <a:off x="7862545" y="3679952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26/09</a:t>
            </a:r>
          </a:p>
        </p:txBody>
      </p:sp>
      <p:sp>
        <p:nvSpPr>
          <p:cNvPr id="6" name="Rectángulo redondeado 26">
            <a:extLst>
              <a:ext uri="{FF2B5EF4-FFF2-40B4-BE49-F238E27FC236}">
                <a16:creationId xmlns:a16="http://schemas.microsoft.com/office/drawing/2014/main" id="{76558C48-8DD1-A063-A8DD-164661E2DE86}"/>
              </a:ext>
            </a:extLst>
          </p:cNvPr>
          <p:cNvSpPr/>
          <p:nvPr/>
        </p:nvSpPr>
        <p:spPr>
          <a:xfrm>
            <a:off x="9421636" y="5483905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15/01</a:t>
            </a:r>
          </a:p>
        </p:txBody>
      </p:sp>
      <p:sp>
        <p:nvSpPr>
          <p:cNvPr id="18" name="Rectángulo redondeado 26">
            <a:extLst>
              <a:ext uri="{FF2B5EF4-FFF2-40B4-BE49-F238E27FC236}">
                <a16:creationId xmlns:a16="http://schemas.microsoft.com/office/drawing/2014/main" id="{1BFF5465-9D3E-2446-2B6C-527B1634433C}"/>
              </a:ext>
            </a:extLst>
          </p:cNvPr>
          <p:cNvSpPr/>
          <p:nvPr/>
        </p:nvSpPr>
        <p:spPr>
          <a:xfrm>
            <a:off x="6826391" y="3679952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07/08</a:t>
            </a:r>
          </a:p>
        </p:txBody>
      </p:sp>
    </p:spTree>
    <p:extLst>
      <p:ext uri="{BB962C8B-B14F-4D97-AF65-F5344CB8AC3E}">
        <p14:creationId xmlns:p14="http://schemas.microsoft.com/office/powerpoint/2010/main" val="21549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5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AD1706B0-D7F7-05CB-D447-0D93AE5C8DF6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cumpliendo el cronograma.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Etapa 1: De los 38 puntos, 21 se han pasado a producción y 5 están por probar y mañana se entregan 5 más.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Etapa 2: El requerimiento está avanzado.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aplica metodología ágil: iterativo e incremental.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Pruebas son cortas: Se necesitan 2 pruebas para pasar a producción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necesita un usuario con experiencia para reanudar las pruebas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Pruebas se retoman el 15/08.</a:t>
            </a:r>
          </a:p>
        </p:txBody>
      </p:sp>
    </p:spTree>
    <p:extLst>
      <p:ext uri="{BB962C8B-B14F-4D97-AF65-F5344CB8AC3E}">
        <p14:creationId xmlns:p14="http://schemas.microsoft.com/office/powerpoint/2010/main" val="2280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6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Vacaciones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redondeado 27">
            <a:extLst>
              <a:ext uri="{FF2B5EF4-FFF2-40B4-BE49-F238E27FC236}">
                <a16:creationId xmlns:a16="http://schemas.microsoft.com/office/drawing/2014/main" id="{68B54B61-0A5D-E6A2-A006-624CAAAF157F}"/>
              </a:ext>
            </a:extLst>
          </p:cNvPr>
          <p:cNvSpPr/>
          <p:nvPr/>
        </p:nvSpPr>
        <p:spPr>
          <a:xfrm>
            <a:off x="2605039" y="2021950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Mejorar el proceso de vacaciones, mejorando el funcionamiento del sistema.</a:t>
            </a:r>
          </a:p>
        </p:txBody>
      </p:sp>
      <p:sp>
        <p:nvSpPr>
          <p:cNvPr id="22" name="Rectángulo redondeado 26">
            <a:extLst>
              <a:ext uri="{FF2B5EF4-FFF2-40B4-BE49-F238E27FC236}">
                <a16:creationId xmlns:a16="http://schemas.microsoft.com/office/drawing/2014/main" id="{EE8010F9-9747-CD37-AD34-954F9D321783}"/>
              </a:ext>
            </a:extLst>
          </p:cNvPr>
          <p:cNvSpPr/>
          <p:nvPr/>
        </p:nvSpPr>
        <p:spPr>
          <a:xfrm>
            <a:off x="2869653" y="1801323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F57885A-54D5-404B-35A6-0098B185638A}"/>
              </a:ext>
            </a:extLst>
          </p:cNvPr>
          <p:cNvSpPr txBox="1"/>
          <p:nvPr/>
        </p:nvSpPr>
        <p:spPr>
          <a:xfrm>
            <a:off x="3469999" y="183728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7">
            <a:extLst>
              <a:ext uri="{FF2B5EF4-FFF2-40B4-BE49-F238E27FC236}">
                <a16:creationId xmlns:a16="http://schemas.microsoft.com/office/drawing/2014/main" id="{E2DF4086-BDD7-AB5D-221B-A7A36F9F6997}"/>
              </a:ext>
            </a:extLst>
          </p:cNvPr>
          <p:cNvSpPr/>
          <p:nvPr/>
        </p:nvSpPr>
        <p:spPr>
          <a:xfrm>
            <a:off x="4324695" y="4495146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Se estará entregando un proceso automatizado, donde el rol de GDH es de control.</a:t>
            </a:r>
          </a:p>
        </p:txBody>
      </p:sp>
      <p:sp>
        <p:nvSpPr>
          <p:cNvPr id="28" name="Rectángulo redondeado 26">
            <a:extLst>
              <a:ext uri="{FF2B5EF4-FFF2-40B4-BE49-F238E27FC236}">
                <a16:creationId xmlns:a16="http://schemas.microsoft.com/office/drawing/2014/main" id="{AF83BFFA-FDA6-66F5-2EBC-7A54B63A0F7E}"/>
              </a:ext>
            </a:extLst>
          </p:cNvPr>
          <p:cNvSpPr/>
          <p:nvPr/>
        </p:nvSpPr>
        <p:spPr>
          <a:xfrm>
            <a:off x="4589309" y="4274519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03437BB-F023-88FE-0B24-8C48A7BCF8E6}"/>
              </a:ext>
            </a:extLst>
          </p:cNvPr>
          <p:cNvSpPr txBox="1"/>
          <p:nvPr/>
        </p:nvSpPr>
        <p:spPr>
          <a:xfrm>
            <a:off x="4958024" y="431047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Ejecutado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6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Vacaciones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03038CCC-FFD9-6D9A-30B8-0553D00D6CF8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El jefe puede cargar masivamente las vacaciones de su equipo, aprobar solicitudes, descargar reportes, configurar las reglas de su equipo, delega funciones si sale de vacaciones, etc.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El colaborador solicita vacaciones por el sistema, firma electrónicamente los formatos, accede al detalle de sus vacaciones, descarga documentos (boletas, CTS, </a:t>
            </a:r>
            <a:r>
              <a:rPr lang="es-ES" sz="1600" dirty="0" err="1">
                <a:solidFill>
                  <a:srgbClr val="52AA28"/>
                </a:solidFill>
                <a:latin typeface="Century Gothic" panose="020B0502020202020204" pitchFamily="34" charset="0"/>
              </a:rPr>
              <a:t>etc</a:t>
            </a: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), revisa sus fechas de pago.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El sistema valida las reglas, llena los formatos, alerta en caso de errores, notifica en cada parte del proceso.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Se elimina toda manualidad realizada por GDH y las administradoras.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52AA28"/>
                </a:solidFill>
                <a:latin typeface="Century Gothic" panose="020B0502020202020204" pitchFamily="34" charset="0"/>
              </a:rPr>
              <a:t>Facilita el control, elimina solicitudes físicas, reduce el riesgo de no registro de vacaciones, asegura el cálculo correcto de las vacaciones.</a:t>
            </a:r>
          </a:p>
        </p:txBody>
      </p:sp>
    </p:spTree>
    <p:extLst>
      <p:ext uri="{BB962C8B-B14F-4D97-AF65-F5344CB8AC3E}">
        <p14:creationId xmlns:p14="http://schemas.microsoft.com/office/powerpoint/2010/main" val="33691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6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Vacaciones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03C8DF-9456-6316-78B8-C2FDC4DB9A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7434" y="2459720"/>
            <a:ext cx="7046657" cy="2480522"/>
          </a:xfrm>
          <a:prstGeom prst="rect">
            <a:avLst/>
          </a:prstGeom>
        </p:spPr>
      </p:pic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3FA2AD84-A048-1017-CDD6-4AFD7AAA32E0}"/>
              </a:ext>
            </a:extLst>
          </p:cNvPr>
          <p:cNvSpPr/>
          <p:nvPr/>
        </p:nvSpPr>
        <p:spPr>
          <a:xfrm>
            <a:off x="9782149" y="4466121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01/09</a:t>
            </a:r>
          </a:p>
        </p:txBody>
      </p:sp>
    </p:spTree>
    <p:extLst>
      <p:ext uri="{BB962C8B-B14F-4D97-AF65-F5344CB8AC3E}">
        <p14:creationId xmlns:p14="http://schemas.microsoft.com/office/powerpoint/2010/main" val="27541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6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Vacaciones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59290B3D-99F2-19A8-E239-2507733B177D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dentro del cronograma, en etapa de pruebas.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está probando el </a:t>
            </a:r>
            <a:r>
              <a:rPr lang="es-ES" dirty="0" err="1">
                <a:solidFill>
                  <a:srgbClr val="52AA28"/>
                </a:solidFill>
                <a:latin typeface="Century Gothic" panose="020B0502020202020204" pitchFamily="34" charset="0"/>
              </a:rPr>
              <a:t>workflow</a:t>
            </a: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Cambio de interfaz con IQ.</a:t>
            </a:r>
          </a:p>
        </p:txBody>
      </p:sp>
    </p:spTree>
    <p:extLst>
      <p:ext uri="{BB962C8B-B14F-4D97-AF65-F5344CB8AC3E}">
        <p14:creationId xmlns:p14="http://schemas.microsoft.com/office/powerpoint/2010/main" val="39837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Presupuesto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F9CB09-14DF-5930-9551-191178B36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504" y="1322674"/>
            <a:ext cx="5295900" cy="133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830AAA-6DB7-EBCF-1D65-9826754BE7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3499" y="4791016"/>
            <a:ext cx="3705225" cy="131445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3924B6A-7507-CA85-02EE-8B61BADBC6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0734" y="2878332"/>
            <a:ext cx="5314950" cy="1657350"/>
          </a:xfrm>
          <a:prstGeom prst="rect">
            <a:avLst/>
          </a:prstGeom>
        </p:spPr>
      </p:pic>
      <p:sp>
        <p:nvSpPr>
          <p:cNvPr id="40" name="Rectángulo redondeado 26">
            <a:extLst>
              <a:ext uri="{FF2B5EF4-FFF2-40B4-BE49-F238E27FC236}">
                <a16:creationId xmlns:a16="http://schemas.microsoft.com/office/drawing/2014/main" id="{556418B9-B57E-C5B8-BD18-E530CCDC4C6E}"/>
              </a:ext>
            </a:extLst>
          </p:cNvPr>
          <p:cNvSpPr/>
          <p:nvPr/>
        </p:nvSpPr>
        <p:spPr>
          <a:xfrm>
            <a:off x="9437138" y="4136338"/>
            <a:ext cx="823182" cy="326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AA28"/>
                </a:solidFill>
                <a:latin typeface="Century Gothic" panose="020B050202020202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7650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Riesgos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9CE39380-7EC4-A1F7-33A2-98AE30D339C3}"/>
              </a:ext>
            </a:extLst>
          </p:cNvPr>
          <p:cNvSpPr/>
          <p:nvPr/>
        </p:nvSpPr>
        <p:spPr>
          <a:xfrm>
            <a:off x="2316975" y="1710881"/>
            <a:ext cx="3895818" cy="1784347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Que el ingreso del asistente de planillas se demore o no tenga la experiencia para realizar las pruebas.</a:t>
            </a:r>
          </a:p>
        </p:txBody>
      </p:sp>
      <p:sp>
        <p:nvSpPr>
          <p:cNvPr id="3" name="Rectángulo redondeado 27">
            <a:extLst>
              <a:ext uri="{FF2B5EF4-FFF2-40B4-BE49-F238E27FC236}">
                <a16:creationId xmlns:a16="http://schemas.microsoft.com/office/drawing/2014/main" id="{0C0F21B9-CB82-E0C3-A1E2-228BB3DF7625}"/>
              </a:ext>
            </a:extLst>
          </p:cNvPr>
          <p:cNvSpPr/>
          <p:nvPr/>
        </p:nvSpPr>
        <p:spPr>
          <a:xfrm>
            <a:off x="6810639" y="1710880"/>
            <a:ext cx="3895818" cy="1784347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Cambio del alcance.</a:t>
            </a:r>
          </a:p>
        </p:txBody>
      </p:sp>
      <p:sp>
        <p:nvSpPr>
          <p:cNvPr id="4" name="Rectángulo redondeado 27">
            <a:extLst>
              <a:ext uri="{FF2B5EF4-FFF2-40B4-BE49-F238E27FC236}">
                <a16:creationId xmlns:a16="http://schemas.microsoft.com/office/drawing/2014/main" id="{5EB2AEA3-4283-C612-1F49-8F2BC7A6F220}"/>
              </a:ext>
            </a:extLst>
          </p:cNvPr>
          <p:cNvSpPr/>
          <p:nvPr/>
        </p:nvSpPr>
        <p:spPr>
          <a:xfrm>
            <a:off x="2285640" y="3896220"/>
            <a:ext cx="3895818" cy="1784347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Que Luigi se vaya de </a:t>
            </a:r>
            <a:r>
              <a:rPr lang="es-ES" dirty="0" err="1">
                <a:solidFill>
                  <a:srgbClr val="52AA28"/>
                </a:solidFill>
                <a:latin typeface="Century Gothic" panose="020B0502020202020204" pitchFamily="34" charset="0"/>
              </a:rPr>
              <a:t>Muya</a:t>
            </a: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Rectángulo redondeado 27">
            <a:extLst>
              <a:ext uri="{FF2B5EF4-FFF2-40B4-BE49-F238E27FC236}">
                <a16:creationId xmlns:a16="http://schemas.microsoft.com/office/drawing/2014/main" id="{4065E182-40D9-9960-9E62-4A5E3F83DFAC}"/>
              </a:ext>
            </a:extLst>
          </p:cNvPr>
          <p:cNvSpPr/>
          <p:nvPr/>
        </p:nvSpPr>
        <p:spPr>
          <a:xfrm>
            <a:off x="6779304" y="3896219"/>
            <a:ext cx="3895818" cy="1784347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Retrasos por parte del proveedor.</a:t>
            </a:r>
          </a:p>
        </p:txBody>
      </p:sp>
    </p:spTree>
    <p:extLst>
      <p:ext uri="{BB962C8B-B14F-4D97-AF65-F5344CB8AC3E}">
        <p14:creationId xmlns:p14="http://schemas.microsoft.com/office/powerpoint/2010/main" val="25331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Asistencia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redondeado 27">
            <a:extLst>
              <a:ext uri="{FF2B5EF4-FFF2-40B4-BE49-F238E27FC236}">
                <a16:creationId xmlns:a16="http://schemas.microsoft.com/office/drawing/2014/main" id="{68B54B61-0A5D-E6A2-A006-624CAAAF157F}"/>
              </a:ext>
            </a:extLst>
          </p:cNvPr>
          <p:cNvSpPr/>
          <p:nvPr/>
        </p:nvSpPr>
        <p:spPr>
          <a:xfrm>
            <a:off x="2605039" y="2021950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Instalación y configuración del</a:t>
            </a:r>
          </a:p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módulo de asistencia en SG5 planillas.</a:t>
            </a:r>
          </a:p>
        </p:txBody>
      </p:sp>
      <p:sp>
        <p:nvSpPr>
          <p:cNvPr id="22" name="Rectángulo redondeado 26">
            <a:extLst>
              <a:ext uri="{FF2B5EF4-FFF2-40B4-BE49-F238E27FC236}">
                <a16:creationId xmlns:a16="http://schemas.microsoft.com/office/drawing/2014/main" id="{EE8010F9-9747-CD37-AD34-954F9D321783}"/>
              </a:ext>
            </a:extLst>
          </p:cNvPr>
          <p:cNvSpPr/>
          <p:nvPr/>
        </p:nvSpPr>
        <p:spPr>
          <a:xfrm>
            <a:off x="2869653" y="1801323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F57885A-54D5-404B-35A6-0098B185638A}"/>
              </a:ext>
            </a:extLst>
          </p:cNvPr>
          <p:cNvSpPr txBox="1"/>
          <p:nvPr/>
        </p:nvSpPr>
        <p:spPr>
          <a:xfrm>
            <a:off x="3469999" y="183728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7">
            <a:extLst>
              <a:ext uri="{FF2B5EF4-FFF2-40B4-BE49-F238E27FC236}">
                <a16:creationId xmlns:a16="http://schemas.microsoft.com/office/drawing/2014/main" id="{E2DF4086-BDD7-AB5D-221B-A7A36F9F6997}"/>
              </a:ext>
            </a:extLst>
          </p:cNvPr>
          <p:cNvSpPr/>
          <p:nvPr/>
        </p:nvSpPr>
        <p:spPr>
          <a:xfrm>
            <a:off x="4324695" y="4495146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Mejoras al módulo de asistencia.</a:t>
            </a:r>
          </a:p>
        </p:txBody>
      </p:sp>
      <p:sp>
        <p:nvSpPr>
          <p:cNvPr id="28" name="Rectángulo redondeado 26">
            <a:extLst>
              <a:ext uri="{FF2B5EF4-FFF2-40B4-BE49-F238E27FC236}">
                <a16:creationId xmlns:a16="http://schemas.microsoft.com/office/drawing/2014/main" id="{AF83BFFA-FDA6-66F5-2EBC-7A54B63A0F7E}"/>
              </a:ext>
            </a:extLst>
          </p:cNvPr>
          <p:cNvSpPr/>
          <p:nvPr/>
        </p:nvSpPr>
        <p:spPr>
          <a:xfrm>
            <a:off x="4589309" y="4274519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03437BB-F023-88FE-0B24-8C48A7BCF8E6}"/>
              </a:ext>
            </a:extLst>
          </p:cNvPr>
          <p:cNvSpPr txBox="1"/>
          <p:nvPr/>
        </p:nvSpPr>
        <p:spPr>
          <a:xfrm>
            <a:off x="4986074" y="4310479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Adicional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5AFF3E73-E05A-AC1D-7410-3FABE4428635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F4A099-BCFA-2D2B-DDDB-1BFE52CA371B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Asistencia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7" name="Rectángulo redondeado 27">
            <a:extLst>
              <a:ext uri="{FF2B5EF4-FFF2-40B4-BE49-F238E27FC236}">
                <a16:creationId xmlns:a16="http://schemas.microsoft.com/office/drawing/2014/main" id="{85B6484A-4C3A-EAA2-6DE6-4D29C0B6727D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elimina el </a:t>
            </a:r>
            <a:r>
              <a:rPr lang="es-ES" dirty="0" err="1">
                <a:solidFill>
                  <a:srgbClr val="52AA28"/>
                </a:solidFill>
                <a:latin typeface="Century Gothic" panose="020B0502020202020204" pitchFamily="34" charset="0"/>
              </a:rPr>
              <a:t>tareo</a:t>
            </a: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 manual.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ingresa la asistencia al sistema (cálculo de utilidades).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El jefe ingresa las justificaciones.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mejora el seguimiento.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elimina el riesgo de no registrar faltas al calcular la planilla.</a:t>
            </a:r>
          </a:p>
          <a:p>
            <a:pPr algn="ctr"/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asegura los descuentos por faltas.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Las justificaciones se sustentarán dentro de en un plazo razonable.</a:t>
            </a:r>
          </a:p>
        </p:txBody>
      </p:sp>
    </p:spTree>
    <p:extLst>
      <p:ext uri="{BB962C8B-B14F-4D97-AF65-F5344CB8AC3E}">
        <p14:creationId xmlns:p14="http://schemas.microsoft.com/office/powerpoint/2010/main" val="36112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5AFF3E73-E05A-AC1D-7410-3FABE4428635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F4A099-BCFA-2D2B-DDDB-1BFE52CA371B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Asistencia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5C150F9-76D3-82A2-E308-3CD05D27FB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550" y="2252452"/>
            <a:ext cx="7210425" cy="3105150"/>
          </a:xfrm>
          <a:prstGeom prst="rect">
            <a:avLst/>
          </a:prstGeom>
        </p:spPr>
      </p:pic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905769BC-0C0E-3C90-4814-75E535A78DC6}"/>
              </a:ext>
            </a:extLst>
          </p:cNvPr>
          <p:cNvSpPr/>
          <p:nvPr/>
        </p:nvSpPr>
        <p:spPr>
          <a:xfrm>
            <a:off x="7841829" y="3642658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27/07</a:t>
            </a:r>
          </a:p>
        </p:txBody>
      </p:sp>
      <p:sp>
        <p:nvSpPr>
          <p:cNvPr id="18" name="Rectángulo redondeado 26">
            <a:extLst>
              <a:ext uri="{FF2B5EF4-FFF2-40B4-BE49-F238E27FC236}">
                <a16:creationId xmlns:a16="http://schemas.microsoft.com/office/drawing/2014/main" id="{83002EF6-E424-B34A-8A92-B6D75913D87B}"/>
              </a:ext>
            </a:extLst>
          </p:cNvPr>
          <p:cNvSpPr/>
          <p:nvPr/>
        </p:nvSpPr>
        <p:spPr>
          <a:xfrm>
            <a:off x="9846193" y="4961453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23/10</a:t>
            </a:r>
          </a:p>
        </p:txBody>
      </p:sp>
    </p:spTree>
    <p:extLst>
      <p:ext uri="{BB962C8B-B14F-4D97-AF65-F5344CB8AC3E}">
        <p14:creationId xmlns:p14="http://schemas.microsoft.com/office/powerpoint/2010/main" val="23412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5AFF3E73-E05A-AC1D-7410-3FABE4428635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F4A099-BCFA-2D2B-DDDB-1BFE52CA371B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Asistencia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3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Avance</a:t>
            </a:r>
          </a:p>
        </p:txBody>
      </p:sp>
      <p:sp>
        <p:nvSpPr>
          <p:cNvPr id="16" name="Rectángulo redondeado 27">
            <a:extLst>
              <a:ext uri="{FF2B5EF4-FFF2-40B4-BE49-F238E27FC236}">
                <a16:creationId xmlns:a16="http://schemas.microsoft.com/office/drawing/2014/main" id="{8A173368-61D0-6173-BE5C-7FC0F4F77632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cumpliendo el cronograma.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El módulo ha sido entregado.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El equipo de GDH ha recibido la capacitación.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adecuando el nuevo procedimiento.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Hemos iniciado la segunda etapa, con la definición.</a:t>
            </a:r>
          </a:p>
        </p:txBody>
      </p:sp>
    </p:spTree>
    <p:extLst>
      <p:ext uri="{BB962C8B-B14F-4D97-AF65-F5344CB8AC3E}">
        <p14:creationId xmlns:p14="http://schemas.microsoft.com/office/powerpoint/2010/main" val="6200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Contratos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redondeado 27">
            <a:extLst>
              <a:ext uri="{FF2B5EF4-FFF2-40B4-BE49-F238E27FC236}">
                <a16:creationId xmlns:a16="http://schemas.microsoft.com/office/drawing/2014/main" id="{68B54B61-0A5D-E6A2-A006-624CAAAF157F}"/>
              </a:ext>
            </a:extLst>
          </p:cNvPr>
          <p:cNvSpPr/>
          <p:nvPr/>
        </p:nvSpPr>
        <p:spPr>
          <a:xfrm>
            <a:off x="2605039" y="2021950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Instalación y configuración del</a:t>
            </a:r>
          </a:p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módulo de contratos en SG5 planillas.</a:t>
            </a:r>
          </a:p>
        </p:txBody>
      </p:sp>
      <p:sp>
        <p:nvSpPr>
          <p:cNvPr id="22" name="Rectángulo redondeado 26">
            <a:extLst>
              <a:ext uri="{FF2B5EF4-FFF2-40B4-BE49-F238E27FC236}">
                <a16:creationId xmlns:a16="http://schemas.microsoft.com/office/drawing/2014/main" id="{EE8010F9-9747-CD37-AD34-954F9D321783}"/>
              </a:ext>
            </a:extLst>
          </p:cNvPr>
          <p:cNvSpPr/>
          <p:nvPr/>
        </p:nvSpPr>
        <p:spPr>
          <a:xfrm>
            <a:off x="2869653" y="1801323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F57885A-54D5-404B-35A6-0098B185638A}"/>
              </a:ext>
            </a:extLst>
          </p:cNvPr>
          <p:cNvSpPr txBox="1"/>
          <p:nvPr/>
        </p:nvSpPr>
        <p:spPr>
          <a:xfrm>
            <a:off x="3469999" y="183728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7">
            <a:extLst>
              <a:ext uri="{FF2B5EF4-FFF2-40B4-BE49-F238E27FC236}">
                <a16:creationId xmlns:a16="http://schemas.microsoft.com/office/drawing/2014/main" id="{E2DF4086-BDD7-AB5D-221B-A7A36F9F6997}"/>
              </a:ext>
            </a:extLst>
          </p:cNvPr>
          <p:cNvSpPr/>
          <p:nvPr/>
        </p:nvSpPr>
        <p:spPr>
          <a:xfrm>
            <a:off x="4324695" y="4495146"/>
            <a:ext cx="6229350" cy="15060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52AA28"/>
                </a:solidFill>
                <a:latin typeface="Century Gothic" panose="020B0502020202020204" pitchFamily="34" charset="0"/>
              </a:rPr>
              <a:t>Mejoras al módulo de contratos.</a:t>
            </a:r>
          </a:p>
        </p:txBody>
      </p:sp>
      <p:sp>
        <p:nvSpPr>
          <p:cNvPr id="28" name="Rectángulo redondeado 26">
            <a:extLst>
              <a:ext uri="{FF2B5EF4-FFF2-40B4-BE49-F238E27FC236}">
                <a16:creationId xmlns:a16="http://schemas.microsoft.com/office/drawing/2014/main" id="{AF83BFFA-FDA6-66F5-2EBC-7A54B63A0F7E}"/>
              </a:ext>
            </a:extLst>
          </p:cNvPr>
          <p:cNvSpPr/>
          <p:nvPr/>
        </p:nvSpPr>
        <p:spPr>
          <a:xfrm>
            <a:off x="4589309" y="4274519"/>
            <a:ext cx="2033887" cy="441253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03437BB-F023-88FE-0B24-8C48A7BCF8E6}"/>
              </a:ext>
            </a:extLst>
          </p:cNvPr>
          <p:cNvSpPr txBox="1"/>
          <p:nvPr/>
        </p:nvSpPr>
        <p:spPr>
          <a:xfrm>
            <a:off x="4986074" y="4310479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Adicional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Contratos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DBD24770-A709-7FC6-E8FD-B0A181C0BA73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elimina el control manual de renovaciones.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genera el reporte desde el sistema.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La emisión de contratos es masiva, realizándose desde el sistema.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Se elimina el riesgo de no enviar renovaciones a tiempo.</a:t>
            </a:r>
          </a:p>
        </p:txBody>
      </p:sp>
    </p:spTree>
    <p:extLst>
      <p:ext uri="{BB962C8B-B14F-4D97-AF65-F5344CB8AC3E}">
        <p14:creationId xmlns:p14="http://schemas.microsoft.com/office/powerpoint/2010/main" val="31895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Contratos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66CF28-2C1C-BDED-C79D-0F22C8B3E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8438" y="2199793"/>
            <a:ext cx="6724650" cy="3000375"/>
          </a:xfrm>
          <a:prstGeom prst="rect">
            <a:avLst/>
          </a:prstGeom>
        </p:spPr>
      </p:pic>
      <p:sp>
        <p:nvSpPr>
          <p:cNvPr id="4" name="Rectángulo redondeado 26">
            <a:extLst>
              <a:ext uri="{FF2B5EF4-FFF2-40B4-BE49-F238E27FC236}">
                <a16:creationId xmlns:a16="http://schemas.microsoft.com/office/drawing/2014/main" id="{6324644F-8323-E06D-6563-DC071C7D3E06}"/>
              </a:ext>
            </a:extLst>
          </p:cNvPr>
          <p:cNvSpPr/>
          <p:nvPr/>
        </p:nvSpPr>
        <p:spPr>
          <a:xfrm>
            <a:off x="7601468" y="3518800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20/07</a:t>
            </a:r>
          </a:p>
        </p:txBody>
      </p:sp>
      <p:sp>
        <p:nvSpPr>
          <p:cNvPr id="6" name="Rectángulo redondeado 26">
            <a:extLst>
              <a:ext uri="{FF2B5EF4-FFF2-40B4-BE49-F238E27FC236}">
                <a16:creationId xmlns:a16="http://schemas.microsoft.com/office/drawing/2014/main" id="{73C2042D-7498-BC1B-A618-B5444D88B484}"/>
              </a:ext>
            </a:extLst>
          </p:cNvPr>
          <p:cNvSpPr/>
          <p:nvPr/>
        </p:nvSpPr>
        <p:spPr>
          <a:xfrm>
            <a:off x="9605832" y="4837595"/>
            <a:ext cx="764053" cy="239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2AA28"/>
                </a:solidFill>
                <a:latin typeface="Century Gothic" panose="020B0502020202020204" pitchFamily="34" charset="0"/>
              </a:rPr>
              <a:t>02/10</a:t>
            </a:r>
          </a:p>
        </p:txBody>
      </p:sp>
    </p:spTree>
    <p:extLst>
      <p:ext uri="{BB962C8B-B14F-4D97-AF65-F5344CB8AC3E}">
        <p14:creationId xmlns:p14="http://schemas.microsoft.com/office/powerpoint/2010/main" val="2423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brir">
            <a:extLst>
              <a:ext uri="{FF2B5EF4-FFF2-40B4-BE49-F238E27FC236}">
                <a16:creationId xmlns:a16="http://schemas.microsoft.com/office/drawing/2014/main" id="{7BF33A9F-F89D-E87A-88F4-9F964EEA05EA}"/>
              </a:ext>
            </a:extLst>
          </p:cNvPr>
          <p:cNvGrpSpPr/>
          <p:nvPr/>
        </p:nvGrpSpPr>
        <p:grpSpPr>
          <a:xfrm>
            <a:off x="-4762" y="0"/>
            <a:ext cx="494523" cy="494523"/>
            <a:chOff x="2946043" y="0"/>
            <a:chExt cx="494523" cy="49452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11762BF-3A42-CEAE-493B-A35321FEF128}"/>
                </a:ext>
              </a:extLst>
            </p:cNvPr>
            <p:cNvSpPr/>
            <p:nvPr/>
          </p:nvSpPr>
          <p:spPr>
            <a:xfrm>
              <a:off x="2946043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8D8E08D-E6FA-4364-ABB2-6385544CFBEE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242498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A971DD5-B569-78C0-2F36-2E829D3879FC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113910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3A7FE54-9382-92B2-D3B5-29EA79534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044" y="371086"/>
              <a:ext cx="34051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Cerrar">
            <a:extLst>
              <a:ext uri="{FF2B5EF4-FFF2-40B4-BE49-F238E27FC236}">
                <a16:creationId xmlns:a16="http://schemas.microsoft.com/office/drawing/2014/main" id="{BFF50D5A-0441-29D8-5705-769A7718520E}"/>
              </a:ext>
            </a:extLst>
          </p:cNvPr>
          <p:cNvGrpSpPr/>
          <p:nvPr/>
        </p:nvGrpSpPr>
        <p:grpSpPr>
          <a:xfrm>
            <a:off x="1754083" y="-4764"/>
            <a:ext cx="494523" cy="494523"/>
            <a:chOff x="2376924" y="0"/>
            <a:chExt cx="494523" cy="49452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379B78C-E6AB-8C4E-B237-7E8CC777FE4D}"/>
                </a:ext>
              </a:extLst>
            </p:cNvPr>
            <p:cNvSpPr/>
            <p:nvPr/>
          </p:nvSpPr>
          <p:spPr>
            <a:xfrm>
              <a:off x="2376924" y="0"/>
              <a:ext cx="494523" cy="494523"/>
            </a:xfrm>
            <a:prstGeom prst="rect">
              <a:avLst/>
            </a:prstGeom>
            <a:solidFill>
              <a:srgbClr val="52AA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2FB23A9-E5F4-7C14-1D20-089E8BC47E9C}"/>
                </a:ext>
              </a:extLst>
            </p:cNvPr>
            <p:cNvGrpSpPr/>
            <p:nvPr/>
          </p:nvGrpSpPr>
          <p:grpSpPr>
            <a:xfrm>
              <a:off x="2470594" y="93670"/>
              <a:ext cx="307181" cy="307181"/>
              <a:chOff x="3130202" y="626565"/>
              <a:chExt cx="307181" cy="307181"/>
            </a:xfrm>
          </p:grpSpPr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985C2C84-4986-D16C-58A0-D3732969FC9C}"/>
                  </a:ext>
                </a:extLst>
              </p:cNvPr>
              <p:cNvCxnSpPr/>
              <p:nvPr/>
            </p:nvCxnSpPr>
            <p:spPr>
              <a:xfrm>
                <a:off x="3130202" y="626565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14040FB-B6EA-8F11-9A8A-7C0E80A9C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32583" y="624184"/>
                <a:ext cx="302419" cy="30718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Menú">
            <a:extLst>
              <a:ext uri="{FF2B5EF4-FFF2-40B4-BE49-F238E27FC236}">
                <a16:creationId xmlns:a16="http://schemas.microsoft.com/office/drawing/2014/main" id="{48209A29-ED08-2121-E91C-80235B0966B0}"/>
              </a:ext>
            </a:extLst>
          </p:cNvPr>
          <p:cNvGrpSpPr/>
          <p:nvPr/>
        </p:nvGrpSpPr>
        <p:grpSpPr>
          <a:xfrm>
            <a:off x="-4762" y="0"/>
            <a:ext cx="1958304" cy="6858000"/>
            <a:chOff x="-4762" y="0"/>
            <a:chExt cx="1964191" cy="6858000"/>
          </a:xfrm>
        </p:grpSpPr>
        <p:sp useBgFill="1">
          <p:nvSpPr>
            <p:cNvPr id="5" name="Rectángulo 4">
              <a:extLst>
                <a:ext uri="{FF2B5EF4-FFF2-40B4-BE49-F238E27FC236}">
                  <a16:creationId xmlns:a16="http://schemas.microsoft.com/office/drawing/2014/main" id="{6CA685D6-5DD8-3B4E-500C-DC0F057B96C3}"/>
                </a:ext>
              </a:extLst>
            </p:cNvPr>
            <p:cNvSpPr/>
            <p:nvPr/>
          </p:nvSpPr>
          <p:spPr>
            <a:xfrm>
              <a:off x="-1" y="0"/>
              <a:ext cx="1759371" cy="68580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685800" dist="38100" sx="105000" sy="105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5512099-7897-5E57-360B-96C773471267}"/>
                </a:ext>
              </a:extLst>
            </p:cNvPr>
            <p:cNvSpPr txBox="1"/>
            <p:nvPr/>
          </p:nvSpPr>
          <p:spPr>
            <a:xfrm>
              <a:off x="0" y="569167"/>
              <a:ext cx="1665419" cy="523220"/>
            </a:xfrm>
            <a:prstGeom prst="rect">
              <a:avLst/>
            </a:prstGeom>
            <a:solidFill>
              <a:srgbClr val="52AA28"/>
            </a:solidFill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chemeClr val="bg1"/>
                  </a:solidFill>
                </a:rPr>
                <a:t>MENÚ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2818BD9-DF38-9D8A-AD0B-3D2BBE4525F8}"/>
                </a:ext>
              </a:extLst>
            </p:cNvPr>
            <p:cNvGrpSpPr/>
            <p:nvPr/>
          </p:nvGrpSpPr>
          <p:grpSpPr>
            <a:xfrm>
              <a:off x="-1" y="1589314"/>
              <a:ext cx="1959429" cy="400110"/>
              <a:chOff x="-1" y="1589314"/>
              <a:chExt cx="1959429" cy="400110"/>
            </a:xfrm>
          </p:grpSpPr>
          <p:sp>
            <p:nvSpPr>
              <p:cNvPr id="9" name="CuadroTexto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AD91792-567C-4771-170A-7AE3246B0E3A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Asistencia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6CAF372-3873-44ED-D0BD-0A12B0FEA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87F065C0-387C-F6FC-D642-70E98EC21128}"/>
                </a:ext>
              </a:extLst>
            </p:cNvPr>
            <p:cNvGrpSpPr/>
            <p:nvPr/>
          </p:nvGrpSpPr>
          <p:grpSpPr>
            <a:xfrm>
              <a:off x="0" y="2182152"/>
              <a:ext cx="1959429" cy="400110"/>
              <a:chOff x="-1" y="1589314"/>
              <a:chExt cx="1959429" cy="400110"/>
            </a:xfrm>
          </p:grpSpPr>
          <p:sp>
            <p:nvSpPr>
              <p:cNvPr id="20" name="CuadroTex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6746D3-98E1-66A7-3E71-234EF4FACCDE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Contratos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0DFC104-7D70-9976-F279-57CDF9313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05DE66-94A4-1362-BEA9-DC081F07E858}"/>
                </a:ext>
              </a:extLst>
            </p:cNvPr>
            <p:cNvGrpSpPr/>
            <p:nvPr/>
          </p:nvGrpSpPr>
          <p:grpSpPr>
            <a:xfrm>
              <a:off x="-2" y="2774990"/>
              <a:ext cx="1959429" cy="400110"/>
              <a:chOff x="-1" y="1589314"/>
              <a:chExt cx="1959429" cy="400110"/>
            </a:xfrm>
          </p:grpSpPr>
          <p:sp>
            <p:nvSpPr>
              <p:cNvPr id="26" name="CuadroTexto 2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DB33F32-1633-D95D-9750-A7B21FC4481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Planillas</a:t>
                </a:r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id="{CEC9B0C1-01BA-1EF2-6388-266667E78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757425F-7B58-604C-A30E-13183C818B63}"/>
                </a:ext>
              </a:extLst>
            </p:cNvPr>
            <p:cNvGrpSpPr/>
            <p:nvPr/>
          </p:nvGrpSpPr>
          <p:grpSpPr>
            <a:xfrm>
              <a:off x="0" y="3365300"/>
              <a:ext cx="1959429" cy="400110"/>
              <a:chOff x="-1" y="1589314"/>
              <a:chExt cx="1959429" cy="400110"/>
            </a:xfrm>
          </p:grpSpPr>
          <p:sp>
            <p:nvSpPr>
              <p:cNvPr id="30" name="CuadroTexto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8C39EDF-2451-DA75-2A5A-A533F1563784}"/>
                  </a:ext>
                </a:extLst>
              </p:cNvPr>
              <p:cNvSpPr txBox="1"/>
              <p:nvPr/>
            </p:nvSpPr>
            <p:spPr>
              <a:xfrm>
                <a:off x="-1" y="1589314"/>
                <a:ext cx="19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chemeClr val="bg1"/>
                    </a:solidFill>
                  </a:rPr>
                  <a:t>Vacaciones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F47F11D-F74C-9278-AA4A-D821972C0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982097"/>
                <a:ext cx="1670180" cy="0"/>
              </a:xfrm>
              <a:prstGeom prst="line">
                <a:avLst/>
              </a:prstGeom>
              <a:ln w="38100">
                <a:solidFill>
                  <a:srgbClr val="52AA28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0" name="CuadroTexto 59">
              <a:hlinkClick r:id="rId7" action="ppaction://hlinksldjump"/>
              <a:extLst>
                <a:ext uri="{FF2B5EF4-FFF2-40B4-BE49-F238E27FC236}">
                  <a16:creationId xmlns:a16="http://schemas.microsoft.com/office/drawing/2014/main" id="{13665B8E-9297-F75A-DA65-E0837AB61F38}"/>
                </a:ext>
              </a:extLst>
            </p:cNvPr>
            <p:cNvSpPr txBox="1"/>
            <p:nvPr/>
          </p:nvSpPr>
          <p:spPr>
            <a:xfrm>
              <a:off x="0" y="4662674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Presupuesto</a:t>
              </a: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2939B472-56B6-5477-9828-D373A91EBB55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5055457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CuadroTexto 61">
              <a:hlinkClick r:id="rId8" action="ppaction://hlinksldjump"/>
              <a:extLst>
                <a:ext uri="{FF2B5EF4-FFF2-40B4-BE49-F238E27FC236}">
                  <a16:creationId xmlns:a16="http://schemas.microsoft.com/office/drawing/2014/main" id="{7DDDFD18-2307-A621-3852-F8DB07710D9D}"/>
                </a:ext>
              </a:extLst>
            </p:cNvPr>
            <p:cNvSpPr txBox="1"/>
            <p:nvPr/>
          </p:nvSpPr>
          <p:spPr>
            <a:xfrm>
              <a:off x="-4762" y="5248186"/>
              <a:ext cx="19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chemeClr val="bg1"/>
                  </a:solidFill>
                </a:rPr>
                <a:t>Riesgos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99565A-B4D9-486D-93C4-121FD27014F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1" y="5640969"/>
              <a:ext cx="1670180" cy="0"/>
            </a:xfrm>
            <a:prstGeom prst="line">
              <a:avLst/>
            </a:prstGeom>
            <a:ln w="38100">
              <a:solidFill>
                <a:srgbClr val="52AA2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05CC023F-5593-281D-662A-786E5061A975}"/>
              </a:ext>
            </a:extLst>
          </p:cNvPr>
          <p:cNvSpPr/>
          <p:nvPr/>
        </p:nvSpPr>
        <p:spPr>
          <a:xfrm>
            <a:off x="1847753" y="882553"/>
            <a:ext cx="9306022" cy="563485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39CAA454-9270-C471-F3AC-942403947890}"/>
              </a:ext>
            </a:extLst>
          </p:cNvPr>
          <p:cNvSpPr/>
          <p:nvPr/>
        </p:nvSpPr>
        <p:spPr>
          <a:xfrm>
            <a:off x="1847753" y="88341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Alcance</a:t>
            </a:r>
          </a:p>
        </p:txBody>
      </p:sp>
      <p:sp>
        <p:nvSpPr>
          <p:cNvPr id="11" name="Rectángulo 10">
            <a:hlinkClick r:id="rId9" action="ppaction://hlinksldjump"/>
            <a:extLst>
              <a:ext uri="{FF2B5EF4-FFF2-40B4-BE49-F238E27FC236}">
                <a16:creationId xmlns:a16="http://schemas.microsoft.com/office/drawing/2014/main" id="{7545BAB7-9B34-FC3D-9AF9-0E29975557BA}"/>
              </a:ext>
            </a:extLst>
          </p:cNvPr>
          <p:cNvSpPr/>
          <p:nvPr/>
        </p:nvSpPr>
        <p:spPr>
          <a:xfrm>
            <a:off x="4174258" y="88298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Funciones</a:t>
            </a:r>
          </a:p>
        </p:txBody>
      </p:sp>
      <p:sp>
        <p:nvSpPr>
          <p:cNvPr id="12" name="Rectángulo 11">
            <a:hlinkClick r:id="rId10" action="ppaction://hlinksldjump"/>
            <a:extLst>
              <a:ext uri="{FF2B5EF4-FFF2-40B4-BE49-F238E27FC236}">
                <a16:creationId xmlns:a16="http://schemas.microsoft.com/office/drawing/2014/main" id="{C3B4516A-FEE8-4A47-6FFF-D59DD5804A57}"/>
              </a:ext>
            </a:extLst>
          </p:cNvPr>
          <p:cNvSpPr/>
          <p:nvPr/>
        </p:nvSpPr>
        <p:spPr>
          <a:xfrm>
            <a:off x="6500764" y="882554"/>
            <a:ext cx="2326506" cy="446705"/>
          </a:xfrm>
          <a:prstGeom prst="rect">
            <a:avLst/>
          </a:prstGeom>
          <a:solidFill>
            <a:schemeClr val="bg1"/>
          </a:solidFill>
          <a:ln>
            <a:solidFill>
              <a:srgbClr val="52AA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52AA28"/>
                </a:solidFill>
              </a:rPr>
              <a:t>Cronograma</a:t>
            </a:r>
          </a:p>
        </p:txBody>
      </p:sp>
      <p:sp>
        <p:nvSpPr>
          <p:cNvPr id="13" name="Rectángulo 12">
            <a:hlinkClick r:id="rId11" action="ppaction://hlinksldjump"/>
            <a:extLst>
              <a:ext uri="{FF2B5EF4-FFF2-40B4-BE49-F238E27FC236}">
                <a16:creationId xmlns:a16="http://schemas.microsoft.com/office/drawing/2014/main" id="{C0F7BCF6-2C00-3635-8D3D-76E99CCD2195}"/>
              </a:ext>
            </a:extLst>
          </p:cNvPr>
          <p:cNvSpPr/>
          <p:nvPr/>
        </p:nvSpPr>
        <p:spPr>
          <a:xfrm>
            <a:off x="8834389" y="882553"/>
            <a:ext cx="2326506" cy="446705"/>
          </a:xfrm>
          <a:prstGeom prst="rect">
            <a:avLst/>
          </a:prstGeom>
          <a:solidFill>
            <a:srgbClr val="52A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Avance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5E581CD9-7C22-5FF2-70AC-7737F10F3CA3}"/>
              </a:ext>
            </a:extLst>
          </p:cNvPr>
          <p:cNvSpPr/>
          <p:nvPr/>
        </p:nvSpPr>
        <p:spPr>
          <a:xfrm>
            <a:off x="5456586" y="227109"/>
            <a:ext cx="2088357" cy="400110"/>
          </a:xfrm>
          <a:prstGeom prst="roundRect">
            <a:avLst>
              <a:gd name="adj" fmla="val 50000"/>
            </a:avLst>
          </a:prstGeom>
          <a:solidFill>
            <a:srgbClr val="52A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68D4DD0-8475-40F5-27A5-ECD5AD45055F}"/>
              </a:ext>
            </a:extLst>
          </p:cNvPr>
          <p:cNvSpPr txBox="1"/>
          <p:nvPr/>
        </p:nvSpPr>
        <p:spPr>
          <a:xfrm>
            <a:off x="5562157" y="242498"/>
            <a:ext cx="18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Contratos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9314A40F-BDBD-8695-5F12-FA5DD77F3FC3}"/>
              </a:ext>
            </a:extLst>
          </p:cNvPr>
          <p:cNvSpPr/>
          <p:nvPr/>
        </p:nvSpPr>
        <p:spPr>
          <a:xfrm>
            <a:off x="2316974" y="1804887"/>
            <a:ext cx="8367577" cy="4252534"/>
          </a:xfrm>
          <a:prstGeom prst="roundRect">
            <a:avLst>
              <a:gd name="adj" fmla="val 4196"/>
            </a:avLst>
          </a:prstGeom>
          <a:solidFill>
            <a:schemeClr val="bg1"/>
          </a:solidFill>
          <a:ln w="9525">
            <a:solidFill>
              <a:srgbClr val="52A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cumpliendo el cronograma.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El módulo ha sido entregado.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El equipo de GDH ha recibido la capacitación.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Estamos adecuando el nuevo procedimiento.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>
              <a:solidFill>
                <a:srgbClr val="52AA28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52AA28"/>
                </a:solidFill>
                <a:latin typeface="Century Gothic" panose="020B0502020202020204" pitchFamily="34" charset="0"/>
              </a:rPr>
              <a:t>Hemos iniciado la segunda etapa, con la definición.</a:t>
            </a:r>
          </a:p>
        </p:txBody>
      </p:sp>
    </p:spTree>
    <p:extLst>
      <p:ext uri="{BB962C8B-B14F-4D97-AF65-F5344CB8AC3E}">
        <p14:creationId xmlns:p14="http://schemas.microsoft.com/office/powerpoint/2010/main" val="39369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UYA 2023" id="{7DD56CC6-AE38-4447-B65C-DAB723F2308D}" vid="{EEE17C1D-81DA-4B2F-9A4D-7AE3C219A2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MUYA 2023 (1)</Template>
  <TotalTime>294</TotalTime>
  <Words>791</Words>
  <Application>Microsoft Office PowerPoint</Application>
  <PresentationFormat>Panorámica</PresentationFormat>
  <Paragraphs>323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Priscila Dominguez Calle</dc:creator>
  <cp:lastModifiedBy>Luis Rojas Crisostomo</cp:lastModifiedBy>
  <cp:revision>14</cp:revision>
  <dcterms:created xsi:type="dcterms:W3CDTF">2023-01-06T18:04:24Z</dcterms:created>
  <dcterms:modified xsi:type="dcterms:W3CDTF">2023-07-12T06:21:05Z</dcterms:modified>
</cp:coreProperties>
</file>